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1"/>
  </p:notesMasterIdLst>
  <p:sldIdLst>
    <p:sldId id="256" r:id="rId2"/>
    <p:sldId id="295" r:id="rId3"/>
    <p:sldId id="297" r:id="rId4"/>
    <p:sldId id="296" r:id="rId5"/>
    <p:sldId id="298" r:id="rId6"/>
    <p:sldId id="299" r:id="rId7"/>
    <p:sldId id="301" r:id="rId8"/>
    <p:sldId id="302" r:id="rId9"/>
    <p:sldId id="300" r:id="rId10"/>
    <p:sldId id="303" r:id="rId11"/>
    <p:sldId id="304" r:id="rId12"/>
    <p:sldId id="306" r:id="rId13"/>
    <p:sldId id="278" r:id="rId14"/>
    <p:sldId id="280" r:id="rId15"/>
    <p:sldId id="281" r:id="rId16"/>
    <p:sldId id="282" r:id="rId17"/>
    <p:sldId id="283" r:id="rId18"/>
    <p:sldId id="284" r:id="rId19"/>
    <p:sldId id="292" r:id="rId20"/>
    <p:sldId id="285" r:id="rId21"/>
    <p:sldId id="293" r:id="rId22"/>
    <p:sldId id="286" r:id="rId23"/>
    <p:sldId id="287" r:id="rId24"/>
    <p:sldId id="288" r:id="rId25"/>
    <p:sldId id="289" r:id="rId26"/>
    <p:sldId id="290" r:id="rId27"/>
    <p:sldId id="307" r:id="rId28"/>
    <p:sldId id="291" r:id="rId29"/>
    <p:sldId id="294" r:id="rId3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4660"/>
  </p:normalViewPr>
  <p:slideViewPr>
    <p:cSldViewPr>
      <p:cViewPr>
        <p:scale>
          <a:sx n="72" d="100"/>
          <a:sy n="72" d="100"/>
        </p:scale>
        <p:origin x="-1248"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972F26-8F39-44C3-8A66-D133A5362F11}" type="datetimeFigureOut">
              <a:rPr lang="tr-TR" smtClean="0"/>
              <a:pPr/>
              <a:t>04.01.2017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377FF0-AE70-4BD7-92E8-3C282D5B0356}" type="slidenum">
              <a:rPr lang="tr-TR" smtClean="0"/>
              <a:pPr/>
              <a:t>‹#›</a:t>
            </a:fld>
            <a:endParaRPr lang="tr-TR"/>
          </a:p>
        </p:txBody>
      </p:sp>
    </p:spTree>
    <p:extLst>
      <p:ext uri="{BB962C8B-B14F-4D97-AF65-F5344CB8AC3E}">
        <p14:creationId xmlns:p14="http://schemas.microsoft.com/office/powerpoint/2010/main" val="37148685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5170" name="1 Slayt Görüntüsü Yer Tutucusu"/>
          <p:cNvSpPr>
            <a:spLocks noGrp="1" noRot="1" noChangeAspect="1" noTextEdit="1"/>
          </p:cNvSpPr>
          <p:nvPr>
            <p:ph type="sldImg"/>
          </p:nvPr>
        </p:nvSpPr>
        <p:spPr>
          <a:ln/>
        </p:spPr>
      </p:sp>
      <p:sp>
        <p:nvSpPr>
          <p:cNvPr id="775171" name="2 Not Yer Tutucusu"/>
          <p:cNvSpPr>
            <a:spLocks noGrp="1"/>
          </p:cNvSpPr>
          <p:nvPr>
            <p:ph type="body" idx="1"/>
          </p:nvPr>
        </p:nvSpPr>
        <p:spPr>
          <a:noFill/>
          <a:ln/>
        </p:spPr>
        <p:txBody>
          <a:bodyPr/>
          <a:lstStyle/>
          <a:p>
            <a:pPr eaLnBrk="1" hangingPunct="1"/>
            <a:endParaRPr 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04.01.2017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04.01.2017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04.01.2017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04.01.2017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04.01.2017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04.01.2017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04.01.2017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04.01.2017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04.01.2017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04.01.2017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04.01.2017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04.01.2017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658" name="Picture 2" descr="Resim2-1"/>
          <p:cNvPicPr>
            <a:picLocks noChangeAspect="1" noChangeArrowheads="1"/>
          </p:cNvPicPr>
          <p:nvPr/>
        </p:nvPicPr>
        <p:blipFill>
          <a:blip r:embed="rId3" cstate="print"/>
          <a:srcRect/>
          <a:stretch>
            <a:fillRect/>
          </a:stretch>
        </p:blipFill>
        <p:spPr bwMode="auto">
          <a:xfrm>
            <a:off x="3989" y="0"/>
            <a:ext cx="9323388" cy="6858000"/>
          </a:xfrm>
          <a:prstGeom prst="rect">
            <a:avLst/>
          </a:prstGeom>
          <a:noFill/>
          <a:ln w="9525">
            <a:noFill/>
            <a:miter lim="800000"/>
            <a:headEnd/>
            <a:tailEnd/>
          </a:ln>
        </p:spPr>
      </p:pic>
      <p:sp>
        <p:nvSpPr>
          <p:cNvPr id="70659" name="Text Box 3"/>
          <p:cNvSpPr txBox="1">
            <a:spLocks noChangeArrowheads="1"/>
          </p:cNvSpPr>
          <p:nvPr/>
        </p:nvSpPr>
        <p:spPr bwMode="auto">
          <a:xfrm>
            <a:off x="971600" y="548680"/>
            <a:ext cx="6336704" cy="1077218"/>
          </a:xfrm>
          <a:prstGeom prst="rect">
            <a:avLst/>
          </a:prstGeom>
          <a:noFill/>
          <a:ln w="9525">
            <a:noFill/>
            <a:miter lim="800000"/>
            <a:headEnd/>
            <a:tailEnd/>
          </a:ln>
        </p:spPr>
        <p:txBody>
          <a:bodyPr wrap="square">
            <a:spAutoFit/>
          </a:bodyPr>
          <a:lstStyle/>
          <a:p>
            <a:pPr>
              <a:spcBef>
                <a:spcPct val="50000"/>
              </a:spcBef>
            </a:pPr>
            <a:r>
              <a:rPr lang="tr-TR" sz="3200" dirty="0" smtClean="0">
                <a:solidFill>
                  <a:srgbClr val="FF0000"/>
                </a:solidFill>
                <a:latin typeface="Comic Sans MS" pitchFamily="66" charset="0"/>
              </a:rPr>
              <a:t>6331 Sayılı İş Sağlığı ve Güvenliği Kanunu</a:t>
            </a:r>
            <a:endParaRPr lang="tr-TR" sz="3200" dirty="0">
              <a:solidFill>
                <a:srgbClr val="FF0000"/>
              </a:solidFill>
              <a:latin typeface="Comic Sans MS" pitchFamily="66"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0659">
                                            <p:txEl>
                                              <p:pRg st="0" end="0"/>
                                            </p:txEl>
                                          </p:spTgt>
                                        </p:tgtEl>
                                        <p:attrNameLst>
                                          <p:attrName>style.visibility</p:attrName>
                                        </p:attrNameLst>
                                      </p:cBhvr>
                                      <p:to>
                                        <p:strVal val="visible"/>
                                      </p:to>
                                    </p:set>
                                    <p:anim calcmode="lin" valueType="num">
                                      <p:cBhvr additive="base">
                                        <p:cTn id="7" dur="500" fill="hold"/>
                                        <p:tgtEl>
                                          <p:spTgt spid="7065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065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9"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a:bodyPr>
          <a:lstStyle/>
          <a:p>
            <a:endParaRPr lang="tr-TR" dirty="0" smtClean="0"/>
          </a:p>
          <a:p>
            <a:r>
              <a:rPr lang="tr-TR" dirty="0" smtClean="0"/>
              <a:t> </a:t>
            </a:r>
            <a:r>
              <a:rPr lang="tr-TR" dirty="0">
                <a:solidFill>
                  <a:srgbClr val="FF0000"/>
                </a:solidFill>
              </a:rPr>
              <a:t>Ortak sağlık ve güvenlik birimi: </a:t>
            </a:r>
            <a:r>
              <a:rPr lang="tr-TR" dirty="0"/>
              <a:t>Kamu kurum ve kuruluşları, organize sanayi bölgeleri ile Türk Ticaret Kanununa göre faaliyet gösteren şirketler tarafından, işyerlerine iş sağlığı ve güvenliği hizmetlerini sunmak üzere kurulan gerekli donanım ve personele sahip olan ve Bakanlıkça yetkilendirilen birimi</a:t>
            </a:r>
            <a:r>
              <a:rPr lang="tr-TR" dirty="0" smtClean="0"/>
              <a:t>,</a:t>
            </a:r>
            <a:endParaRPr lang="tr-TR" dirty="0"/>
          </a:p>
          <a:p>
            <a:r>
              <a:rPr lang="tr-TR" dirty="0" smtClean="0"/>
              <a:t> </a:t>
            </a:r>
            <a:r>
              <a:rPr lang="tr-TR" dirty="0">
                <a:solidFill>
                  <a:srgbClr val="FF0000"/>
                </a:solidFill>
              </a:rPr>
              <a:t>Önleme: </a:t>
            </a:r>
            <a:r>
              <a:rPr lang="tr-TR" dirty="0"/>
              <a:t>İşyerinde yürütülen işlerin bütün safhalarında iş sağlığı ve güvenliği ile ilgili riskleri ortadan kaldırmak veya azaltmak için planlanan ve alınan tedbirlerin tümünü,</a:t>
            </a:r>
          </a:p>
        </p:txBody>
      </p:sp>
    </p:spTree>
    <p:extLst>
      <p:ext uri="{BB962C8B-B14F-4D97-AF65-F5344CB8AC3E}">
        <p14:creationId xmlns:p14="http://schemas.microsoft.com/office/powerpoint/2010/main" val="14884722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a:bodyPr>
          <a:lstStyle/>
          <a:p>
            <a:endParaRPr lang="tr-TR" dirty="0" smtClean="0"/>
          </a:p>
          <a:p>
            <a:r>
              <a:rPr lang="tr-TR" dirty="0" smtClean="0">
                <a:solidFill>
                  <a:srgbClr val="FF0000"/>
                </a:solidFill>
              </a:rPr>
              <a:t>Risk</a:t>
            </a:r>
            <a:r>
              <a:rPr lang="tr-TR" dirty="0">
                <a:solidFill>
                  <a:srgbClr val="FF0000"/>
                </a:solidFill>
              </a:rPr>
              <a:t>: </a:t>
            </a:r>
            <a:r>
              <a:rPr lang="tr-TR" dirty="0"/>
              <a:t>Tehlikeden kaynaklanacak kayıp, yaralanma ya da başka zararlı sonuç meydana gelme ihtimalini</a:t>
            </a:r>
            <a:r>
              <a:rPr lang="tr-TR" dirty="0" smtClean="0"/>
              <a:t>,</a:t>
            </a:r>
            <a:endParaRPr lang="tr-TR" dirty="0"/>
          </a:p>
          <a:p>
            <a:r>
              <a:rPr lang="tr-TR" dirty="0" smtClean="0"/>
              <a:t> </a:t>
            </a:r>
            <a:r>
              <a:rPr lang="tr-TR" dirty="0">
                <a:solidFill>
                  <a:srgbClr val="FF0000"/>
                </a:solidFill>
              </a:rPr>
              <a:t>Risk değerlendirmesi: </a:t>
            </a:r>
            <a:r>
              <a:rPr lang="tr-TR" dirty="0"/>
              <a:t>İşyerinde var olan ya da dışarıdan gelebilecek tehlikelerin belirlenmesi, bu tehlikelerin riske dönüşmesine yol açan faktörler ile tehlikelerden kaynaklanan risklerin analiz edilerek derecelendirilmesi ve kontrol tedbirlerinin kararlaştırılması amacıyla yapılması </a:t>
            </a:r>
            <a:r>
              <a:rPr lang="tr-TR" dirty="0" smtClean="0"/>
              <a:t>gerekli çalışmaları,</a:t>
            </a:r>
            <a:endParaRPr lang="tr-TR" dirty="0"/>
          </a:p>
          <a:p>
            <a:r>
              <a:rPr lang="tr-TR" dirty="0" smtClean="0">
                <a:solidFill>
                  <a:srgbClr val="FF0000"/>
                </a:solidFill>
              </a:rPr>
              <a:t> </a:t>
            </a:r>
            <a:r>
              <a:rPr lang="tr-TR" dirty="0">
                <a:solidFill>
                  <a:srgbClr val="FF0000"/>
                </a:solidFill>
              </a:rPr>
              <a:t>Tehlike: </a:t>
            </a:r>
            <a:r>
              <a:rPr lang="tr-TR" dirty="0"/>
              <a:t>İşyerinde var olan ya da dışarıdan gelebilecek, çalışanı veya işyerini etkileyebilecek zarar veya hasar verme potansiyelini,</a:t>
            </a:r>
          </a:p>
        </p:txBody>
      </p:sp>
    </p:spTree>
    <p:extLst>
      <p:ext uri="{BB962C8B-B14F-4D97-AF65-F5344CB8AC3E}">
        <p14:creationId xmlns:p14="http://schemas.microsoft.com/office/powerpoint/2010/main" val="32734239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fontScale="92500"/>
          </a:bodyPr>
          <a:lstStyle/>
          <a:p>
            <a:r>
              <a:rPr lang="tr-TR" dirty="0" smtClean="0">
                <a:solidFill>
                  <a:srgbClr val="FF0000"/>
                </a:solidFill>
              </a:rPr>
              <a:t>Tehlike </a:t>
            </a:r>
            <a:r>
              <a:rPr lang="tr-TR" dirty="0">
                <a:solidFill>
                  <a:srgbClr val="FF0000"/>
                </a:solidFill>
              </a:rPr>
              <a:t>sınıfı: </a:t>
            </a:r>
            <a:r>
              <a:rPr lang="tr-TR" dirty="0"/>
              <a:t>İş sağlığı ve güvenliği açısından, yapılan işin özelliği, işin her safhasında kullanılan veya ortaya çıkan maddeler, iş ekipmanı, üretim yöntem ve şekilleri, çalışma ortam ve şartları ile ilgili diğer hususlar dikkate alınarak işyeri için belirlenen tehlike grubunu</a:t>
            </a:r>
            <a:r>
              <a:rPr lang="tr-TR" dirty="0" smtClean="0"/>
              <a:t>,</a:t>
            </a:r>
            <a:endParaRPr lang="tr-TR" dirty="0"/>
          </a:p>
          <a:p>
            <a:r>
              <a:rPr lang="tr-TR" dirty="0" smtClean="0">
                <a:solidFill>
                  <a:srgbClr val="FF0000"/>
                </a:solidFill>
              </a:rPr>
              <a:t>Teknik </a:t>
            </a:r>
            <a:r>
              <a:rPr lang="tr-TR" dirty="0">
                <a:solidFill>
                  <a:srgbClr val="FF0000"/>
                </a:solidFill>
              </a:rPr>
              <a:t>eleman: </a:t>
            </a:r>
            <a:r>
              <a:rPr lang="tr-TR" dirty="0"/>
              <a:t>Teknik öğretmen, fizikçi ve kimyager unvanına sahip olanlar ile üniversitelerin iş sağlığı ve güvenliği programı mezunlarını</a:t>
            </a:r>
            <a:r>
              <a:rPr lang="tr-TR" dirty="0" smtClean="0"/>
              <a:t>,</a:t>
            </a:r>
            <a:endParaRPr lang="tr-TR" dirty="0"/>
          </a:p>
          <a:p>
            <a:r>
              <a:rPr lang="tr-TR" dirty="0" smtClean="0">
                <a:solidFill>
                  <a:srgbClr val="FF0000"/>
                </a:solidFill>
              </a:rPr>
              <a:t>İşyeri </a:t>
            </a:r>
            <a:r>
              <a:rPr lang="tr-TR" dirty="0">
                <a:solidFill>
                  <a:srgbClr val="FF0000"/>
                </a:solidFill>
              </a:rPr>
              <a:t>hemşiresi: </a:t>
            </a:r>
            <a:r>
              <a:rPr lang="tr-TR" dirty="0"/>
              <a:t>25/2/1954 tarihli ve 6283 sayılı Hemşirelik Kanununa göre hemşirelik mesleğini icra etmeye yetkili, iş sağlığı ve güvenliği alanında görev yapmak üzere Bakanlıkça yetkilendirilmiş işyeri hemşireliği belgesine sahip hemşire/sağlık </a:t>
            </a:r>
            <a:r>
              <a:rPr lang="tr-TR" dirty="0" smtClean="0"/>
              <a:t>memurunu, ifade </a:t>
            </a:r>
            <a:r>
              <a:rPr lang="tr-TR" dirty="0"/>
              <a:t>eder.</a:t>
            </a:r>
          </a:p>
        </p:txBody>
      </p:sp>
    </p:spTree>
    <p:extLst>
      <p:ext uri="{BB962C8B-B14F-4D97-AF65-F5344CB8AC3E}">
        <p14:creationId xmlns:p14="http://schemas.microsoft.com/office/powerpoint/2010/main" val="35330653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1268760"/>
          </a:xfrm>
          <a:solidFill>
            <a:schemeClr val="accent2"/>
          </a:solidFill>
        </p:spPr>
        <p:txBody>
          <a:bodyPr/>
          <a:lstStyle/>
          <a:p>
            <a:r>
              <a:rPr lang="tr-TR" dirty="0"/>
              <a:t>Çalışanların  Hakları </a:t>
            </a:r>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1268760"/>
            <a:ext cx="9144000" cy="5589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205267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980728"/>
          </a:xfrm>
          <a:solidFill>
            <a:schemeClr val="accent2"/>
          </a:solidFill>
        </p:spPr>
        <p:txBody>
          <a:bodyPr/>
          <a:lstStyle/>
          <a:p>
            <a:r>
              <a:rPr lang="tr-TR" dirty="0"/>
              <a:t>Çalışanların Yükümlülükleri </a:t>
            </a:r>
          </a:p>
        </p:txBody>
      </p:sp>
      <p:sp>
        <p:nvSpPr>
          <p:cNvPr id="3" name="İçerik Yer Tutucusu 2"/>
          <p:cNvSpPr>
            <a:spLocks noGrp="1"/>
          </p:cNvSpPr>
          <p:nvPr>
            <p:ph idx="1"/>
          </p:nvPr>
        </p:nvSpPr>
        <p:spPr>
          <a:xfrm>
            <a:off x="0" y="1052736"/>
            <a:ext cx="9144000" cy="5805264"/>
          </a:xfrm>
        </p:spPr>
        <p:txBody>
          <a:bodyPr/>
          <a:lstStyle/>
          <a:p>
            <a:r>
              <a:rPr lang="tr-TR" sz="3600" dirty="0"/>
              <a:t>6331 Sayılı İş Sağlığı ve Güvenliği Kanunu </a:t>
            </a:r>
          </a:p>
          <a:p>
            <a:r>
              <a:rPr lang="tr-TR" sz="3600" dirty="0"/>
              <a:t>Madde 19:  </a:t>
            </a:r>
          </a:p>
          <a:p>
            <a:r>
              <a:rPr lang="tr-TR" sz="3600" dirty="0"/>
              <a:t>Çalışanlar, iş sağlığı ve güvenliği ile ilgili  aldıkları eğitim ve  işverenin bu konudaki talimatları doğrultusunda, kendilerinin ve yaptıkları işten etkilenen diğer çalışanların sağlık ve güvenliklerini  tehlikeye düşürmemekle yükümlüdür. </a:t>
            </a:r>
          </a:p>
          <a:p>
            <a:endParaRPr lang="tr-TR" dirty="0"/>
          </a:p>
        </p:txBody>
      </p:sp>
    </p:spTree>
    <p:extLst>
      <p:ext uri="{BB962C8B-B14F-4D97-AF65-F5344CB8AC3E}">
        <p14:creationId xmlns:p14="http://schemas.microsoft.com/office/powerpoint/2010/main" val="2662000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602252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99391"/>
            <a:ext cx="9144000" cy="6940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721443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908720"/>
          </a:xfrm>
          <a:solidFill>
            <a:srgbClr val="FFC000"/>
          </a:solidFill>
        </p:spPr>
        <p:txBody>
          <a:bodyPr>
            <a:normAutofit/>
          </a:bodyPr>
          <a:lstStyle/>
          <a:p>
            <a:r>
              <a:rPr lang="tr-TR" dirty="0" smtClean="0">
                <a:solidFill>
                  <a:srgbClr val="FF0000"/>
                </a:solidFill>
              </a:rPr>
              <a:t>Ulusal iş Sağlığı ve Güvenliği konseyi</a:t>
            </a:r>
            <a:endParaRPr lang="tr-TR" dirty="0">
              <a:solidFill>
                <a:srgbClr val="FF0000"/>
              </a:solidFill>
            </a:endParaRPr>
          </a:p>
        </p:txBody>
      </p:sp>
      <p:sp>
        <p:nvSpPr>
          <p:cNvPr id="3" name="İçerik Yer Tutucusu 2"/>
          <p:cNvSpPr>
            <a:spLocks noGrp="1"/>
          </p:cNvSpPr>
          <p:nvPr>
            <p:ph idx="1"/>
          </p:nvPr>
        </p:nvSpPr>
        <p:spPr>
          <a:xfrm>
            <a:off x="0" y="908720"/>
            <a:ext cx="9125001" cy="5949281"/>
          </a:xfrm>
        </p:spPr>
        <p:txBody>
          <a:bodyPr>
            <a:normAutofit/>
          </a:bodyPr>
          <a:lstStyle/>
          <a:p>
            <a:r>
              <a:rPr lang="tr-TR" sz="4800" dirty="0">
                <a:solidFill>
                  <a:srgbClr val="FF0000"/>
                </a:solidFill>
              </a:rPr>
              <a:t>Konseyin kuruluş </a:t>
            </a:r>
            <a:r>
              <a:rPr lang="tr-TR" sz="4800" dirty="0" smtClean="0">
                <a:solidFill>
                  <a:srgbClr val="FF0000"/>
                </a:solidFill>
              </a:rPr>
              <a:t>amacı:</a:t>
            </a:r>
            <a:endParaRPr lang="tr-TR" sz="4800" dirty="0">
              <a:solidFill>
                <a:srgbClr val="FF0000"/>
              </a:solidFill>
            </a:endParaRPr>
          </a:p>
          <a:p>
            <a:r>
              <a:rPr lang="tr-TR" sz="4800" dirty="0" smtClean="0"/>
              <a:t> </a:t>
            </a:r>
            <a:r>
              <a:rPr lang="tr-TR" sz="4800" dirty="0"/>
              <a:t>Konsey, ülke genelinde iş sağlığı ve güvenliği ile ilgili politika ve stratejilerin belirlenmesi için tavsiyelerde bulunmak üzere kurulmuştur. </a:t>
            </a:r>
          </a:p>
        </p:txBody>
      </p:sp>
    </p:spTree>
    <p:extLst>
      <p:ext uri="{BB962C8B-B14F-4D97-AF65-F5344CB8AC3E}">
        <p14:creationId xmlns:p14="http://schemas.microsoft.com/office/powerpoint/2010/main" val="40486996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980728"/>
          </a:xfrm>
          <a:solidFill>
            <a:schemeClr val="accent2"/>
          </a:solidFill>
        </p:spPr>
        <p:txBody>
          <a:bodyPr>
            <a:normAutofit/>
          </a:bodyPr>
          <a:lstStyle/>
          <a:p>
            <a:r>
              <a:rPr lang="tr-TR" sz="5400" dirty="0"/>
              <a:t>Konseyin görevleri</a:t>
            </a:r>
          </a:p>
        </p:txBody>
      </p:sp>
      <p:sp>
        <p:nvSpPr>
          <p:cNvPr id="3" name="İçerik Yer Tutucusu 2"/>
          <p:cNvSpPr>
            <a:spLocks noGrp="1"/>
          </p:cNvSpPr>
          <p:nvPr>
            <p:ph idx="1"/>
          </p:nvPr>
        </p:nvSpPr>
        <p:spPr>
          <a:xfrm>
            <a:off x="0" y="1124744"/>
            <a:ext cx="9144000" cy="5733256"/>
          </a:xfrm>
        </p:spPr>
        <p:txBody>
          <a:bodyPr>
            <a:normAutofit/>
          </a:bodyPr>
          <a:lstStyle/>
          <a:p>
            <a:r>
              <a:rPr lang="tr-TR" sz="3600" dirty="0"/>
              <a:t>a) Ulusal iş sağlığı ve güvenliği politika ve stratejileri için öneriler geliştirmek ve alınan kararların kurumlarda uygulanmasını tavsiye etmek</a:t>
            </a:r>
            <a:r>
              <a:rPr lang="tr-TR" sz="3600" dirty="0" smtClean="0"/>
              <a:t>,</a:t>
            </a:r>
            <a:endParaRPr lang="tr-TR" sz="3600" dirty="0"/>
          </a:p>
          <a:p>
            <a:r>
              <a:rPr lang="tr-TR" sz="3600" dirty="0"/>
              <a:t>b) İş sağlığı ve güvenliği konusundaki ihtiyaç ve öncelikleri dikkate alarak Ulusal İş Sağlığı ve Güvenliği Politika Belgesi, hedefler ve eylem planının belirlenmesi için öneriler geliştirmek</a:t>
            </a:r>
            <a:r>
              <a:rPr lang="tr-TR" sz="3600" dirty="0" smtClean="0"/>
              <a:t>,</a:t>
            </a:r>
            <a:endParaRPr lang="tr-TR" sz="3600" dirty="0"/>
          </a:p>
        </p:txBody>
      </p:sp>
    </p:spTree>
    <p:extLst>
      <p:ext uri="{BB962C8B-B14F-4D97-AF65-F5344CB8AC3E}">
        <p14:creationId xmlns:p14="http://schemas.microsoft.com/office/powerpoint/2010/main" val="42185398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116632"/>
            <a:ext cx="8964488" cy="6741368"/>
          </a:xfrm>
        </p:spPr>
        <p:txBody>
          <a:bodyPr>
            <a:normAutofit/>
          </a:bodyPr>
          <a:lstStyle/>
          <a:p>
            <a:r>
              <a:rPr lang="tr-TR" sz="3600" dirty="0"/>
              <a:t>c) Çalışanların ve işverenlerin iş sağlığı ve güvenliği ile ilgili konularda eğitimleri, bilgilendirilmeleri, bilinçlendirilmeleri ile iş sağlığı ve güvenliği kültürünün oluşturulması konusunda görüş bildirmek,</a:t>
            </a:r>
          </a:p>
          <a:p>
            <a:r>
              <a:rPr lang="tr-TR" sz="3600" dirty="0"/>
              <a:t>ç) İş sağlığı ve güvenliği konularında araştırma ve geliştirmeye yönelik projeler önermek,</a:t>
            </a:r>
          </a:p>
          <a:p>
            <a:r>
              <a:rPr lang="tr-TR" sz="3600" dirty="0"/>
              <a:t>d) Ülke çapında yapılacak iş sağlığı ve güvenliği alanındaki seminer, konferans gibi faaliyetleri yıllık olarak planlamak ve değerlendirmek</a:t>
            </a:r>
          </a:p>
          <a:p>
            <a:endParaRPr lang="tr-TR" dirty="0"/>
          </a:p>
        </p:txBody>
      </p:sp>
    </p:spTree>
    <p:extLst>
      <p:ext uri="{BB962C8B-B14F-4D97-AF65-F5344CB8AC3E}">
        <p14:creationId xmlns:p14="http://schemas.microsoft.com/office/powerpoint/2010/main" val="1590400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036496" cy="1124744"/>
          </a:xfrm>
        </p:spPr>
        <p:style>
          <a:lnRef idx="1">
            <a:schemeClr val="accent3"/>
          </a:lnRef>
          <a:fillRef idx="3">
            <a:schemeClr val="accent3"/>
          </a:fillRef>
          <a:effectRef idx="2">
            <a:schemeClr val="accent3"/>
          </a:effectRef>
          <a:fontRef idx="minor">
            <a:schemeClr val="lt1"/>
          </a:fontRef>
        </p:style>
        <p:txBody>
          <a:bodyPr/>
          <a:lstStyle/>
          <a:p>
            <a:r>
              <a:rPr lang="tr-TR" dirty="0" smtClean="0"/>
              <a:t>AMAÇ</a:t>
            </a:r>
            <a:endParaRPr lang="tr-TR" dirty="0"/>
          </a:p>
        </p:txBody>
      </p:sp>
      <p:sp>
        <p:nvSpPr>
          <p:cNvPr id="3" name="İçerik Yer Tutucusu 2"/>
          <p:cNvSpPr>
            <a:spLocks noGrp="1"/>
          </p:cNvSpPr>
          <p:nvPr>
            <p:ph idx="1"/>
          </p:nvPr>
        </p:nvSpPr>
        <p:spPr>
          <a:xfrm>
            <a:off x="0" y="1196752"/>
            <a:ext cx="9036496" cy="5318051"/>
          </a:xfrm>
        </p:spPr>
        <p:style>
          <a:lnRef idx="1">
            <a:schemeClr val="accent3"/>
          </a:lnRef>
          <a:fillRef idx="2">
            <a:schemeClr val="accent3"/>
          </a:fillRef>
          <a:effectRef idx="1">
            <a:schemeClr val="accent3"/>
          </a:effectRef>
          <a:fontRef idx="minor">
            <a:schemeClr val="dk1"/>
          </a:fontRef>
        </p:style>
        <p:txBody>
          <a:bodyPr>
            <a:normAutofit/>
          </a:bodyPr>
          <a:lstStyle/>
          <a:p>
            <a:r>
              <a:rPr lang="tr-TR" sz="4400" dirty="0">
                <a:solidFill>
                  <a:srgbClr val="FF0000"/>
                </a:solidFill>
              </a:rPr>
              <a:t>MADDE 1 – (1) </a:t>
            </a:r>
            <a:r>
              <a:rPr lang="tr-TR" sz="4400" b="1" u="sng" dirty="0">
                <a:solidFill>
                  <a:srgbClr val="7030A0"/>
                </a:solidFill>
              </a:rPr>
              <a:t>Bu Kanunun amacı; </a:t>
            </a:r>
            <a:r>
              <a:rPr lang="tr-TR" sz="4400" dirty="0"/>
              <a:t>işyerlerinde iş sağlığı ve güvenliğinin sağlanması ve mevcut sağlık ve güvenlik şartlarının iyileştirilmesi için işveren ve çalışanların görev, yetki, sorumluluk, hak ve yükümlülüklerini düzenlemektir.</a:t>
            </a:r>
          </a:p>
        </p:txBody>
      </p:sp>
    </p:spTree>
    <p:extLst>
      <p:ext uri="{BB962C8B-B14F-4D97-AF65-F5344CB8AC3E}">
        <p14:creationId xmlns:p14="http://schemas.microsoft.com/office/powerpoint/2010/main" val="11167873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88640"/>
            <a:ext cx="9144000" cy="6192688"/>
          </a:xfrm>
        </p:spPr>
        <p:txBody>
          <a:bodyPr>
            <a:normAutofit/>
          </a:bodyPr>
          <a:lstStyle/>
          <a:p>
            <a:r>
              <a:rPr lang="tr-TR" sz="4000" dirty="0"/>
              <a:t>e) Gerekli görülmesi durumunda çalışma grupları kurmak ve üyelerini belirlemek</a:t>
            </a:r>
            <a:r>
              <a:rPr lang="tr-TR" sz="4000" dirty="0" smtClean="0"/>
              <a:t>,</a:t>
            </a:r>
            <a:endParaRPr lang="tr-TR" sz="4000" dirty="0"/>
          </a:p>
          <a:p>
            <a:r>
              <a:rPr lang="tr-TR" sz="4000" dirty="0"/>
              <a:t>f) İş sağlığı ve güvenliği konusunda toplum ve çalışan yararını gözeterek, Bakanlık ve diğer kurumlar arası koordinasyon, bilgi paylaşımı ve işbirliğine katkı sağlamak</a:t>
            </a:r>
            <a:r>
              <a:rPr lang="tr-TR" sz="4000" dirty="0" smtClean="0"/>
              <a:t>,</a:t>
            </a:r>
            <a:endParaRPr lang="tr-TR" sz="4000" dirty="0"/>
          </a:p>
          <a:p>
            <a:r>
              <a:rPr lang="tr-TR" sz="4000" dirty="0"/>
              <a:t>g) İş sağlığı ve güvenliğinin izleme ve inceleme çalışmalarında bulunmak,</a:t>
            </a:r>
          </a:p>
          <a:p>
            <a:endParaRPr lang="tr-TR" dirty="0"/>
          </a:p>
        </p:txBody>
      </p:sp>
    </p:spTree>
    <p:extLst>
      <p:ext uri="{BB962C8B-B14F-4D97-AF65-F5344CB8AC3E}">
        <p14:creationId xmlns:p14="http://schemas.microsoft.com/office/powerpoint/2010/main" val="11907830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741368"/>
          </a:xfrm>
        </p:spPr>
        <p:txBody>
          <a:bodyPr>
            <a:normAutofit/>
          </a:bodyPr>
          <a:lstStyle/>
          <a:p>
            <a:r>
              <a:rPr lang="tr-TR" sz="4000" dirty="0"/>
              <a:t>ğ) Konsey üyelerinin temsil ettikleri kurum ve kuruluşlarda, Konsey toplantılarında alınan her türlü karar ve düzenlemenin ve iş sağlığı ve güvenliği mevzuatının uygulanmasını izlemek, görüş ve önerilerde bulunmak</a:t>
            </a:r>
            <a:r>
              <a:rPr lang="tr-TR" sz="4000" dirty="0" smtClean="0"/>
              <a:t>,</a:t>
            </a:r>
            <a:endParaRPr lang="tr-TR" sz="4000" dirty="0"/>
          </a:p>
          <a:p>
            <a:r>
              <a:rPr lang="tr-TR" sz="4000" dirty="0"/>
              <a:t>h) Her yıl Mart ayı sonuna kadar, politika belgesi ve eylem planı kapsamında bir önceki yıla ait kurum faaliyet raporunu Konsey sekretaryasına iletme</a:t>
            </a:r>
          </a:p>
          <a:p>
            <a:endParaRPr lang="tr-TR" dirty="0"/>
          </a:p>
        </p:txBody>
      </p:sp>
    </p:spTree>
    <p:extLst>
      <p:ext uri="{BB962C8B-B14F-4D97-AF65-F5344CB8AC3E}">
        <p14:creationId xmlns:p14="http://schemas.microsoft.com/office/powerpoint/2010/main" val="36945772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1052736"/>
          </a:xfrm>
          <a:solidFill>
            <a:schemeClr val="accent2"/>
          </a:solidFill>
        </p:spPr>
        <p:txBody>
          <a:bodyPr>
            <a:normAutofit fontScale="90000"/>
          </a:bodyPr>
          <a:lstStyle/>
          <a:p>
            <a:r>
              <a:rPr lang="tr-TR" sz="3600" dirty="0" smtClean="0"/>
              <a:t/>
            </a:r>
            <a:br>
              <a:rPr lang="tr-TR" sz="3600" dirty="0" smtClean="0"/>
            </a:br>
            <a:r>
              <a:rPr lang="tr-TR" sz="3600" dirty="0" smtClean="0">
                <a:solidFill>
                  <a:srgbClr val="FFFF00"/>
                </a:solidFill>
              </a:rPr>
              <a:t>Teftiş</a:t>
            </a:r>
            <a:r>
              <a:rPr lang="tr-TR" sz="3600" dirty="0">
                <a:solidFill>
                  <a:srgbClr val="FFFF00"/>
                </a:solidFill>
              </a:rPr>
              <a:t>, inceleme, araştırma, müfettişin yetki, yükümlülük ve sorumluluğu</a:t>
            </a:r>
            <a:r>
              <a:rPr lang="tr-TR" dirty="0"/>
              <a:t/>
            </a:r>
            <a:br>
              <a:rPr lang="tr-TR" dirty="0"/>
            </a:br>
            <a:endParaRPr lang="tr-TR" dirty="0"/>
          </a:p>
        </p:txBody>
      </p:sp>
      <p:sp>
        <p:nvSpPr>
          <p:cNvPr id="3" name="İçerik Yer Tutucusu 2"/>
          <p:cNvSpPr>
            <a:spLocks noGrp="1"/>
          </p:cNvSpPr>
          <p:nvPr>
            <p:ph idx="1"/>
          </p:nvPr>
        </p:nvSpPr>
        <p:spPr>
          <a:xfrm>
            <a:off x="107504" y="1052736"/>
            <a:ext cx="9036496" cy="5805264"/>
          </a:xfrm>
        </p:spPr>
        <p:txBody>
          <a:bodyPr>
            <a:normAutofit fontScale="92500" lnSpcReduction="20000"/>
          </a:bodyPr>
          <a:lstStyle/>
          <a:p>
            <a:r>
              <a:rPr lang="tr-TR" dirty="0" smtClean="0"/>
              <a:t>MADDE </a:t>
            </a:r>
            <a:r>
              <a:rPr lang="tr-TR" dirty="0"/>
              <a:t>24 – (1) Bu Kanun hükümlerinin uygulanmasının izlenmesi ve teftişi, iş sağlığı ve güvenliği </a:t>
            </a:r>
            <a:r>
              <a:rPr lang="tr-TR" dirty="0" smtClean="0"/>
              <a:t>yönünden teftiş </a:t>
            </a:r>
            <a:r>
              <a:rPr lang="tr-TR" dirty="0"/>
              <a:t>yapmaya yetkili </a:t>
            </a:r>
            <a:r>
              <a:rPr lang="tr-TR" dirty="0">
                <a:solidFill>
                  <a:srgbClr val="FF0000"/>
                </a:solidFill>
              </a:rPr>
              <a:t>Bakanlık iş müfettişlerince yapılır. </a:t>
            </a:r>
            <a:endParaRPr lang="tr-TR" dirty="0" smtClean="0">
              <a:solidFill>
                <a:srgbClr val="FF0000"/>
              </a:solidFill>
            </a:endParaRPr>
          </a:p>
          <a:p>
            <a:r>
              <a:rPr lang="tr-TR" dirty="0" smtClean="0"/>
              <a:t>(</a:t>
            </a:r>
            <a:r>
              <a:rPr lang="tr-TR" dirty="0"/>
              <a:t>2) Bakanlık, işyerlerinde iş sağlığı ve güvenliği konularında ölçüm, inceleme ve araştırma yapmaya, bu </a:t>
            </a:r>
            <a:r>
              <a:rPr lang="tr-TR" dirty="0" smtClean="0"/>
              <a:t>amaçla numune </a:t>
            </a:r>
            <a:r>
              <a:rPr lang="tr-TR" dirty="0"/>
              <a:t>almaya ve eğitim kurumları ile ortak sağlık ve güvenlik birimlerinde kontrol ve denetim yapmaya yetkilidir. </a:t>
            </a:r>
            <a:endParaRPr lang="tr-TR" dirty="0" smtClean="0"/>
          </a:p>
          <a:p>
            <a:r>
              <a:rPr lang="tr-TR" dirty="0" smtClean="0"/>
              <a:t>(</a:t>
            </a:r>
            <a:r>
              <a:rPr lang="tr-TR" dirty="0"/>
              <a:t>3) Askeri işyerleriyle yurt güvenliği için gerekli maddeler üretilen işyerlerinin denetim ve teftişi konusu </a:t>
            </a:r>
            <a:r>
              <a:rPr lang="tr-TR" dirty="0" smtClean="0"/>
              <a:t>ve sonuçlarına </a:t>
            </a:r>
            <a:r>
              <a:rPr lang="tr-TR" dirty="0"/>
              <a:t>ait işlemler, </a:t>
            </a:r>
            <a:r>
              <a:rPr lang="tr-TR" dirty="0">
                <a:solidFill>
                  <a:srgbClr val="FF0000"/>
                </a:solidFill>
              </a:rPr>
              <a:t>Millî Savunma Bakanlığı ve Bakanlıkça birlikte hazırlanacak yönetmeliğe göre yürütülür.</a:t>
            </a:r>
          </a:p>
          <a:p>
            <a:endParaRPr lang="tr-TR" dirty="0"/>
          </a:p>
        </p:txBody>
      </p:sp>
    </p:spTree>
    <p:extLst>
      <p:ext uri="{BB962C8B-B14F-4D97-AF65-F5344CB8AC3E}">
        <p14:creationId xmlns:p14="http://schemas.microsoft.com/office/powerpoint/2010/main" val="39993178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980728"/>
          </a:xfrm>
        </p:spPr>
        <p:style>
          <a:lnRef idx="1">
            <a:schemeClr val="accent2"/>
          </a:lnRef>
          <a:fillRef idx="3">
            <a:schemeClr val="accent2"/>
          </a:fillRef>
          <a:effectRef idx="2">
            <a:schemeClr val="accent2"/>
          </a:effectRef>
          <a:fontRef idx="minor">
            <a:schemeClr val="lt1"/>
          </a:fontRef>
        </p:style>
        <p:txBody>
          <a:bodyPr>
            <a:normAutofit fontScale="90000"/>
          </a:bodyPr>
          <a:lstStyle/>
          <a:p>
            <a:r>
              <a:rPr lang="tr-TR" dirty="0" smtClean="0"/>
              <a:t/>
            </a:r>
            <a:br>
              <a:rPr lang="tr-TR" dirty="0" smtClean="0"/>
            </a:br>
            <a:r>
              <a:rPr lang="tr-TR" dirty="0" smtClean="0"/>
              <a:t>İşin </a:t>
            </a:r>
            <a:r>
              <a:rPr lang="tr-TR" dirty="0"/>
              <a:t>durdurulması</a:t>
            </a:r>
            <a:br>
              <a:rPr lang="tr-TR" dirty="0"/>
            </a:br>
            <a:endParaRPr lang="tr-TR" dirty="0"/>
          </a:p>
        </p:txBody>
      </p:sp>
      <p:sp>
        <p:nvSpPr>
          <p:cNvPr id="3" name="İçerik Yer Tutucusu 2"/>
          <p:cNvSpPr>
            <a:spLocks noGrp="1"/>
          </p:cNvSpPr>
          <p:nvPr>
            <p:ph idx="1"/>
          </p:nvPr>
        </p:nvSpPr>
        <p:spPr>
          <a:xfrm>
            <a:off x="0" y="980728"/>
            <a:ext cx="9144000" cy="5877272"/>
          </a:xfrm>
        </p:spPr>
        <p:txBody>
          <a:bodyPr>
            <a:normAutofit fontScale="92500"/>
          </a:bodyPr>
          <a:lstStyle/>
          <a:p>
            <a:r>
              <a:rPr lang="tr-TR" dirty="0" smtClean="0"/>
              <a:t> </a:t>
            </a:r>
            <a:r>
              <a:rPr lang="tr-TR" dirty="0"/>
              <a:t>İşyerindeki bina ve eklentilerde, çalışma yöntem ve şekillerinde veya iş ekipmanlarında </a:t>
            </a:r>
            <a:r>
              <a:rPr lang="tr-TR" dirty="0" smtClean="0"/>
              <a:t>çalışanlar için </a:t>
            </a:r>
            <a:r>
              <a:rPr lang="tr-TR" dirty="0"/>
              <a:t>hayati tehlike oluşturan bir husus tespit edildiğinde; bu tehlike giderilinceye kadar, hayati tehlikenin niteliği ve </a:t>
            </a:r>
            <a:r>
              <a:rPr lang="tr-TR" dirty="0" smtClean="0"/>
              <a:t>bu tehlikeden </a:t>
            </a:r>
            <a:r>
              <a:rPr lang="tr-TR" dirty="0"/>
              <a:t>doğabilecek riskin etkileyebileceği alan ile çalışanlar dikkate alınarak, işyerinin bir bölümünde veya tamamında </a:t>
            </a:r>
            <a:r>
              <a:rPr lang="tr-TR" dirty="0" smtClean="0"/>
              <a:t>iş durdurulur.</a:t>
            </a:r>
          </a:p>
          <a:p>
            <a:r>
              <a:rPr lang="tr-TR" dirty="0" smtClean="0"/>
              <a:t> </a:t>
            </a:r>
            <a:r>
              <a:rPr lang="tr-TR" dirty="0"/>
              <a:t>Ayrıca çok tehlikeli sınıfta yer alan maden, metal ve yapı işleri ile tehlikeli kimyasallarla çalışılan </a:t>
            </a:r>
            <a:r>
              <a:rPr lang="tr-TR" dirty="0" smtClean="0"/>
              <a:t>işlerin yapıldığı </a:t>
            </a:r>
            <a:r>
              <a:rPr lang="tr-TR" dirty="0"/>
              <a:t>veya büyük endüstriyel kazaların olabileceği işyerlerinde, risk değerlendirmesi yapılmamış olması durumunda </a:t>
            </a:r>
            <a:r>
              <a:rPr lang="tr-TR" dirty="0" smtClean="0"/>
              <a:t>iş durdurulur.</a:t>
            </a:r>
            <a:endParaRPr lang="tr-TR" dirty="0"/>
          </a:p>
        </p:txBody>
      </p:sp>
    </p:spTree>
    <p:extLst>
      <p:ext uri="{BB962C8B-B14F-4D97-AF65-F5344CB8AC3E}">
        <p14:creationId xmlns:p14="http://schemas.microsoft.com/office/powerpoint/2010/main" val="29757891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Autofit/>
          </a:bodyPr>
          <a:lstStyle/>
          <a:p>
            <a:r>
              <a:rPr lang="tr-TR" sz="3600" dirty="0"/>
              <a:t>(2) İş sağlığı ve güvenliği bakımından teftişe yetkili üç iş müfettişinden oluşan heyet, iş sağlığı ve </a:t>
            </a:r>
            <a:r>
              <a:rPr lang="tr-TR" sz="3600" dirty="0" smtClean="0"/>
              <a:t>güvenliği bakımından </a:t>
            </a:r>
            <a:r>
              <a:rPr lang="tr-TR" sz="3600" dirty="0"/>
              <a:t>teftişe yetkili iş müfettişinin tespiti üzerine gerekli incelemeleri yaparak, tespit tarihinden itibaren </a:t>
            </a:r>
            <a:r>
              <a:rPr lang="tr-TR" sz="3600" dirty="0">
                <a:solidFill>
                  <a:srgbClr val="FF0000"/>
                </a:solidFill>
              </a:rPr>
              <a:t>iki </a:t>
            </a:r>
            <a:r>
              <a:rPr lang="tr-TR" sz="3600" dirty="0" smtClean="0">
                <a:solidFill>
                  <a:srgbClr val="FF0000"/>
                </a:solidFill>
              </a:rPr>
              <a:t>gün </a:t>
            </a:r>
            <a:r>
              <a:rPr lang="tr-TR" sz="3600" dirty="0" smtClean="0"/>
              <a:t>içerisinde </a:t>
            </a:r>
            <a:r>
              <a:rPr lang="tr-TR" sz="3600" dirty="0"/>
              <a:t>işin durdurulmasına karar verebilir. Ancak tespit edilen hususun acil müdahaleyi gerektirmesi hâlinde; </a:t>
            </a:r>
            <a:r>
              <a:rPr lang="tr-TR" sz="3600" dirty="0" smtClean="0"/>
              <a:t>tespiti yapan </a:t>
            </a:r>
            <a:r>
              <a:rPr lang="tr-TR" sz="3600" dirty="0"/>
              <a:t>iş müfettişi, heyet tarafından karar alınıncaya kadar geçerli olmak kaydıyla işi durdurur</a:t>
            </a:r>
          </a:p>
        </p:txBody>
      </p:sp>
    </p:spTree>
    <p:extLst>
      <p:ext uri="{BB962C8B-B14F-4D97-AF65-F5344CB8AC3E}">
        <p14:creationId xmlns:p14="http://schemas.microsoft.com/office/powerpoint/2010/main" val="23078897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16632"/>
            <a:ext cx="9036496" cy="6264696"/>
          </a:xfrm>
        </p:spPr>
        <p:txBody>
          <a:bodyPr>
            <a:noAutofit/>
          </a:bodyPr>
          <a:lstStyle/>
          <a:p>
            <a:r>
              <a:rPr lang="tr-TR" sz="3600" dirty="0"/>
              <a:t>(3) İşin durdurulması kararı, </a:t>
            </a:r>
            <a:r>
              <a:rPr lang="tr-TR" sz="3600" dirty="0">
                <a:solidFill>
                  <a:srgbClr val="FF0000"/>
                </a:solidFill>
              </a:rPr>
              <a:t>ilgili mülki idare amirine</a:t>
            </a:r>
            <a:r>
              <a:rPr lang="tr-TR" sz="3600" dirty="0"/>
              <a:t> ve işyeri dosyasının bulunduğu </a:t>
            </a:r>
            <a:r>
              <a:rPr lang="tr-TR" sz="3600" dirty="0">
                <a:solidFill>
                  <a:srgbClr val="FF0000"/>
                </a:solidFill>
              </a:rPr>
              <a:t>Çalışma ve İş Kurumu </a:t>
            </a:r>
            <a:r>
              <a:rPr lang="tr-TR" sz="3600" dirty="0" err="1" smtClean="0">
                <a:solidFill>
                  <a:srgbClr val="FF0000"/>
                </a:solidFill>
              </a:rPr>
              <a:t>ilmüdürlüğüne</a:t>
            </a:r>
            <a:r>
              <a:rPr lang="tr-TR" sz="3600" dirty="0" smtClean="0">
                <a:solidFill>
                  <a:srgbClr val="FF0000"/>
                </a:solidFill>
              </a:rPr>
              <a:t> </a:t>
            </a:r>
            <a:r>
              <a:rPr lang="tr-TR" sz="3600" dirty="0">
                <a:solidFill>
                  <a:srgbClr val="FF0000"/>
                </a:solidFill>
              </a:rPr>
              <a:t>bir gün içinde gönderilir. </a:t>
            </a:r>
            <a:r>
              <a:rPr lang="tr-TR" sz="3600" dirty="0"/>
              <a:t>İşin durdurulması kararı, mülki idare amiri tarafından kolluk kuvvetleri </a:t>
            </a:r>
            <a:r>
              <a:rPr lang="tr-TR" sz="3600" dirty="0" smtClean="0"/>
              <a:t>marifetiyle yirmi dört </a:t>
            </a:r>
            <a:r>
              <a:rPr lang="tr-TR" sz="3600" dirty="0"/>
              <a:t>saat içinde yerine getirilir. Ancak, tespit edilen hususun acil müdahaleyi gerektirmesi nedeniyle verilen </a:t>
            </a:r>
            <a:r>
              <a:rPr lang="tr-TR" sz="3600" dirty="0" smtClean="0"/>
              <a:t>işin durdurulması </a:t>
            </a:r>
            <a:r>
              <a:rPr lang="tr-TR" sz="3600" dirty="0"/>
              <a:t>kararı, mülki idare amiri tarafından kolluk kuvvetleri marifetiyle aynı gün yerine getirilir. </a:t>
            </a:r>
          </a:p>
        </p:txBody>
      </p:sp>
    </p:spTree>
    <p:extLst>
      <p:ext uri="{BB962C8B-B14F-4D97-AF65-F5344CB8AC3E}">
        <p14:creationId xmlns:p14="http://schemas.microsoft.com/office/powerpoint/2010/main" val="19415574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116632"/>
            <a:ext cx="8928992" cy="6741368"/>
          </a:xfrm>
        </p:spPr>
        <p:txBody>
          <a:bodyPr>
            <a:normAutofit/>
          </a:bodyPr>
          <a:lstStyle/>
          <a:p>
            <a:r>
              <a:rPr lang="tr-TR" sz="4400" dirty="0"/>
              <a:t>(4) İşveren, yerine getirildiği tarihten itibaren altı iş günü içinde, yetkili iş mahkemesinde işin durdurulması </a:t>
            </a:r>
            <a:r>
              <a:rPr lang="tr-TR" sz="4400" dirty="0" smtClean="0"/>
              <a:t>kararına itiraz </a:t>
            </a:r>
            <a:r>
              <a:rPr lang="tr-TR" sz="4400" dirty="0"/>
              <a:t>edebilir. İtiraz, işin durdurulması kararının uygulanmasını etkilemez. Mahkeme itirazı öncelikle görüşür ve altı iş </a:t>
            </a:r>
            <a:r>
              <a:rPr lang="tr-TR" sz="4400" dirty="0" smtClean="0"/>
              <a:t>günü içinde </a:t>
            </a:r>
            <a:r>
              <a:rPr lang="tr-TR" sz="4400" dirty="0"/>
              <a:t>karara bağlar. Mahkeme kararı kesindir</a:t>
            </a:r>
            <a:r>
              <a:rPr lang="tr-TR" sz="4400" dirty="0" smtClean="0"/>
              <a:t>.</a:t>
            </a:r>
            <a:endParaRPr lang="tr-TR" sz="4400" dirty="0"/>
          </a:p>
        </p:txBody>
      </p:sp>
    </p:spTree>
    <p:extLst>
      <p:ext uri="{BB962C8B-B14F-4D97-AF65-F5344CB8AC3E}">
        <p14:creationId xmlns:p14="http://schemas.microsoft.com/office/powerpoint/2010/main" val="32088809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126163"/>
          </a:xfrm>
        </p:spPr>
        <p:txBody>
          <a:bodyPr>
            <a:normAutofit lnSpcReduction="10000"/>
          </a:bodyPr>
          <a:lstStyle/>
          <a:p>
            <a:endParaRPr lang="tr-TR" dirty="0" smtClean="0"/>
          </a:p>
          <a:p>
            <a:r>
              <a:rPr lang="tr-TR" sz="3600" dirty="0" smtClean="0"/>
              <a:t>(</a:t>
            </a:r>
            <a:r>
              <a:rPr lang="tr-TR" sz="3600" dirty="0"/>
              <a:t>5) İşverenin işin durdurulmasını gerektiren hususların giderildiğini Bakanlığa yazılı olarak bildirmesi hâlinde, en geç yedi gün içinde işyerinde inceleme yapılarak işverenin talebi sonuçlandırılır.</a:t>
            </a:r>
          </a:p>
          <a:p>
            <a:r>
              <a:rPr lang="tr-TR" sz="3600" dirty="0"/>
              <a:t>(6) İşveren, işin durdurulması sebebiyle işsiz kalan çalışanlara ücretlerini ödemekle veya ücretlerinde bir düşüklük olmamak üzere meslek veya durumlarına göre başka bir iş vermekle yükümlüdür</a:t>
            </a:r>
          </a:p>
          <a:p>
            <a:endParaRPr lang="tr-TR" sz="3600" dirty="0"/>
          </a:p>
        </p:txBody>
      </p:sp>
    </p:spTree>
    <p:extLst>
      <p:ext uri="{BB962C8B-B14F-4D97-AF65-F5344CB8AC3E}">
        <p14:creationId xmlns:p14="http://schemas.microsoft.com/office/powerpoint/2010/main" val="34951780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381328"/>
          </a:xfrm>
        </p:spPr>
        <p:txBody>
          <a:bodyPr>
            <a:normAutofit/>
          </a:bodyPr>
          <a:lstStyle/>
          <a:p>
            <a:endParaRPr lang="tr-TR" dirty="0" smtClean="0"/>
          </a:p>
          <a:p>
            <a:r>
              <a:rPr lang="tr-TR" dirty="0" smtClean="0">
                <a:solidFill>
                  <a:srgbClr val="FF0000"/>
                </a:solidFill>
              </a:rPr>
              <a:t>7)Çok </a:t>
            </a:r>
            <a:r>
              <a:rPr lang="tr-TR" dirty="0">
                <a:solidFill>
                  <a:srgbClr val="FF0000"/>
                </a:solidFill>
              </a:rPr>
              <a:t>tehlikeli sınıfta yer alan ve ihale ile alınan işlerde;</a:t>
            </a:r>
            <a:r>
              <a:rPr lang="tr-TR" dirty="0"/>
              <a:t> teknolojik gelişme, iş </a:t>
            </a:r>
            <a:r>
              <a:rPr lang="tr-TR" dirty="0" smtClean="0"/>
              <a:t>gücü kapasitesinin </a:t>
            </a:r>
            <a:r>
              <a:rPr lang="tr-TR" dirty="0"/>
              <a:t>artırılması, üretim metotlarında yenilik gibi bir kısım unsurlar sağlanmadan üretim ve/veya imalat planlarına, </a:t>
            </a:r>
            <a:r>
              <a:rPr lang="tr-TR" dirty="0" smtClean="0"/>
              <a:t>iş programlarına </a:t>
            </a:r>
            <a:r>
              <a:rPr lang="tr-TR" dirty="0"/>
              <a:t>aykırı hareket edilerek üretim zorlaması nedeniyle hayati tehlike oluşturacak şekilde çalışma biçimleri, </a:t>
            </a:r>
            <a:r>
              <a:rPr lang="tr-TR" dirty="0" smtClean="0"/>
              <a:t>işin durdurulma </a:t>
            </a:r>
            <a:r>
              <a:rPr lang="tr-TR" dirty="0"/>
              <a:t>sebebi </a:t>
            </a:r>
            <a:r>
              <a:rPr lang="tr-TR" dirty="0" smtClean="0"/>
              <a:t>sayılır.</a:t>
            </a:r>
          </a:p>
          <a:p>
            <a:r>
              <a:rPr lang="tr-TR" dirty="0" smtClean="0"/>
              <a:t>8)İşyerinde </a:t>
            </a:r>
            <a:r>
              <a:rPr lang="tr-TR" dirty="0"/>
              <a:t>durdurulan işlerde izinsiz çalışma yaptıran işveren </a:t>
            </a:r>
            <a:r>
              <a:rPr lang="tr-TR" dirty="0">
                <a:solidFill>
                  <a:srgbClr val="FF0000"/>
                </a:solidFill>
              </a:rPr>
              <a:t>veya işveren </a:t>
            </a:r>
            <a:r>
              <a:rPr lang="tr-TR" dirty="0" smtClean="0">
                <a:solidFill>
                  <a:srgbClr val="FF0000"/>
                </a:solidFill>
              </a:rPr>
              <a:t>vekillerine üç </a:t>
            </a:r>
            <a:r>
              <a:rPr lang="tr-TR" dirty="0">
                <a:solidFill>
                  <a:srgbClr val="FF0000"/>
                </a:solidFill>
              </a:rPr>
              <a:t>yıldan beş yıla kadar hapis cezası verilir</a:t>
            </a:r>
            <a:r>
              <a:rPr lang="tr-TR" dirty="0" smtClean="0">
                <a:solidFill>
                  <a:srgbClr val="FF0000"/>
                </a:solidFill>
              </a:rPr>
              <a:t>.</a:t>
            </a:r>
            <a:endParaRPr lang="tr-TR" dirty="0">
              <a:solidFill>
                <a:srgbClr val="FF0000"/>
              </a:solidFill>
            </a:endParaRPr>
          </a:p>
        </p:txBody>
      </p:sp>
    </p:spTree>
    <p:extLst>
      <p:ext uri="{BB962C8B-B14F-4D97-AF65-F5344CB8AC3E}">
        <p14:creationId xmlns:p14="http://schemas.microsoft.com/office/powerpoint/2010/main" val="19799317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1052736"/>
          </a:xfrm>
        </p:spPr>
        <p:style>
          <a:lnRef idx="1">
            <a:schemeClr val="accent2"/>
          </a:lnRef>
          <a:fillRef idx="3">
            <a:schemeClr val="accent2"/>
          </a:fillRef>
          <a:effectRef idx="2">
            <a:schemeClr val="accent2"/>
          </a:effectRef>
          <a:fontRef idx="minor">
            <a:schemeClr val="lt1"/>
          </a:fontRef>
        </p:style>
        <p:txBody>
          <a:bodyPr>
            <a:normAutofit fontScale="90000"/>
          </a:bodyPr>
          <a:lstStyle/>
          <a:p>
            <a:pPr algn="l"/>
            <a:r>
              <a:rPr lang="tr-TR" sz="4000" dirty="0" smtClean="0"/>
              <a:t/>
            </a:r>
            <a:br>
              <a:rPr lang="tr-TR" sz="4000" dirty="0" smtClean="0"/>
            </a:br>
            <a:r>
              <a:rPr lang="tr-TR" sz="4000" dirty="0" smtClean="0"/>
              <a:t>Bağımlılık </a:t>
            </a:r>
            <a:r>
              <a:rPr lang="tr-TR" sz="4000" dirty="0"/>
              <a:t>yapan maddeleri </a:t>
            </a:r>
            <a:r>
              <a:rPr lang="tr-TR" sz="4000" dirty="0" smtClean="0"/>
              <a:t>kullanma yasağı</a:t>
            </a:r>
            <a:r>
              <a:rPr lang="tr-TR" dirty="0"/>
              <a:t/>
            </a:r>
            <a:br>
              <a:rPr lang="tr-TR" dirty="0"/>
            </a:br>
            <a:endParaRPr lang="tr-TR" dirty="0"/>
          </a:p>
        </p:txBody>
      </p:sp>
      <p:sp>
        <p:nvSpPr>
          <p:cNvPr id="3" name="İçerik Yer Tutucusu 2"/>
          <p:cNvSpPr>
            <a:spLocks noGrp="1"/>
          </p:cNvSpPr>
          <p:nvPr>
            <p:ph idx="1"/>
          </p:nvPr>
        </p:nvSpPr>
        <p:spPr>
          <a:xfrm>
            <a:off x="0" y="1052736"/>
            <a:ext cx="9144000" cy="5805264"/>
          </a:xfrm>
        </p:spPr>
        <p:txBody>
          <a:bodyPr>
            <a:normAutofit fontScale="62500" lnSpcReduction="20000"/>
          </a:bodyPr>
          <a:lstStyle/>
          <a:p>
            <a:endParaRPr lang="tr-TR" dirty="0"/>
          </a:p>
          <a:p>
            <a:r>
              <a:rPr lang="tr-TR" sz="4000" dirty="0">
                <a:solidFill>
                  <a:schemeClr val="accent2">
                    <a:lumMod val="75000"/>
                  </a:schemeClr>
                </a:solidFill>
              </a:rPr>
              <a:t>MADDE 28 – </a:t>
            </a:r>
            <a:r>
              <a:rPr lang="tr-TR" sz="4000" dirty="0"/>
              <a:t>(1) İşyerine, sarhoş veya uyuşturucu madde almış olarak gelmek ve işyerinde alkollü içki veya uyuşturucu madde kullanmak yasaktır</a:t>
            </a:r>
            <a:r>
              <a:rPr lang="tr-TR" sz="4000" dirty="0" smtClean="0"/>
              <a:t>.</a:t>
            </a:r>
            <a:endParaRPr lang="tr-TR" sz="4000" dirty="0"/>
          </a:p>
          <a:p>
            <a:r>
              <a:rPr lang="tr-TR" sz="4000" dirty="0"/>
              <a:t>(2) İşveren; işyeri eklentilerinden sayılan kısımlarda, ne gibi hallerde, hangi zamanda ve hangi şartlarla alkollü içki içilebileceğini belirleme yetkisine sahiptir</a:t>
            </a:r>
            <a:r>
              <a:rPr lang="tr-TR" sz="4000" dirty="0" smtClean="0"/>
              <a:t>.</a:t>
            </a:r>
            <a:endParaRPr lang="tr-TR" sz="4000" dirty="0"/>
          </a:p>
          <a:p>
            <a:r>
              <a:rPr lang="tr-TR" sz="4000" dirty="0"/>
              <a:t>(3) Aşağıdaki çalışanlar için alkollü içki kullanma yasağı uygulanmaz</a:t>
            </a:r>
            <a:r>
              <a:rPr lang="tr-TR" sz="4000" dirty="0" smtClean="0"/>
              <a:t>:</a:t>
            </a:r>
            <a:endParaRPr lang="tr-TR" sz="4000" dirty="0"/>
          </a:p>
          <a:p>
            <a:r>
              <a:rPr lang="tr-TR" sz="4000" dirty="0"/>
              <a:t>a) Alkollü içki yapılan işyerlerinde çalışan ve işin gereği olarak üretileni denetlemekle görevlendirilenler</a:t>
            </a:r>
            <a:r>
              <a:rPr lang="tr-TR" sz="4000" dirty="0" smtClean="0"/>
              <a:t>.</a:t>
            </a:r>
            <a:endParaRPr lang="tr-TR" sz="4000" dirty="0"/>
          </a:p>
          <a:p>
            <a:r>
              <a:rPr lang="tr-TR" sz="4000" dirty="0"/>
              <a:t>b) Kapalı kaplarda veya açık olarak alkollü içki satılan veya içilen işyerlerinde işin gereği alkollü içki içmek zorunda olanlar</a:t>
            </a:r>
            <a:r>
              <a:rPr lang="tr-TR" sz="4000" dirty="0" smtClean="0"/>
              <a:t>.</a:t>
            </a:r>
            <a:endParaRPr lang="tr-TR" sz="4000" dirty="0"/>
          </a:p>
          <a:p>
            <a:r>
              <a:rPr lang="tr-TR" sz="4000" dirty="0"/>
              <a:t>c) İşinin niteliği gereği müşterilerle birlikte alkollü içki içmek zorunda olanlar</a:t>
            </a:r>
          </a:p>
        </p:txBody>
      </p:sp>
    </p:spTree>
    <p:extLst>
      <p:ext uri="{BB962C8B-B14F-4D97-AF65-F5344CB8AC3E}">
        <p14:creationId xmlns:p14="http://schemas.microsoft.com/office/powerpoint/2010/main" val="9630225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980728"/>
          </a:xfrm>
        </p:spPr>
        <p:style>
          <a:lnRef idx="1">
            <a:schemeClr val="accent3"/>
          </a:lnRef>
          <a:fillRef idx="3">
            <a:schemeClr val="accent3"/>
          </a:fillRef>
          <a:effectRef idx="2">
            <a:schemeClr val="accent3"/>
          </a:effectRef>
          <a:fontRef idx="minor">
            <a:schemeClr val="lt1"/>
          </a:fontRef>
        </p:style>
        <p:txBody>
          <a:bodyPr>
            <a:normAutofit/>
          </a:bodyPr>
          <a:lstStyle/>
          <a:p>
            <a:r>
              <a:rPr lang="tr-TR" dirty="0"/>
              <a:t>Kapsam ve istisnalar</a:t>
            </a:r>
          </a:p>
        </p:txBody>
      </p:sp>
      <p:sp>
        <p:nvSpPr>
          <p:cNvPr id="3" name="İçerik Yer Tutucusu 2"/>
          <p:cNvSpPr>
            <a:spLocks noGrp="1"/>
          </p:cNvSpPr>
          <p:nvPr>
            <p:ph idx="1"/>
          </p:nvPr>
        </p:nvSpPr>
        <p:spPr>
          <a:xfrm>
            <a:off x="0" y="980728"/>
            <a:ext cx="9144000" cy="5877272"/>
          </a:xfrm>
        </p:spPr>
        <p:style>
          <a:lnRef idx="1">
            <a:schemeClr val="accent3"/>
          </a:lnRef>
          <a:fillRef idx="2">
            <a:schemeClr val="accent3"/>
          </a:fillRef>
          <a:effectRef idx="1">
            <a:schemeClr val="accent3"/>
          </a:effectRef>
          <a:fontRef idx="minor">
            <a:schemeClr val="dk1"/>
          </a:fontRef>
        </p:style>
        <p:txBody>
          <a:bodyPr>
            <a:normAutofit/>
          </a:bodyPr>
          <a:lstStyle/>
          <a:p>
            <a:r>
              <a:rPr lang="tr-TR" dirty="0">
                <a:solidFill>
                  <a:srgbClr val="FF0000"/>
                </a:solidFill>
              </a:rPr>
              <a:t>MADDE 2 – </a:t>
            </a:r>
            <a:r>
              <a:rPr lang="tr-TR" b="1" u="sng" dirty="0">
                <a:solidFill>
                  <a:srgbClr val="7030A0"/>
                </a:solidFill>
              </a:rPr>
              <a:t>(1) Bu Kanun; </a:t>
            </a:r>
            <a:r>
              <a:rPr lang="tr-TR" dirty="0"/>
              <a:t>kamu ve özel sektöre ait bütün işlere ve işyerlerine, bu işyerlerinin işverenleri ile işveren vekillerine, çırak ve stajyerler de dâhil olmak üzere tüm çalışanlarına faaliyet konularına bakılmaksızın uygulanır</a:t>
            </a:r>
            <a:r>
              <a:rPr lang="tr-TR" dirty="0" smtClean="0"/>
              <a:t>.</a:t>
            </a:r>
          </a:p>
          <a:p>
            <a:r>
              <a:rPr lang="tr-TR" dirty="0" smtClean="0">
                <a:solidFill>
                  <a:srgbClr val="FF0000"/>
                </a:solidFill>
              </a:rPr>
              <a:t>(</a:t>
            </a:r>
            <a:r>
              <a:rPr lang="tr-TR" dirty="0">
                <a:solidFill>
                  <a:srgbClr val="FF0000"/>
                </a:solidFill>
              </a:rPr>
              <a:t>2) Ancak aşağıda belirtilen faaliyetler ve kişiler hakkında bu Kanun hükümleri uygulanmaz</a:t>
            </a:r>
            <a:r>
              <a:rPr lang="tr-TR" dirty="0" smtClean="0">
                <a:solidFill>
                  <a:srgbClr val="FF0000"/>
                </a:solidFill>
              </a:rPr>
              <a:t>:</a:t>
            </a:r>
            <a:endParaRPr lang="tr-TR" dirty="0"/>
          </a:p>
          <a:p>
            <a:r>
              <a:rPr lang="tr-TR" dirty="0"/>
              <a:t>a) </a:t>
            </a:r>
            <a:r>
              <a:rPr lang="tr-TR" dirty="0">
                <a:solidFill>
                  <a:srgbClr val="7030A0"/>
                </a:solidFill>
              </a:rPr>
              <a:t>Fabrika, bakım merkezi, dikimevi ve benzeri işyerlerindekiler hariç</a:t>
            </a:r>
            <a:r>
              <a:rPr lang="tr-TR" dirty="0"/>
              <a:t> Türk Silahlı Kuvvetleri, genel kolluk kuvvetleri ve Milli İstihbarat Teşkilatı Müsteşarlığının faaliyetleri.</a:t>
            </a:r>
          </a:p>
          <a:p>
            <a:endParaRPr lang="tr-TR" dirty="0"/>
          </a:p>
        </p:txBody>
      </p:sp>
    </p:spTree>
    <p:extLst>
      <p:ext uri="{BB962C8B-B14F-4D97-AF65-F5344CB8AC3E}">
        <p14:creationId xmlns:p14="http://schemas.microsoft.com/office/powerpoint/2010/main" val="3024729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957392"/>
          </a:xfrm>
        </p:spPr>
        <p:style>
          <a:lnRef idx="1">
            <a:schemeClr val="accent3"/>
          </a:lnRef>
          <a:fillRef idx="2">
            <a:schemeClr val="accent3"/>
          </a:fillRef>
          <a:effectRef idx="1">
            <a:schemeClr val="accent3"/>
          </a:effectRef>
          <a:fontRef idx="minor">
            <a:schemeClr val="dk1"/>
          </a:fontRef>
        </p:style>
        <p:txBody>
          <a:bodyPr>
            <a:normAutofit/>
          </a:bodyPr>
          <a:lstStyle/>
          <a:p>
            <a:endParaRPr lang="tr-TR" dirty="0" smtClean="0"/>
          </a:p>
          <a:p>
            <a:r>
              <a:rPr lang="tr-TR" sz="3600" dirty="0" smtClean="0"/>
              <a:t>b</a:t>
            </a:r>
            <a:r>
              <a:rPr lang="tr-TR" sz="3600" dirty="0"/>
              <a:t>) Afet ve acil durum birimlerinin müdahale faaliyetleri</a:t>
            </a:r>
            <a:r>
              <a:rPr lang="tr-TR" sz="3600" dirty="0" smtClean="0"/>
              <a:t>.</a:t>
            </a:r>
            <a:endParaRPr lang="tr-TR" sz="3600" dirty="0"/>
          </a:p>
          <a:p>
            <a:r>
              <a:rPr lang="tr-TR" sz="3600" dirty="0"/>
              <a:t>c) Ev hizmetleri</a:t>
            </a:r>
            <a:r>
              <a:rPr lang="tr-TR" sz="3600" dirty="0" smtClean="0"/>
              <a:t>.</a:t>
            </a:r>
            <a:endParaRPr lang="tr-TR" sz="3600" dirty="0"/>
          </a:p>
          <a:p>
            <a:r>
              <a:rPr lang="tr-TR" sz="3600" dirty="0"/>
              <a:t>ç) Çalışan istihdam etmeksizin kendi nam ve hesabına mal ve hizmet üretimi yapanlar</a:t>
            </a:r>
            <a:r>
              <a:rPr lang="tr-TR" sz="3600" dirty="0" smtClean="0"/>
              <a:t>.</a:t>
            </a:r>
            <a:endParaRPr lang="tr-TR" sz="3600" dirty="0"/>
          </a:p>
          <a:p>
            <a:r>
              <a:rPr lang="tr-TR" sz="3600" dirty="0"/>
              <a:t>d) Hükümlü ve tutuklulara yönelik infaz hizmetleri sırasında, iyileştirme kapsamında yapılan </a:t>
            </a:r>
            <a:r>
              <a:rPr lang="tr-TR" sz="3600" dirty="0" err="1"/>
              <a:t>işyurdu</a:t>
            </a:r>
            <a:r>
              <a:rPr lang="tr-TR" sz="3600" dirty="0"/>
              <a:t>, eğitim, güvenlik ve meslek edindirme faaliyetleri.</a:t>
            </a:r>
          </a:p>
          <a:p>
            <a:endParaRPr lang="tr-TR" dirty="0"/>
          </a:p>
        </p:txBody>
      </p:sp>
    </p:spTree>
    <p:extLst>
      <p:ext uri="{BB962C8B-B14F-4D97-AF65-F5344CB8AC3E}">
        <p14:creationId xmlns:p14="http://schemas.microsoft.com/office/powerpoint/2010/main" val="664315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908720"/>
          </a:xfrm>
        </p:spPr>
        <p:style>
          <a:lnRef idx="1">
            <a:schemeClr val="accent3"/>
          </a:lnRef>
          <a:fillRef idx="3">
            <a:schemeClr val="accent3"/>
          </a:fillRef>
          <a:effectRef idx="2">
            <a:schemeClr val="accent3"/>
          </a:effectRef>
          <a:fontRef idx="minor">
            <a:schemeClr val="lt1"/>
          </a:fontRef>
        </p:style>
        <p:txBody>
          <a:bodyPr/>
          <a:lstStyle/>
          <a:p>
            <a:r>
              <a:rPr lang="tr-TR" dirty="0" smtClean="0"/>
              <a:t>TANIMLAR</a:t>
            </a:r>
            <a:endParaRPr lang="tr-TR" dirty="0"/>
          </a:p>
        </p:txBody>
      </p:sp>
      <p:sp>
        <p:nvSpPr>
          <p:cNvPr id="3" name="İçerik Yer Tutucusu 2"/>
          <p:cNvSpPr>
            <a:spLocks noGrp="1"/>
          </p:cNvSpPr>
          <p:nvPr>
            <p:ph idx="1"/>
          </p:nvPr>
        </p:nvSpPr>
        <p:spPr>
          <a:xfrm>
            <a:off x="0" y="908720"/>
            <a:ext cx="9144000" cy="5949280"/>
          </a:xfrm>
        </p:spPr>
        <p:style>
          <a:lnRef idx="1">
            <a:schemeClr val="accent3"/>
          </a:lnRef>
          <a:fillRef idx="2">
            <a:schemeClr val="accent3"/>
          </a:fillRef>
          <a:effectRef idx="1">
            <a:schemeClr val="accent3"/>
          </a:effectRef>
          <a:fontRef idx="minor">
            <a:schemeClr val="dk1"/>
          </a:fontRef>
        </p:style>
        <p:txBody>
          <a:bodyPr>
            <a:normAutofit lnSpcReduction="10000"/>
          </a:bodyPr>
          <a:lstStyle/>
          <a:p>
            <a:pPr marL="0" indent="0">
              <a:buNone/>
            </a:pPr>
            <a:r>
              <a:rPr lang="tr-TR" dirty="0"/>
              <a:t> </a:t>
            </a:r>
            <a:endParaRPr lang="tr-TR" dirty="0" smtClean="0"/>
          </a:p>
          <a:p>
            <a:r>
              <a:rPr lang="tr-TR" sz="3600" dirty="0" smtClean="0">
                <a:solidFill>
                  <a:srgbClr val="FF0000"/>
                </a:solidFill>
              </a:rPr>
              <a:t>Bakanlık</a:t>
            </a:r>
            <a:r>
              <a:rPr lang="tr-TR" sz="3600" dirty="0">
                <a:solidFill>
                  <a:srgbClr val="FF0000"/>
                </a:solidFill>
              </a:rPr>
              <a:t>: </a:t>
            </a:r>
            <a:r>
              <a:rPr lang="tr-TR" sz="3600" dirty="0"/>
              <a:t>Çalışma ve Sosyal Güvenlik </a:t>
            </a:r>
            <a:r>
              <a:rPr lang="tr-TR" sz="3600" dirty="0" smtClean="0"/>
              <a:t>Bakanlığını</a:t>
            </a:r>
          </a:p>
          <a:p>
            <a:r>
              <a:rPr lang="tr-TR" sz="3600" dirty="0" smtClean="0"/>
              <a:t> </a:t>
            </a:r>
            <a:r>
              <a:rPr lang="tr-TR" sz="3600" dirty="0">
                <a:solidFill>
                  <a:srgbClr val="FF0000"/>
                </a:solidFill>
              </a:rPr>
              <a:t>Çalışan: </a:t>
            </a:r>
            <a:r>
              <a:rPr lang="tr-TR" sz="3600" dirty="0"/>
              <a:t>Kendi özel kanunlarındaki statülerine bakılmaksızın kamu veya özel işyerlerinde istihdam edilen gerçek </a:t>
            </a:r>
            <a:r>
              <a:rPr lang="tr-TR" sz="3600" dirty="0" smtClean="0"/>
              <a:t>kişiyi</a:t>
            </a:r>
          </a:p>
          <a:p>
            <a:r>
              <a:rPr lang="tr-TR" sz="3600" dirty="0" smtClean="0"/>
              <a:t> </a:t>
            </a:r>
            <a:r>
              <a:rPr lang="tr-TR" sz="3600" dirty="0">
                <a:solidFill>
                  <a:srgbClr val="FF0000"/>
                </a:solidFill>
              </a:rPr>
              <a:t>Çalışan temsilcisi: </a:t>
            </a:r>
            <a:r>
              <a:rPr lang="tr-TR" sz="3600" dirty="0"/>
              <a:t>İş sağlığı ve güvenliği ile ilgili çalışmalara katılma, çalışmaları izleme, tedbir alınmasını isteme, tekliflerde bulunma ve benzeri konularda çalışanları temsil etmeye yetkili çalışanı</a:t>
            </a:r>
          </a:p>
        </p:txBody>
      </p:sp>
    </p:spTree>
    <p:extLst>
      <p:ext uri="{BB962C8B-B14F-4D97-AF65-F5344CB8AC3E}">
        <p14:creationId xmlns:p14="http://schemas.microsoft.com/office/powerpoint/2010/main" val="397192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a:bodyPr>
          <a:lstStyle/>
          <a:p>
            <a:r>
              <a:rPr lang="tr-TR" dirty="0" smtClean="0">
                <a:solidFill>
                  <a:srgbClr val="FF0000"/>
                </a:solidFill>
              </a:rPr>
              <a:t> </a:t>
            </a:r>
            <a:r>
              <a:rPr lang="tr-TR" dirty="0">
                <a:solidFill>
                  <a:srgbClr val="FF0000"/>
                </a:solidFill>
              </a:rPr>
              <a:t>Destek elemanı: </a:t>
            </a:r>
            <a:r>
              <a:rPr lang="tr-TR" dirty="0"/>
              <a:t>Asli görevinin yanında iş sağlığı ve güvenliği ile ilgili önleme, koruma, tahliye, yangınla mücadele, ilk yardım ve benzeri konularda özel olarak görevlendirilmiş uygun donanım ve yeterli eğitime sahip kişiyi</a:t>
            </a:r>
            <a:r>
              <a:rPr lang="tr-TR" dirty="0" smtClean="0"/>
              <a:t>,</a:t>
            </a:r>
            <a:endParaRPr lang="tr-TR" dirty="0"/>
          </a:p>
          <a:p>
            <a:r>
              <a:rPr lang="tr-TR" dirty="0" smtClean="0"/>
              <a:t> </a:t>
            </a:r>
            <a:r>
              <a:rPr lang="tr-TR" dirty="0">
                <a:solidFill>
                  <a:srgbClr val="FF0000"/>
                </a:solidFill>
              </a:rPr>
              <a:t>Eğitim kurumu: </a:t>
            </a:r>
            <a:r>
              <a:rPr lang="tr-TR" dirty="0"/>
              <a:t>İş güvenliği uzmanı, işyeri hekimi ve diğer sağlık personelinin eğitimlerini vermek üzere Bakanlıkça yetkilendirilen kamu kurum ve kuruluşlarını, üniversiteleri ve Türk Ticaret Kanununa göre faaliyet gösteren şirketler tarafından kurulan müesseseleri</a:t>
            </a:r>
          </a:p>
        </p:txBody>
      </p:sp>
    </p:spTree>
    <p:extLst>
      <p:ext uri="{BB962C8B-B14F-4D97-AF65-F5344CB8AC3E}">
        <p14:creationId xmlns:p14="http://schemas.microsoft.com/office/powerpoint/2010/main" val="19298765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198171"/>
          </a:xfrm>
        </p:spPr>
        <p:style>
          <a:lnRef idx="1">
            <a:schemeClr val="accent3"/>
          </a:lnRef>
          <a:fillRef idx="2">
            <a:schemeClr val="accent3"/>
          </a:fillRef>
          <a:effectRef idx="1">
            <a:schemeClr val="accent3"/>
          </a:effectRef>
          <a:fontRef idx="minor">
            <a:schemeClr val="dk1"/>
          </a:fontRef>
        </p:style>
        <p:txBody>
          <a:bodyPr>
            <a:normAutofit lnSpcReduction="10000"/>
          </a:bodyPr>
          <a:lstStyle/>
          <a:p>
            <a:r>
              <a:rPr lang="tr-TR" dirty="0" smtClean="0">
                <a:solidFill>
                  <a:srgbClr val="FF0000"/>
                </a:solidFill>
              </a:rPr>
              <a:t> </a:t>
            </a:r>
            <a:r>
              <a:rPr lang="tr-TR" dirty="0">
                <a:solidFill>
                  <a:srgbClr val="FF0000"/>
                </a:solidFill>
              </a:rPr>
              <a:t>Genç çalışan: </a:t>
            </a:r>
            <a:r>
              <a:rPr lang="tr-TR" dirty="0" err="1"/>
              <a:t>Onbeş</a:t>
            </a:r>
            <a:r>
              <a:rPr lang="tr-TR" dirty="0"/>
              <a:t> yaşını bitirmiş ancak </a:t>
            </a:r>
            <a:r>
              <a:rPr lang="tr-TR" dirty="0" err="1"/>
              <a:t>onsekiz</a:t>
            </a:r>
            <a:r>
              <a:rPr lang="tr-TR" dirty="0"/>
              <a:t> yaşını doldurmamış çalışanı</a:t>
            </a:r>
            <a:r>
              <a:rPr lang="tr-TR" dirty="0" smtClean="0"/>
              <a:t>,</a:t>
            </a:r>
            <a:endParaRPr lang="tr-TR" dirty="0"/>
          </a:p>
          <a:p>
            <a:r>
              <a:rPr lang="tr-TR" dirty="0" smtClean="0">
                <a:solidFill>
                  <a:srgbClr val="FF0000"/>
                </a:solidFill>
              </a:rPr>
              <a:t>İş </a:t>
            </a:r>
            <a:r>
              <a:rPr lang="tr-TR" dirty="0">
                <a:solidFill>
                  <a:srgbClr val="FF0000"/>
                </a:solidFill>
              </a:rPr>
              <a:t>güvenliği uzmanı: </a:t>
            </a:r>
            <a:r>
              <a:rPr lang="tr-TR" dirty="0"/>
              <a:t>İş sağlığı ve güvenliği alanında görev yapmak üzere Bakanlıkça yetkilendirilmiş, iş güvenliği uzmanlığı belgesine sahip mühendis, mimar veya teknik elemanı</a:t>
            </a:r>
            <a:r>
              <a:rPr lang="tr-TR" dirty="0" smtClean="0"/>
              <a:t>,</a:t>
            </a:r>
            <a:endParaRPr lang="tr-TR" dirty="0"/>
          </a:p>
          <a:p>
            <a:r>
              <a:rPr lang="tr-TR" dirty="0" smtClean="0">
                <a:solidFill>
                  <a:srgbClr val="FF0000"/>
                </a:solidFill>
              </a:rPr>
              <a:t>İş </a:t>
            </a:r>
            <a:r>
              <a:rPr lang="tr-TR" dirty="0">
                <a:solidFill>
                  <a:srgbClr val="FF0000"/>
                </a:solidFill>
              </a:rPr>
              <a:t>kazası: </a:t>
            </a:r>
            <a:r>
              <a:rPr lang="tr-TR" dirty="0"/>
              <a:t>İşyerinde veya işin yürütümü nedeniyle meydana gelen, ölüme sebebiyet veren veya vücut bütünlüğünü ruhen ya da bedenen özre uğratan olayı</a:t>
            </a:r>
            <a:r>
              <a:rPr lang="tr-TR" dirty="0" smtClean="0"/>
              <a:t>,</a:t>
            </a:r>
            <a:endParaRPr lang="tr-TR" dirty="0"/>
          </a:p>
          <a:p>
            <a:r>
              <a:rPr lang="tr-TR" dirty="0" smtClean="0"/>
              <a:t> </a:t>
            </a:r>
            <a:r>
              <a:rPr lang="tr-TR" dirty="0">
                <a:solidFill>
                  <a:srgbClr val="FF0000"/>
                </a:solidFill>
              </a:rPr>
              <a:t>İşveren: </a:t>
            </a:r>
            <a:r>
              <a:rPr lang="tr-TR" dirty="0"/>
              <a:t>Çalışan istihdam eden gerçek veya tüzel kişi yahut tüzel kişiliği olmayan kurum ve kuruluşları,</a:t>
            </a:r>
          </a:p>
        </p:txBody>
      </p:sp>
    </p:spTree>
    <p:extLst>
      <p:ext uri="{BB962C8B-B14F-4D97-AF65-F5344CB8AC3E}">
        <p14:creationId xmlns:p14="http://schemas.microsoft.com/office/powerpoint/2010/main" val="938760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309320"/>
          </a:xfrm>
        </p:spPr>
        <p:style>
          <a:lnRef idx="1">
            <a:schemeClr val="accent3"/>
          </a:lnRef>
          <a:fillRef idx="2">
            <a:schemeClr val="accent3"/>
          </a:fillRef>
          <a:effectRef idx="1">
            <a:schemeClr val="accent3"/>
          </a:effectRef>
          <a:fontRef idx="minor">
            <a:schemeClr val="dk1"/>
          </a:fontRef>
        </p:style>
        <p:txBody>
          <a:bodyPr>
            <a:normAutofit/>
          </a:bodyPr>
          <a:lstStyle/>
          <a:p>
            <a:r>
              <a:rPr lang="tr-TR" dirty="0" smtClean="0">
                <a:solidFill>
                  <a:srgbClr val="FF0000"/>
                </a:solidFill>
              </a:rPr>
              <a:t> </a:t>
            </a:r>
            <a:r>
              <a:rPr lang="tr-TR" dirty="0">
                <a:solidFill>
                  <a:srgbClr val="FF0000"/>
                </a:solidFill>
              </a:rPr>
              <a:t>İşyeri: </a:t>
            </a:r>
            <a:r>
              <a:rPr lang="tr-TR" dirty="0">
                <a:solidFill>
                  <a:srgbClr val="7030A0"/>
                </a:solidFill>
              </a:rPr>
              <a:t>Mal veya hizmet üretmek amacıyla maddi olan ve olmayan unsurlar</a:t>
            </a:r>
            <a:r>
              <a:rPr lang="tr-TR" dirty="0"/>
              <a:t> ile </a:t>
            </a:r>
            <a:r>
              <a:rPr lang="tr-TR" dirty="0">
                <a:solidFill>
                  <a:srgbClr val="00B050"/>
                </a:solidFill>
              </a:rPr>
              <a:t>çalışanın birlikte örgütlendiği</a:t>
            </a:r>
            <a:r>
              <a:rPr lang="tr-TR" dirty="0"/>
              <a:t>, </a:t>
            </a:r>
            <a:r>
              <a:rPr lang="tr-TR" dirty="0">
                <a:solidFill>
                  <a:schemeClr val="accent6">
                    <a:lumMod val="50000"/>
                  </a:schemeClr>
                </a:solidFill>
              </a:rPr>
              <a:t>işverenin işyerinde ürettiği mal veya hizmet</a:t>
            </a:r>
            <a:r>
              <a:rPr lang="tr-TR" dirty="0"/>
              <a:t> </a:t>
            </a:r>
            <a:r>
              <a:rPr lang="tr-TR" dirty="0">
                <a:solidFill>
                  <a:srgbClr val="00B0F0"/>
                </a:solidFill>
              </a:rPr>
              <a:t>ile nitelik yönünden bağlılığı bulunan ve aynı yönetim altında örgütlenen işyerine bağlı yerler</a:t>
            </a:r>
            <a:r>
              <a:rPr lang="tr-TR" dirty="0"/>
              <a:t> ile </a:t>
            </a:r>
            <a:r>
              <a:rPr lang="tr-TR" dirty="0">
                <a:solidFill>
                  <a:schemeClr val="accent2">
                    <a:lumMod val="75000"/>
                  </a:schemeClr>
                </a:solidFill>
              </a:rPr>
              <a:t>dinlenme, çocuk emzirme, yemek, uyku, yıkanma, muayene ve bakım, beden ve mesleki eğitim yerleri ve avlu gibi diğer eklentiler ve araçları da içeren organizasyonu</a:t>
            </a:r>
            <a:r>
              <a:rPr lang="tr-TR" dirty="0" smtClean="0">
                <a:solidFill>
                  <a:schemeClr val="accent2">
                    <a:lumMod val="75000"/>
                  </a:schemeClr>
                </a:solidFill>
              </a:rPr>
              <a:t>,</a:t>
            </a:r>
            <a:endParaRPr lang="tr-TR" dirty="0">
              <a:solidFill>
                <a:schemeClr val="accent2">
                  <a:lumMod val="75000"/>
                </a:schemeClr>
              </a:solidFill>
            </a:endParaRPr>
          </a:p>
          <a:p>
            <a:r>
              <a:rPr lang="tr-TR" dirty="0" smtClean="0"/>
              <a:t> </a:t>
            </a:r>
            <a:r>
              <a:rPr lang="tr-TR" dirty="0">
                <a:solidFill>
                  <a:srgbClr val="FF0000"/>
                </a:solidFill>
              </a:rPr>
              <a:t>İşyeri hekimi: </a:t>
            </a:r>
            <a:r>
              <a:rPr lang="tr-TR" dirty="0"/>
              <a:t>İş sağlığı ve güvenliği alanında görev yapmak üzere Bakanlıkça yetkilendirilmiş, işyeri hekimliği belgesine sahip hekimi</a:t>
            </a:r>
          </a:p>
        </p:txBody>
      </p:sp>
    </p:spTree>
    <p:extLst>
      <p:ext uri="{BB962C8B-B14F-4D97-AF65-F5344CB8AC3E}">
        <p14:creationId xmlns:p14="http://schemas.microsoft.com/office/powerpoint/2010/main" val="37251896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284" y="0"/>
            <a:ext cx="9144000" cy="6741368"/>
          </a:xfrm>
        </p:spPr>
        <p:style>
          <a:lnRef idx="1">
            <a:schemeClr val="accent3"/>
          </a:lnRef>
          <a:fillRef idx="2">
            <a:schemeClr val="accent3"/>
          </a:fillRef>
          <a:effectRef idx="1">
            <a:schemeClr val="accent3"/>
          </a:effectRef>
          <a:fontRef idx="minor">
            <a:schemeClr val="dk1"/>
          </a:fontRef>
        </p:style>
        <p:txBody>
          <a:bodyPr>
            <a:normAutofit/>
          </a:bodyPr>
          <a:lstStyle/>
          <a:p>
            <a:pPr marL="0" indent="0">
              <a:buNone/>
            </a:pPr>
            <a:r>
              <a:rPr lang="tr-TR" sz="3600" dirty="0" smtClean="0">
                <a:solidFill>
                  <a:srgbClr val="FF0000"/>
                </a:solidFill>
              </a:rPr>
              <a:t> </a:t>
            </a:r>
          </a:p>
          <a:p>
            <a:r>
              <a:rPr lang="tr-TR" sz="3600" dirty="0" smtClean="0">
                <a:solidFill>
                  <a:srgbClr val="FF0000"/>
                </a:solidFill>
              </a:rPr>
              <a:t>İşyeri </a:t>
            </a:r>
            <a:r>
              <a:rPr lang="tr-TR" sz="3600" dirty="0">
                <a:solidFill>
                  <a:srgbClr val="FF0000"/>
                </a:solidFill>
              </a:rPr>
              <a:t>sağlık ve güvenlik birimi: </a:t>
            </a:r>
            <a:r>
              <a:rPr lang="tr-TR" sz="3600" dirty="0"/>
              <a:t>İşyerinde iş sağlığı ve güvenliği hizmetlerini yürütmek üzere kurulan, gerekli donanım ve personele sahip olan birimi</a:t>
            </a:r>
            <a:r>
              <a:rPr lang="tr-TR" sz="3600" dirty="0" smtClean="0"/>
              <a:t>,</a:t>
            </a:r>
            <a:endParaRPr lang="tr-TR" sz="3600" dirty="0"/>
          </a:p>
          <a:p>
            <a:r>
              <a:rPr lang="tr-TR" sz="3600" dirty="0" smtClean="0">
                <a:solidFill>
                  <a:srgbClr val="FF0000"/>
                </a:solidFill>
              </a:rPr>
              <a:t>Konsey</a:t>
            </a:r>
            <a:r>
              <a:rPr lang="tr-TR" sz="3600" dirty="0">
                <a:solidFill>
                  <a:srgbClr val="FF0000"/>
                </a:solidFill>
              </a:rPr>
              <a:t>: </a:t>
            </a:r>
            <a:r>
              <a:rPr lang="tr-TR" sz="3600" dirty="0"/>
              <a:t>Ulusal İş Sağlığı ve Güvenliği Konseyini</a:t>
            </a:r>
            <a:r>
              <a:rPr lang="tr-TR" sz="3600" dirty="0" smtClean="0"/>
              <a:t>,</a:t>
            </a:r>
            <a:endParaRPr lang="tr-TR" sz="3600" dirty="0"/>
          </a:p>
          <a:p>
            <a:r>
              <a:rPr lang="tr-TR" sz="3600" dirty="0" smtClean="0"/>
              <a:t> </a:t>
            </a:r>
            <a:r>
              <a:rPr lang="tr-TR" sz="3600" dirty="0">
                <a:solidFill>
                  <a:srgbClr val="FF0000"/>
                </a:solidFill>
              </a:rPr>
              <a:t>Kurul: </a:t>
            </a:r>
            <a:r>
              <a:rPr lang="tr-TR" sz="3600" dirty="0"/>
              <a:t>İş sağlığı ve güvenliği kurulunu</a:t>
            </a:r>
            <a:r>
              <a:rPr lang="tr-TR" sz="3600" dirty="0" smtClean="0"/>
              <a:t>,</a:t>
            </a:r>
            <a:endParaRPr lang="tr-TR" sz="3600" dirty="0"/>
          </a:p>
          <a:p>
            <a:r>
              <a:rPr lang="tr-TR" sz="3600" dirty="0" smtClean="0">
                <a:solidFill>
                  <a:srgbClr val="FF0000"/>
                </a:solidFill>
              </a:rPr>
              <a:t>Meslek </a:t>
            </a:r>
            <a:r>
              <a:rPr lang="tr-TR" sz="3600" dirty="0">
                <a:solidFill>
                  <a:srgbClr val="FF0000"/>
                </a:solidFill>
              </a:rPr>
              <a:t>hastalığı: </a:t>
            </a:r>
            <a:r>
              <a:rPr lang="tr-TR" sz="3600" dirty="0"/>
              <a:t>Mesleki risklere </a:t>
            </a:r>
            <a:r>
              <a:rPr lang="tr-TR" sz="3600" dirty="0" err="1"/>
              <a:t>maruziyet</a:t>
            </a:r>
            <a:r>
              <a:rPr lang="tr-TR" sz="3600" dirty="0"/>
              <a:t> sonucu ortaya çıkan hastalığı</a:t>
            </a:r>
          </a:p>
        </p:txBody>
      </p:sp>
    </p:spTree>
    <p:extLst>
      <p:ext uri="{BB962C8B-B14F-4D97-AF65-F5344CB8AC3E}">
        <p14:creationId xmlns:p14="http://schemas.microsoft.com/office/powerpoint/2010/main" val="4752974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441</TotalTime>
  <Words>1684</Words>
  <Application>Microsoft Office PowerPoint</Application>
  <PresentationFormat>Ekran Gösterisi (4:3)</PresentationFormat>
  <Paragraphs>83</Paragraphs>
  <Slides>29</Slides>
  <Notes>1</Notes>
  <HiddenSlides>0</HiddenSlides>
  <MMClips>0</MMClips>
  <ScaleCrop>false</ScaleCrop>
  <HeadingPairs>
    <vt:vector size="4" baseType="variant">
      <vt:variant>
        <vt:lpstr>Tema</vt:lpstr>
      </vt:variant>
      <vt:variant>
        <vt:i4>1</vt:i4>
      </vt:variant>
      <vt:variant>
        <vt:lpstr>Slayt Başlıkları</vt:lpstr>
      </vt:variant>
      <vt:variant>
        <vt:i4>29</vt:i4>
      </vt:variant>
    </vt:vector>
  </HeadingPairs>
  <TitlesOfParts>
    <vt:vector size="30" baseType="lpstr">
      <vt:lpstr>Ofis Teması</vt:lpstr>
      <vt:lpstr>PowerPoint Sunusu</vt:lpstr>
      <vt:lpstr>AMAÇ</vt:lpstr>
      <vt:lpstr>Kapsam ve istisnalar</vt:lpstr>
      <vt:lpstr>PowerPoint Sunusu</vt:lpstr>
      <vt:lpstr>TANIMLAR</vt:lpstr>
      <vt:lpstr>PowerPoint Sunusu</vt:lpstr>
      <vt:lpstr>PowerPoint Sunusu</vt:lpstr>
      <vt:lpstr>PowerPoint Sunusu</vt:lpstr>
      <vt:lpstr>PowerPoint Sunusu</vt:lpstr>
      <vt:lpstr>PowerPoint Sunusu</vt:lpstr>
      <vt:lpstr>PowerPoint Sunusu</vt:lpstr>
      <vt:lpstr>PowerPoint Sunusu</vt:lpstr>
      <vt:lpstr>Çalışanların  Hakları </vt:lpstr>
      <vt:lpstr>Çalışanların Yükümlülükleri </vt:lpstr>
      <vt:lpstr>PowerPoint Sunusu</vt:lpstr>
      <vt:lpstr>PowerPoint Sunusu</vt:lpstr>
      <vt:lpstr>Ulusal iş Sağlığı ve Güvenliği konseyi</vt:lpstr>
      <vt:lpstr>Konseyin görevleri</vt:lpstr>
      <vt:lpstr>PowerPoint Sunusu</vt:lpstr>
      <vt:lpstr>PowerPoint Sunusu</vt:lpstr>
      <vt:lpstr>PowerPoint Sunusu</vt:lpstr>
      <vt:lpstr> Teftiş, inceleme, araştırma, müfettişin yetki, yükümlülük ve sorumluluğu </vt:lpstr>
      <vt:lpstr> İşin durdurulması </vt:lpstr>
      <vt:lpstr>PowerPoint Sunusu</vt:lpstr>
      <vt:lpstr>PowerPoint Sunusu</vt:lpstr>
      <vt:lpstr>PowerPoint Sunusu</vt:lpstr>
      <vt:lpstr>PowerPoint Sunusu</vt:lpstr>
      <vt:lpstr>PowerPoint Sunusu</vt:lpstr>
      <vt:lpstr> Bağımlılık yapan maddeleri kullanma yasağı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süleyman</dc:creator>
  <cp:lastModifiedBy>Ilhan DEMIRATAR</cp:lastModifiedBy>
  <cp:revision>73</cp:revision>
  <dcterms:created xsi:type="dcterms:W3CDTF">2014-06-20T05:48:27Z</dcterms:created>
  <dcterms:modified xsi:type="dcterms:W3CDTF">2017-01-04T08:17:45Z</dcterms:modified>
</cp:coreProperties>
</file>