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handoutMasterIdLst>
    <p:handoutMasterId r:id="rId35"/>
  </p:handoutMasterIdLst>
  <p:sldIdLst>
    <p:sldId id="450" r:id="rId2"/>
    <p:sldId id="480" r:id="rId3"/>
    <p:sldId id="489" r:id="rId4"/>
    <p:sldId id="481" r:id="rId5"/>
    <p:sldId id="482" r:id="rId6"/>
    <p:sldId id="451" r:id="rId7"/>
    <p:sldId id="467" r:id="rId8"/>
    <p:sldId id="468" r:id="rId9"/>
    <p:sldId id="452" r:id="rId10"/>
    <p:sldId id="453" r:id="rId11"/>
    <p:sldId id="454" r:id="rId12"/>
    <p:sldId id="466" r:id="rId13"/>
    <p:sldId id="455" r:id="rId14"/>
    <p:sldId id="457" r:id="rId15"/>
    <p:sldId id="484" r:id="rId16"/>
    <p:sldId id="485" r:id="rId17"/>
    <p:sldId id="486" r:id="rId18"/>
    <p:sldId id="487" r:id="rId19"/>
    <p:sldId id="469" r:id="rId20"/>
    <p:sldId id="470" r:id="rId21"/>
    <p:sldId id="471" r:id="rId22"/>
    <p:sldId id="472" r:id="rId23"/>
    <p:sldId id="473" r:id="rId24"/>
    <p:sldId id="474" r:id="rId25"/>
    <p:sldId id="475" r:id="rId26"/>
    <p:sldId id="476" r:id="rId27"/>
    <p:sldId id="477" r:id="rId28"/>
    <p:sldId id="478" r:id="rId29"/>
    <p:sldId id="479" r:id="rId30"/>
    <p:sldId id="462" r:id="rId31"/>
    <p:sldId id="463" r:id="rId32"/>
    <p:sldId id="464"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3614E1-DE6C-40F9-9328-862318422A6B}"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tr-TR"/>
        </a:p>
      </dgm:t>
    </dgm:pt>
    <dgm:pt modelId="{E1764B38-D4E4-4240-B998-70C3DA44893C}">
      <dgm:prSet>
        <dgm:style>
          <a:lnRef idx="3">
            <a:schemeClr val="lt1"/>
          </a:lnRef>
          <a:fillRef idx="1">
            <a:schemeClr val="accent5"/>
          </a:fillRef>
          <a:effectRef idx="1">
            <a:schemeClr val="accent5"/>
          </a:effectRef>
          <a:fontRef idx="minor">
            <a:schemeClr val="lt1"/>
          </a:fontRef>
        </dgm:style>
      </dgm:prSet>
      <dgm:spPr/>
      <dgm:t>
        <a:bodyPr/>
        <a:lstStyle/>
        <a:p>
          <a:pPr rtl="0"/>
          <a:r>
            <a:rPr lang="tr-TR" dirty="0" smtClean="0"/>
            <a:t>Çalışma ortamlarımızın güvenliği, öğrencilerimizin de güvenliğidir!..........</a:t>
          </a:r>
          <a:endParaRPr lang="tr-TR" dirty="0"/>
        </a:p>
      </dgm:t>
    </dgm:pt>
    <dgm:pt modelId="{F3753751-6FEB-4439-9604-B7F1F712572D}" type="parTrans" cxnId="{613EA7FF-67D3-4014-A388-FEDC08CCD07B}">
      <dgm:prSet/>
      <dgm:spPr/>
      <dgm:t>
        <a:bodyPr/>
        <a:lstStyle/>
        <a:p>
          <a:endParaRPr lang="tr-TR"/>
        </a:p>
      </dgm:t>
    </dgm:pt>
    <dgm:pt modelId="{51D6F8C8-3151-45FE-B609-01D339FC92A0}" type="sibTrans" cxnId="{613EA7FF-67D3-4014-A388-FEDC08CCD07B}">
      <dgm:prSet/>
      <dgm:spPr/>
      <dgm:t>
        <a:bodyPr/>
        <a:lstStyle/>
        <a:p>
          <a:endParaRPr lang="tr-TR"/>
        </a:p>
      </dgm:t>
    </dgm:pt>
    <dgm:pt modelId="{F4D2880C-8597-4BEB-8F98-4CAFD39FC402}" type="pres">
      <dgm:prSet presAssocID="{F33614E1-DE6C-40F9-9328-862318422A6B}" presName="linear" presStyleCnt="0">
        <dgm:presLayoutVars>
          <dgm:animLvl val="lvl"/>
          <dgm:resizeHandles val="exact"/>
        </dgm:presLayoutVars>
      </dgm:prSet>
      <dgm:spPr/>
      <dgm:t>
        <a:bodyPr/>
        <a:lstStyle/>
        <a:p>
          <a:endParaRPr lang="tr-TR"/>
        </a:p>
      </dgm:t>
    </dgm:pt>
    <dgm:pt modelId="{1378F26C-5178-4BF7-8D5F-DA8152C96BA6}" type="pres">
      <dgm:prSet presAssocID="{E1764B38-D4E4-4240-B998-70C3DA44893C}" presName="parentText" presStyleLbl="node1" presStyleIdx="0" presStyleCnt="1">
        <dgm:presLayoutVars>
          <dgm:chMax val="0"/>
          <dgm:bulletEnabled val="1"/>
        </dgm:presLayoutVars>
      </dgm:prSet>
      <dgm:spPr/>
      <dgm:t>
        <a:bodyPr/>
        <a:lstStyle/>
        <a:p>
          <a:endParaRPr lang="tr-TR"/>
        </a:p>
      </dgm:t>
    </dgm:pt>
  </dgm:ptLst>
  <dgm:cxnLst>
    <dgm:cxn modelId="{C78843B2-5001-460C-9775-6EC19818A41B}" type="presOf" srcId="{E1764B38-D4E4-4240-B998-70C3DA44893C}" destId="{1378F26C-5178-4BF7-8D5F-DA8152C96BA6}" srcOrd="0" destOrd="0" presId="urn:microsoft.com/office/officeart/2005/8/layout/vList2"/>
    <dgm:cxn modelId="{613EA7FF-67D3-4014-A388-FEDC08CCD07B}" srcId="{F33614E1-DE6C-40F9-9328-862318422A6B}" destId="{E1764B38-D4E4-4240-B998-70C3DA44893C}" srcOrd="0" destOrd="0" parTransId="{F3753751-6FEB-4439-9604-B7F1F712572D}" sibTransId="{51D6F8C8-3151-45FE-B609-01D339FC92A0}"/>
    <dgm:cxn modelId="{FADA3C4E-3CCA-4588-AA2B-635E4E9A3CFE}" type="presOf" srcId="{F33614E1-DE6C-40F9-9328-862318422A6B}" destId="{F4D2880C-8597-4BEB-8F98-4CAFD39FC402}" srcOrd="0" destOrd="0" presId="urn:microsoft.com/office/officeart/2005/8/layout/vList2"/>
    <dgm:cxn modelId="{875C2E25-EA50-479A-A237-2BE4A2CCD7EF}" type="presParOf" srcId="{F4D2880C-8597-4BEB-8F98-4CAFD39FC402}" destId="{1378F26C-5178-4BF7-8D5F-DA8152C96B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8F26C-5178-4BF7-8D5F-DA8152C96BA6}">
      <dsp:nvSpPr>
        <dsp:cNvPr id="0" name=""/>
        <dsp:cNvSpPr/>
      </dsp:nvSpPr>
      <dsp:spPr>
        <a:xfrm>
          <a:off x="0" y="437781"/>
          <a:ext cx="8229600" cy="3650400"/>
        </a:xfrm>
        <a:prstGeom prst="roundRect">
          <a:avLst/>
        </a:prstGeom>
        <a:solidFill>
          <a:schemeClr val="accent5"/>
        </a:solidFill>
        <a:ln w="38100" cap="flat" cmpd="sng" algn="ctr">
          <a:solidFill>
            <a:schemeClr val="lt1"/>
          </a:solidFill>
          <a:prstDash val="solid"/>
        </a:ln>
        <a:effectLst>
          <a:outerShdw blurRad="50800" dist="38100" dir="5400000" rotWithShape="0">
            <a:srgbClr val="000000">
              <a:alpha val="43137"/>
            </a:srgbClr>
          </a:outerShdw>
        </a:effectLst>
        <a:sp3d extrusionH="50600"/>
      </dsp:spPr>
      <dsp:style>
        <a:lnRef idx="3">
          <a:schemeClr val="lt1"/>
        </a:lnRef>
        <a:fillRef idx="1">
          <a:schemeClr val="accent5"/>
        </a:fillRef>
        <a:effectRef idx="1">
          <a:schemeClr val="accent5"/>
        </a:effectRef>
        <a:fontRef idx="minor">
          <a:schemeClr val="lt1"/>
        </a:fontRef>
      </dsp:style>
      <dsp:txBody>
        <a:bodyPr spcFirstLastPara="0" vert="horz" wrap="square" lIns="198120" tIns="198120" rIns="198120" bIns="198120" numCol="1" spcCol="1270" anchor="ctr" anchorCtr="0">
          <a:noAutofit/>
        </a:bodyPr>
        <a:lstStyle/>
        <a:p>
          <a:pPr lvl="0" algn="l" defTabSz="2311400" rtl="0">
            <a:lnSpc>
              <a:spcPct val="90000"/>
            </a:lnSpc>
            <a:spcBef>
              <a:spcPct val="0"/>
            </a:spcBef>
            <a:spcAft>
              <a:spcPct val="35000"/>
            </a:spcAft>
          </a:pPr>
          <a:r>
            <a:rPr lang="tr-TR" sz="5200" kern="1200" dirty="0" smtClean="0"/>
            <a:t>Çalışma ortamlarımızın güvenliği, öğrencilerimizin de güvenliğidir!..........</a:t>
          </a:r>
          <a:endParaRPr lang="tr-TR" sz="5200" kern="1200" dirty="0"/>
        </a:p>
      </dsp:txBody>
      <dsp:txXfrm>
        <a:off x="178198" y="615979"/>
        <a:ext cx="7873204" cy="32940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13D29E-B3B0-485C-BE7C-2F222C44CA80}" type="datetimeFigureOut">
              <a:rPr lang="tr-TR" smtClean="0"/>
              <a:pPr/>
              <a:t>19.09.2017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24EB0F-C712-4848-8F8D-77AAC0642E21}" type="slidenum">
              <a:rPr lang="tr-TR" smtClean="0"/>
              <a:pPr/>
              <a:t>‹#›</a:t>
            </a:fld>
            <a:endParaRPr lang="tr-TR"/>
          </a:p>
        </p:txBody>
      </p:sp>
    </p:spTree>
    <p:extLst>
      <p:ext uri="{BB962C8B-B14F-4D97-AF65-F5344CB8AC3E}">
        <p14:creationId xmlns:p14="http://schemas.microsoft.com/office/powerpoint/2010/main" val="33405876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84974-1259-4157-B805-361777CEA2E2}" type="datetimeFigureOut">
              <a:rPr lang="tr-TR" smtClean="0"/>
              <a:pPr/>
              <a:t>19.09.2017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BE3308-5914-4DA8-8B0D-1D662B26C8CB}" type="slidenum">
              <a:rPr lang="tr-TR" smtClean="0"/>
              <a:pPr/>
              <a:t>‹#›</a:t>
            </a:fld>
            <a:endParaRPr lang="tr-TR"/>
          </a:p>
        </p:txBody>
      </p:sp>
    </p:spTree>
    <p:extLst>
      <p:ext uri="{BB962C8B-B14F-4D97-AF65-F5344CB8AC3E}">
        <p14:creationId xmlns:p14="http://schemas.microsoft.com/office/powerpoint/2010/main" val="90361260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305031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45683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9B1923F0-539B-4873-8616-90C381F64579}" type="datetime1">
              <a:rPr lang="tr-TR" smtClean="0"/>
              <a:t>19.09.2017</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r>
              <a:rPr lang="tr-TR" dirty="0" smtClean="0"/>
              <a:t>Muhsin OKCU </a:t>
            </a:r>
            <a:r>
              <a:rPr lang="tr-TR" dirty="0" smtClean="0"/>
              <a:t>İş Güvenliği Uzmanı</a:t>
            </a:r>
            <a:endParaRPr lang="tr-TR" dirty="0"/>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41C3C7D-D68B-4716-A7BA-910FC675398D}" type="datetime1">
              <a:rPr lang="tr-TR" smtClean="0"/>
              <a:t>19.09.2017</a:t>
            </a:fld>
            <a:endParaRPr lang="tr-TR"/>
          </a:p>
        </p:txBody>
      </p:sp>
      <p:sp>
        <p:nvSpPr>
          <p:cNvPr id="5" name="4 Altbilgi Yer Tutucusu"/>
          <p:cNvSpPr>
            <a:spLocks noGrp="1"/>
          </p:cNvSpPr>
          <p:nvPr>
            <p:ph type="ftr" sz="quarter" idx="11"/>
          </p:nvPr>
        </p:nvSpPr>
        <p:spPr/>
        <p:txBody>
          <a:bodyPr/>
          <a:lstStyle/>
          <a:p>
            <a:r>
              <a:rPr lang="tr-TR" dirty="0" smtClean="0"/>
              <a:t>Muhsin OKCU </a:t>
            </a:r>
            <a:r>
              <a:rPr lang="tr-TR" dirty="0" smtClean="0"/>
              <a:t>İş Güvenliği Uzmanı</a:t>
            </a:r>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BFEE000-06DF-48BC-86EA-D823643210D2}" type="datetime1">
              <a:rPr lang="tr-TR" smtClean="0"/>
              <a:t>19.09.2017</a:t>
            </a:fld>
            <a:endParaRPr lang="tr-TR"/>
          </a:p>
        </p:txBody>
      </p:sp>
      <p:sp>
        <p:nvSpPr>
          <p:cNvPr id="5" name="4 Altbilgi Yer Tutucusu"/>
          <p:cNvSpPr>
            <a:spLocks noGrp="1"/>
          </p:cNvSpPr>
          <p:nvPr>
            <p:ph type="ftr" sz="quarter" idx="11"/>
          </p:nvPr>
        </p:nvSpPr>
        <p:spPr/>
        <p:txBody>
          <a:bodyPr/>
          <a:lstStyle/>
          <a:p>
            <a:r>
              <a:rPr lang="tr-TR" dirty="0" smtClean="0"/>
              <a:t>Muhsin OKCU </a:t>
            </a:r>
            <a:r>
              <a:rPr lang="tr-TR" dirty="0" smtClean="0"/>
              <a:t>İş Güvenliği Uzmanı</a:t>
            </a:r>
            <a:endParaRPr lang="tr-TR" dirty="0"/>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215D985E-0D3F-4123-BFC1-92CB526E5E32}" type="datetime1">
              <a:rPr lang="tr-TR" smtClean="0"/>
              <a:t>19.09.2017</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r>
              <a:rPr lang="tr-TR" dirty="0" smtClean="0"/>
              <a:t>Muhsin OKCU </a:t>
            </a:r>
            <a:r>
              <a:rPr lang="tr-TR" dirty="0" smtClean="0"/>
              <a:t>İş Güvenliği Uzmanı</a:t>
            </a:r>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991B4053-76D1-4E06-A9D3-B220DF410555}" type="datetime1">
              <a:rPr lang="tr-TR" smtClean="0"/>
              <a:t>19.09.2017</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r>
              <a:rPr lang="tr-TR" dirty="0" smtClean="0"/>
              <a:t>Muhsin OKCU </a:t>
            </a:r>
            <a:r>
              <a:rPr lang="tr-TR" dirty="0" smtClean="0"/>
              <a:t>İş Güvenliği Uzmanı</a:t>
            </a:r>
            <a:endParaRPr lang="tr-TR" dirty="0"/>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7BFA7BB1-46E5-454F-A60F-7586E5E8C532}" type="datetime1">
              <a:rPr lang="tr-TR" smtClean="0"/>
              <a:t>19.09.2017</a:t>
            </a:fld>
            <a:endParaRPr lang="tr-TR"/>
          </a:p>
        </p:txBody>
      </p:sp>
      <p:sp>
        <p:nvSpPr>
          <p:cNvPr id="6" name="5 Altbilgi Yer Tutucusu"/>
          <p:cNvSpPr>
            <a:spLocks noGrp="1"/>
          </p:cNvSpPr>
          <p:nvPr>
            <p:ph type="ftr" sz="quarter" idx="11"/>
          </p:nvPr>
        </p:nvSpPr>
        <p:spPr/>
        <p:txBody>
          <a:bodyPr/>
          <a:lstStyle/>
          <a:p>
            <a:r>
              <a:rPr lang="tr-TR" dirty="0" smtClean="0"/>
              <a:t>Muhsin OKCU </a:t>
            </a:r>
            <a:r>
              <a:rPr lang="tr-TR" dirty="0" smtClean="0"/>
              <a:t>İş Güvenliği Uzmanı</a:t>
            </a:r>
            <a:endParaRPr lang="tr-TR" dirty="0"/>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8331B25F-64A6-48E2-8549-E6D294FB8B51}" type="datetime1">
              <a:rPr lang="tr-TR" smtClean="0"/>
              <a:t>19.09.2017</a:t>
            </a:fld>
            <a:endParaRPr lang="tr-TR"/>
          </a:p>
        </p:txBody>
      </p:sp>
      <p:sp>
        <p:nvSpPr>
          <p:cNvPr id="8" name="7 Altbilgi Yer Tutucusu"/>
          <p:cNvSpPr>
            <a:spLocks noGrp="1"/>
          </p:cNvSpPr>
          <p:nvPr>
            <p:ph type="ftr" sz="quarter" idx="11"/>
          </p:nvPr>
        </p:nvSpPr>
        <p:spPr/>
        <p:txBody>
          <a:bodyPr/>
          <a:lstStyle/>
          <a:p>
            <a:r>
              <a:rPr lang="tr-TR" dirty="0" smtClean="0"/>
              <a:t>Muhsin OKCU </a:t>
            </a:r>
            <a:r>
              <a:rPr lang="tr-TR" dirty="0" smtClean="0"/>
              <a:t>İş Güvenliği Uzmanı</a:t>
            </a:r>
            <a:endParaRPr lang="tr-TR" dirty="0"/>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0165F0AF-F167-4DA4-9AD0-DABD6D21E804}" type="datetime1">
              <a:rPr lang="tr-TR" smtClean="0"/>
              <a:t>19.09.2017</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r>
              <a:rPr lang="tr-TR" dirty="0" smtClean="0"/>
              <a:t>Muhsin OKCU </a:t>
            </a:r>
            <a:r>
              <a:rPr lang="tr-TR" dirty="0" smtClean="0"/>
              <a:t>İş Güvenliği Uzmanı</a:t>
            </a:r>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0706199-395B-44F6-B648-F9EFA6CB8159}" type="datetime1">
              <a:rPr lang="tr-TR" smtClean="0"/>
              <a:t>19.09.2017</a:t>
            </a:fld>
            <a:endParaRPr lang="tr-TR"/>
          </a:p>
        </p:txBody>
      </p:sp>
      <p:sp>
        <p:nvSpPr>
          <p:cNvPr id="3" name="2 Altbilgi Yer Tutucusu"/>
          <p:cNvSpPr>
            <a:spLocks noGrp="1"/>
          </p:cNvSpPr>
          <p:nvPr>
            <p:ph type="ftr" sz="quarter" idx="11"/>
          </p:nvPr>
        </p:nvSpPr>
        <p:spPr/>
        <p:txBody>
          <a:bodyPr/>
          <a:lstStyle/>
          <a:p>
            <a:r>
              <a:rPr lang="tr-TR" dirty="0" smtClean="0"/>
              <a:t>Muhsin OKCU </a:t>
            </a:r>
            <a:r>
              <a:rPr lang="tr-TR" dirty="0" smtClean="0"/>
              <a:t>İş Güvenliği Uzmanı</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1790F7B-1275-4371-A13E-D94E3BEAB4F6}" type="datetime1">
              <a:rPr lang="tr-TR" smtClean="0"/>
              <a:t>19.09.2017</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r>
              <a:rPr lang="tr-TR" dirty="0" smtClean="0"/>
              <a:t>Muhsin OKCU </a:t>
            </a:r>
            <a:r>
              <a:rPr lang="tr-TR" dirty="0" smtClean="0"/>
              <a:t>İş Güvenliği Uzmanı</a:t>
            </a:r>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B9A21551-4F43-4995-8C7E-5F16284CEE31}" type="datetime1">
              <a:rPr lang="tr-TR" smtClean="0"/>
              <a:t>19.09.2017</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r>
              <a:rPr lang="tr-TR" dirty="0" smtClean="0"/>
              <a:t>Muhsin OKCU </a:t>
            </a:r>
            <a:r>
              <a:rPr lang="tr-TR" dirty="0" smtClean="0"/>
              <a:t>İş Güvenliği Uzmanı</a:t>
            </a:r>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9CC8977-C7B9-4663-B464-8B61AD578ACE}" type="datetime1">
              <a:rPr lang="tr-TR" smtClean="0"/>
              <a:t>19.09.2017</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tr-TR" dirty="0" smtClean="0"/>
              <a:t>Muhsin OKCU </a:t>
            </a:r>
            <a:r>
              <a:rPr lang="tr-TR" dirty="0" smtClean="0"/>
              <a:t>İş Güvenliği Uzmanı</a:t>
            </a:r>
            <a:endParaRPr lang="tr-TR" dirty="0"/>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emurlar.net/arama/anahtar/default.aspx?Search=Bolaman%20&#304;lkokulu"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memurlar.net/arama/anahtar/default.aspx?Search=Mertcan%20Karala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71997"/>
            <a:ext cx="8229600" cy="966738"/>
          </a:xfrm>
        </p:spPr>
        <p:style>
          <a:lnRef idx="0">
            <a:schemeClr val="accent1"/>
          </a:lnRef>
          <a:fillRef idx="3">
            <a:schemeClr val="accent1"/>
          </a:fillRef>
          <a:effectRef idx="3">
            <a:schemeClr val="accent1"/>
          </a:effectRef>
          <a:fontRef idx="minor">
            <a:schemeClr val="lt1"/>
          </a:fontRef>
        </p:style>
        <p:txBody>
          <a:bodyPr>
            <a:noAutofit/>
          </a:bodyPr>
          <a:lstStyle/>
          <a:p>
            <a:r>
              <a:rPr lang="tr-TR" sz="2400" b="1" dirty="0" smtClean="0">
                <a:latin typeface="Comic Sans MS" panose="030F0702030302020204" pitchFamily="66" charset="0"/>
              </a:rPr>
              <a:t/>
            </a:r>
            <a:br>
              <a:rPr lang="tr-TR" sz="2400" b="1" dirty="0" smtClean="0">
                <a:latin typeface="Comic Sans MS" panose="030F0702030302020204" pitchFamily="66" charset="0"/>
              </a:rPr>
            </a:br>
            <a:r>
              <a:rPr lang="tr-TR" sz="2400" b="1" dirty="0" smtClean="0">
                <a:solidFill>
                  <a:schemeClr val="accent2">
                    <a:lumMod val="75000"/>
                  </a:schemeClr>
                </a:solidFill>
                <a:latin typeface="Comic Sans MS" panose="030F0702030302020204" pitchFamily="66" charset="0"/>
              </a:rPr>
              <a:t>OKUL ORTAMLARINDA YAŞANAN KAZALAR</a:t>
            </a:r>
            <a:br>
              <a:rPr lang="tr-TR" sz="2400" b="1" dirty="0" smtClean="0">
                <a:solidFill>
                  <a:schemeClr val="accent2">
                    <a:lumMod val="75000"/>
                  </a:schemeClr>
                </a:solidFill>
                <a:latin typeface="Comic Sans MS" panose="030F0702030302020204" pitchFamily="66" charset="0"/>
              </a:rPr>
            </a:br>
            <a:endParaRPr lang="tr-TR" sz="2400" b="1" dirty="0">
              <a:solidFill>
                <a:schemeClr val="accent2">
                  <a:lumMod val="75000"/>
                </a:schemeClr>
              </a:solidFill>
              <a:latin typeface="Comic Sans MS" panose="030F0702030302020204" pitchFamily="66" charset="0"/>
            </a:endParaRPr>
          </a:p>
        </p:txBody>
      </p:sp>
      <p:pic>
        <p:nvPicPr>
          <p:cNvPr id="4" name="Picture 2" descr="C:\Documents and Settings\MyPc\Desktop\54472.jpg"/>
          <p:cNvPicPr>
            <a:picLocks noGrp="1" noChangeAspect="1" noChangeArrowheads="1"/>
          </p:cNvPicPr>
          <p:nvPr>
            <p:ph idx="1"/>
          </p:nvPr>
        </p:nvPicPr>
        <p:blipFill>
          <a:blip r:embed="rId3" cstate="print"/>
          <a:srcRect/>
          <a:stretch>
            <a:fillRect/>
          </a:stretch>
        </p:blipFill>
        <p:spPr bwMode="auto">
          <a:xfrm>
            <a:off x="395537" y="1268760"/>
            <a:ext cx="3753780" cy="2232248"/>
          </a:xfrm>
          <a:prstGeom prst="rect">
            <a:avLst/>
          </a:prstGeom>
          <a:noFill/>
        </p:spPr>
      </p:pic>
      <p:pic>
        <p:nvPicPr>
          <p:cNvPr id="5" name="Picture 2" descr="C:\Documents and Settings\MyPc\Desktop\isg kaza haberleri\977432.jpg"/>
          <p:cNvPicPr>
            <a:picLocks noChangeAspect="1" noChangeArrowheads="1"/>
          </p:cNvPicPr>
          <p:nvPr/>
        </p:nvPicPr>
        <p:blipFill>
          <a:blip r:embed="rId4" cstate="print"/>
          <a:srcRect/>
          <a:stretch>
            <a:fillRect/>
          </a:stretch>
        </p:blipFill>
        <p:spPr bwMode="auto">
          <a:xfrm>
            <a:off x="6525427" y="884923"/>
            <a:ext cx="2232248" cy="2852317"/>
          </a:xfrm>
          <a:prstGeom prst="rect">
            <a:avLst/>
          </a:prstGeom>
          <a:noFill/>
        </p:spPr>
      </p:pic>
      <p:pic>
        <p:nvPicPr>
          <p:cNvPr id="6" name="Picture 2" descr="C:\Documents and Settings\MyPc\Desktop\isg kaza haberleri\tunceli-deney.jpg"/>
          <p:cNvPicPr>
            <a:picLocks noChangeAspect="1" noChangeArrowheads="1"/>
          </p:cNvPicPr>
          <p:nvPr/>
        </p:nvPicPr>
        <p:blipFill>
          <a:blip r:embed="rId5" cstate="print"/>
          <a:srcRect/>
          <a:stretch>
            <a:fillRect/>
          </a:stretch>
        </p:blipFill>
        <p:spPr bwMode="auto">
          <a:xfrm>
            <a:off x="467544" y="3645024"/>
            <a:ext cx="3267075" cy="2447925"/>
          </a:xfrm>
          <a:prstGeom prst="rect">
            <a:avLst/>
          </a:prstGeom>
          <a:noFill/>
        </p:spPr>
      </p:pic>
      <p:pic>
        <p:nvPicPr>
          <p:cNvPr id="7" name="Picture 2" descr="C:\Documents and Settings\MyPc\Desktop\isg kaza haberleri\bafra_endustri_meslek_lisesi_ogrencisi_topraga_verildi_h2746.jpg"/>
          <p:cNvPicPr>
            <a:picLocks noChangeAspect="1" noChangeArrowheads="1"/>
          </p:cNvPicPr>
          <p:nvPr/>
        </p:nvPicPr>
        <p:blipFill>
          <a:blip r:embed="rId6" cstate="print"/>
          <a:srcRect/>
          <a:stretch>
            <a:fillRect/>
          </a:stretch>
        </p:blipFill>
        <p:spPr bwMode="auto">
          <a:xfrm>
            <a:off x="5174702" y="4302756"/>
            <a:ext cx="2664296" cy="1930579"/>
          </a:xfrm>
          <a:prstGeom prst="rect">
            <a:avLst/>
          </a:prstGeom>
          <a:noFill/>
        </p:spPr>
      </p:pic>
      <p:pic>
        <p:nvPicPr>
          <p:cNvPr id="8" name="Picture 2" descr="C:\Documents and Settings\MyPc\Desktop\isg kaza haberleri\551115584909.jpg"/>
          <p:cNvPicPr>
            <a:picLocks noChangeAspect="1" noChangeArrowheads="1"/>
          </p:cNvPicPr>
          <p:nvPr/>
        </p:nvPicPr>
        <p:blipFill>
          <a:blip r:embed="rId7" cstate="print"/>
          <a:srcRect/>
          <a:stretch>
            <a:fillRect/>
          </a:stretch>
        </p:blipFill>
        <p:spPr bwMode="auto">
          <a:xfrm>
            <a:off x="4149317" y="1245048"/>
            <a:ext cx="2357533" cy="2851855"/>
          </a:xfrm>
          <a:prstGeom prst="rect">
            <a:avLst/>
          </a:prstGeom>
          <a:noFill/>
        </p:spPr>
      </p:pic>
      <p:sp>
        <p:nvSpPr>
          <p:cNvPr id="3" name="Altbilgi Yer Tutucusu 2"/>
          <p:cNvSpPr>
            <a:spLocks noGrp="1"/>
          </p:cNvSpPr>
          <p:nvPr>
            <p:ph type="ftr" sz="quarter" idx="16"/>
          </p:nvPr>
        </p:nvSpPr>
        <p:spPr>
          <a:xfrm>
            <a:off x="2982144" y="6399269"/>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a:p>
            <a:pPr algn="ctr"/>
            <a:endParaRPr lang="tr-TR" dirty="0"/>
          </a:p>
        </p:txBody>
      </p:sp>
    </p:spTree>
    <p:extLst>
      <p:ext uri="{BB962C8B-B14F-4D97-AF65-F5344CB8AC3E}">
        <p14:creationId xmlns:p14="http://schemas.microsoft.com/office/powerpoint/2010/main" val="281529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321005"/>
            <a:ext cx="7467600" cy="990182"/>
          </a:xfrm>
          <a:solidFill>
            <a:schemeClr val="accent1">
              <a:lumMod val="60000"/>
              <a:lumOff val="40000"/>
            </a:schemeClr>
          </a:solidFill>
        </p:spPr>
        <p:txBody>
          <a:bodyPr>
            <a:normAutofit fontScale="90000"/>
          </a:bodyPr>
          <a:lstStyle/>
          <a:p>
            <a:pPr algn="ctr"/>
            <a:r>
              <a:rPr lang="tr-TR" sz="2400" b="1" dirty="0">
                <a:solidFill>
                  <a:schemeClr val="accent2">
                    <a:lumMod val="75000"/>
                  </a:schemeClr>
                </a:solidFill>
                <a:latin typeface="Comic Sans MS" panose="030F0702030302020204" pitchFamily="66" charset="0"/>
              </a:rPr>
              <a:t>ŞÜKRÜ SALİH  </a:t>
            </a:r>
            <a:br>
              <a:rPr lang="tr-TR" sz="2400" b="1" dirty="0">
                <a:solidFill>
                  <a:schemeClr val="accent2">
                    <a:lumMod val="75000"/>
                  </a:schemeClr>
                </a:solidFill>
                <a:latin typeface="Comic Sans MS" panose="030F0702030302020204" pitchFamily="66" charset="0"/>
              </a:rPr>
            </a:br>
            <a:r>
              <a:rPr lang="tr-TR" sz="2400" b="1" dirty="0" smtClean="0">
                <a:solidFill>
                  <a:schemeClr val="accent2">
                    <a:lumMod val="75000"/>
                  </a:schemeClr>
                </a:solidFill>
                <a:latin typeface="Comic Sans MS" panose="030F0702030302020204" pitchFamily="66" charset="0"/>
              </a:rPr>
              <a:t>DAHA 7 YAŞINDA VE 1. SINIF ÖĞRENCİSİYDİ…</a:t>
            </a:r>
            <a:endParaRPr lang="tr-TR" sz="2400"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107504" y="1600200"/>
            <a:ext cx="6048672" cy="4873752"/>
          </a:xfrm>
        </p:spPr>
        <p:txBody>
          <a:bodyPr/>
          <a:lstStyle/>
          <a:p>
            <a:pPr algn="just">
              <a:buFont typeface="Wingdings" panose="05000000000000000000" pitchFamily="2" charset="2"/>
              <a:buChar char="v"/>
            </a:pPr>
            <a:r>
              <a:rPr lang="tr-TR" dirty="0">
                <a:latin typeface="Comic Sans MS" panose="030F0702030302020204" pitchFamily="66" charset="0"/>
              </a:rPr>
              <a:t>Ankara'nın Etimesgut ilçesinde, bir okulun yaklaşık </a:t>
            </a:r>
            <a:r>
              <a:rPr lang="tr-TR" b="1" dirty="0">
                <a:solidFill>
                  <a:srgbClr val="FF0000"/>
                </a:solidFill>
                <a:latin typeface="Comic Sans MS" panose="030F0702030302020204" pitchFamily="66" charset="0"/>
              </a:rPr>
              <a:t>300 kilo ağırlığındaki raylı demir kapı üzerine düşen</a:t>
            </a:r>
            <a:r>
              <a:rPr lang="tr-TR" b="1" dirty="0">
                <a:latin typeface="Comic Sans MS" panose="030F0702030302020204" pitchFamily="66" charset="0"/>
              </a:rPr>
              <a:t> 7 yaşındaki Şükrü Salih Sağlam, </a:t>
            </a:r>
            <a:r>
              <a:rPr lang="tr-TR" dirty="0">
                <a:latin typeface="Comic Sans MS" panose="030F0702030302020204" pitchFamily="66" charset="0"/>
              </a:rPr>
              <a:t>hastanede hayat mücadelesi veriyor. Üzerine kapı düştükten sonra başını yere çarpan çocuğun tedavi gördüğü Turgut Özal Tıp Fakültesi Hastanesi'nde beyin ölümü gerçekleşti. Okuduğu İstiklal İlkokulu'nun kapısı altında kalan çocuğun ailesi ise ümidini kesmeyerek, herkesten dua </a:t>
            </a:r>
            <a:r>
              <a:rPr lang="tr-TR" dirty="0" smtClean="0">
                <a:latin typeface="Comic Sans MS" panose="030F0702030302020204" pitchFamily="66" charset="0"/>
              </a:rPr>
              <a:t>bekliyor</a:t>
            </a:r>
            <a:r>
              <a:rPr lang="tr-TR" dirty="0">
                <a:latin typeface="Comic Sans MS" panose="030F0702030302020204" pitchFamily="66" charset="0"/>
              </a:rPr>
              <a:t>.</a:t>
            </a:r>
          </a:p>
        </p:txBody>
      </p:sp>
      <p:pic>
        <p:nvPicPr>
          <p:cNvPr id="4" name="Picture 2" descr="C:\Documents and Settings\MyPc\Desktop\isg kaza haberleri\977432.jpg"/>
          <p:cNvPicPr>
            <a:picLocks noChangeAspect="1" noChangeArrowheads="1"/>
          </p:cNvPicPr>
          <p:nvPr/>
        </p:nvPicPr>
        <p:blipFill>
          <a:blip r:embed="rId2" cstate="print"/>
          <a:srcRect/>
          <a:stretch>
            <a:fillRect/>
          </a:stretch>
        </p:blipFill>
        <p:spPr bwMode="auto">
          <a:xfrm>
            <a:off x="6156176" y="1700808"/>
            <a:ext cx="2592288" cy="3312368"/>
          </a:xfrm>
          <a:prstGeom prst="rect">
            <a:avLst/>
          </a:prstGeom>
          <a:noFill/>
        </p:spPr>
      </p:pic>
      <p:sp>
        <p:nvSpPr>
          <p:cNvPr id="5" name="5 Dikdörtgen"/>
          <p:cNvSpPr/>
          <p:nvPr/>
        </p:nvSpPr>
        <p:spPr>
          <a:xfrm>
            <a:off x="6876256" y="6150786"/>
            <a:ext cx="1564852" cy="646331"/>
          </a:xfrm>
          <a:prstGeom prst="rect">
            <a:avLst/>
          </a:prstGeom>
        </p:spPr>
        <p:txBody>
          <a:bodyPr wrap="none">
            <a:spAutoFit/>
          </a:bodyPr>
          <a:lstStyle/>
          <a:p>
            <a:r>
              <a:rPr lang="tr-TR" dirty="0"/>
              <a:t> </a:t>
            </a:r>
            <a:r>
              <a:rPr lang="tr-TR" dirty="0" smtClean="0"/>
              <a:t>19.03.2013</a:t>
            </a:r>
          </a:p>
          <a:p>
            <a:r>
              <a:rPr lang="tr-TR" dirty="0" smtClean="0"/>
              <a:t>Cihan Haber</a:t>
            </a:r>
            <a:endParaRPr lang="tr-TR" dirty="0"/>
          </a:p>
        </p:txBody>
      </p:sp>
      <p:sp>
        <p:nvSpPr>
          <p:cNvPr id="6" name="Altbilgi Yer Tutucusu 5"/>
          <p:cNvSpPr>
            <a:spLocks noGrp="1"/>
          </p:cNvSpPr>
          <p:nvPr>
            <p:ph type="ftr" sz="quarter" idx="16"/>
          </p:nvPr>
        </p:nvSpPr>
        <p:spPr>
          <a:xfrm>
            <a:off x="2817168" y="6370195"/>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402387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19252"/>
            <a:ext cx="7467600" cy="652934"/>
          </a:xfrm>
          <a:solidFill>
            <a:schemeClr val="accent1">
              <a:lumMod val="60000"/>
              <a:lumOff val="40000"/>
            </a:schemeClr>
          </a:solidFill>
        </p:spPr>
        <p:txBody>
          <a:bodyPr>
            <a:normAutofit/>
          </a:bodyPr>
          <a:lstStyle/>
          <a:p>
            <a:pPr algn="ctr"/>
            <a:r>
              <a:rPr lang="tr-TR" sz="2800" b="1" dirty="0" smtClean="0">
                <a:solidFill>
                  <a:schemeClr val="accent2">
                    <a:lumMod val="75000"/>
                  </a:schemeClr>
                </a:solidFill>
                <a:latin typeface="Comic Sans MS" panose="030F0702030302020204" pitchFamily="66" charset="0"/>
              </a:rPr>
              <a:t>OKULDA İSPİRTO ALEV ALDI</a:t>
            </a:r>
            <a:endParaRPr lang="tr-TR" sz="2800" dirty="0">
              <a:solidFill>
                <a:schemeClr val="accent2">
                  <a:lumMod val="75000"/>
                </a:schemeClr>
              </a:solidFill>
              <a:latin typeface="Comic Sans MS" panose="030F0702030302020204" pitchFamily="66" charset="0"/>
            </a:endParaRPr>
          </a:p>
        </p:txBody>
      </p:sp>
      <p:sp>
        <p:nvSpPr>
          <p:cNvPr id="4" name="Dikdörtgen 3"/>
          <p:cNvSpPr/>
          <p:nvPr/>
        </p:nvSpPr>
        <p:spPr>
          <a:xfrm>
            <a:off x="0" y="1225689"/>
            <a:ext cx="6017568" cy="4893647"/>
          </a:xfrm>
          <a:prstGeom prst="rect">
            <a:avLst/>
          </a:prstGeom>
        </p:spPr>
        <p:txBody>
          <a:bodyPr wrap="square">
            <a:spAutoFit/>
          </a:bodyPr>
          <a:lstStyle/>
          <a:p>
            <a:pPr marL="342900" indent="-342900" algn="just" fontAlgn="base">
              <a:buClr>
                <a:schemeClr val="accent1"/>
              </a:buClr>
              <a:buFont typeface="Wingdings" panose="05000000000000000000" pitchFamily="2" charset="2"/>
              <a:buChar char="v"/>
            </a:pPr>
            <a:r>
              <a:rPr lang="tr-TR" sz="2400" dirty="0">
                <a:latin typeface="Comic Sans MS" panose="030F0702030302020204" pitchFamily="66" charset="0"/>
              </a:rPr>
              <a:t>Tunceli'de bir ortaokulda laboratuvarda yapılan deney sırasında ispirtonun alev alması sonucu bir öğretmen ve iki öğrenci yaralandı. </a:t>
            </a:r>
            <a:r>
              <a:rPr lang="tr-TR" sz="2400" dirty="0" smtClean="0">
                <a:latin typeface="Comic Sans MS" panose="030F0702030302020204" pitchFamily="66" charset="0"/>
              </a:rPr>
              <a:t>Tunceli Hürriyet </a:t>
            </a:r>
            <a:r>
              <a:rPr lang="tr-TR" sz="2400" dirty="0">
                <a:latin typeface="Comic Sans MS" panose="030F0702030302020204" pitchFamily="66" charset="0"/>
              </a:rPr>
              <a:t>Ortaokulu'nda Fen ve Teknoloji Öğretmeni Cihan Sevim ile 5. sınıf öğrencileri, bilim uygulamaları dersinde laboratuvarda deney yaparken, beherde bulunan ispirto alev aldı. Öğretmen Sevim ile öğrenciler </a:t>
            </a:r>
            <a:r>
              <a:rPr lang="tr-TR" sz="2400" dirty="0" err="1">
                <a:latin typeface="Comic Sans MS" panose="030F0702030302020204" pitchFamily="66" charset="0"/>
              </a:rPr>
              <a:t>Olida</a:t>
            </a:r>
            <a:r>
              <a:rPr lang="tr-TR" sz="2400" dirty="0">
                <a:latin typeface="Comic Sans MS" panose="030F0702030302020204" pitchFamily="66" charset="0"/>
              </a:rPr>
              <a:t> </a:t>
            </a:r>
            <a:r>
              <a:rPr lang="tr-TR" sz="2400" dirty="0" err="1">
                <a:latin typeface="Comic Sans MS" panose="030F0702030302020204" pitchFamily="66" charset="0"/>
              </a:rPr>
              <a:t>Kasun</a:t>
            </a:r>
            <a:r>
              <a:rPr lang="tr-TR" sz="2400" dirty="0">
                <a:latin typeface="Comic Sans MS" panose="030F0702030302020204" pitchFamily="66" charset="0"/>
              </a:rPr>
              <a:t> ve </a:t>
            </a:r>
            <a:r>
              <a:rPr lang="tr-TR" sz="2400" dirty="0" err="1">
                <a:latin typeface="Comic Sans MS" panose="030F0702030302020204" pitchFamily="66" charset="0"/>
              </a:rPr>
              <a:t>Rozelin</a:t>
            </a:r>
            <a:r>
              <a:rPr lang="tr-TR" sz="2400" dirty="0">
                <a:latin typeface="Comic Sans MS" panose="030F0702030302020204" pitchFamily="66" charset="0"/>
              </a:rPr>
              <a:t> Pamukçu'nun yüzünde ve vücudunda yanık oluştu. Polis ekiplerince inceleme  </a:t>
            </a:r>
            <a:r>
              <a:rPr lang="tr-TR" sz="2400" dirty="0" smtClean="0">
                <a:latin typeface="Comic Sans MS" panose="030F0702030302020204" pitchFamily="66" charset="0"/>
              </a:rPr>
              <a:t>yapıldı.</a:t>
            </a:r>
          </a:p>
        </p:txBody>
      </p:sp>
      <p:sp>
        <p:nvSpPr>
          <p:cNvPr id="5" name="6 Dikdörtgen"/>
          <p:cNvSpPr/>
          <p:nvPr/>
        </p:nvSpPr>
        <p:spPr>
          <a:xfrm>
            <a:off x="7092280" y="6093296"/>
            <a:ext cx="2051720" cy="523220"/>
          </a:xfrm>
          <a:prstGeom prst="rect">
            <a:avLst/>
          </a:prstGeom>
        </p:spPr>
        <p:txBody>
          <a:bodyPr wrap="square">
            <a:spAutoFit/>
          </a:bodyPr>
          <a:lstStyle/>
          <a:p>
            <a:pPr fontAlgn="base"/>
            <a:r>
              <a:rPr lang="tr-TR" sz="1400" dirty="0" smtClean="0">
                <a:latin typeface="Comic Sans MS" panose="030F0702030302020204" pitchFamily="66" charset="0"/>
              </a:rPr>
              <a:t>mynet haber </a:t>
            </a:r>
          </a:p>
          <a:p>
            <a:pPr fontAlgn="base"/>
            <a:r>
              <a:rPr lang="tr-TR" sz="1400" dirty="0" smtClean="0">
                <a:latin typeface="Comic Sans MS" panose="030F0702030302020204" pitchFamily="66" charset="0"/>
              </a:rPr>
              <a:t>14 Şubat 2013 </a:t>
            </a:r>
          </a:p>
        </p:txBody>
      </p:sp>
      <p:pic>
        <p:nvPicPr>
          <p:cNvPr id="6" name="Picture 2" descr="C:\Documents and Settings\MyPc\Desktop\isg kaza haberleri\tunceli-deney.jpg"/>
          <p:cNvPicPr>
            <a:picLocks noChangeAspect="1" noChangeArrowheads="1"/>
          </p:cNvPicPr>
          <p:nvPr/>
        </p:nvPicPr>
        <p:blipFill>
          <a:blip r:embed="rId2" cstate="print"/>
          <a:srcRect/>
          <a:stretch>
            <a:fillRect/>
          </a:stretch>
        </p:blipFill>
        <p:spPr bwMode="auto">
          <a:xfrm>
            <a:off x="6017568" y="1844824"/>
            <a:ext cx="2866361" cy="2592288"/>
          </a:xfrm>
          <a:prstGeom prst="rect">
            <a:avLst/>
          </a:prstGeom>
          <a:noFill/>
        </p:spPr>
      </p:pic>
      <p:sp>
        <p:nvSpPr>
          <p:cNvPr id="3" name="Altbilgi Yer Tutucusu 2"/>
          <p:cNvSpPr>
            <a:spLocks noGrp="1"/>
          </p:cNvSpPr>
          <p:nvPr>
            <p:ph type="ftr" sz="quarter" idx="16"/>
          </p:nvPr>
        </p:nvSpPr>
        <p:spPr>
          <a:xfrm>
            <a:off x="2817168" y="6172026"/>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405356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147248" cy="1143000"/>
          </a:xfrm>
          <a:solidFill>
            <a:schemeClr val="accent1">
              <a:lumMod val="60000"/>
              <a:lumOff val="40000"/>
            </a:schemeClr>
          </a:solidFill>
        </p:spPr>
        <p:txBody>
          <a:bodyPr>
            <a:noAutofit/>
          </a:bodyPr>
          <a:lstStyle/>
          <a:p>
            <a:pPr algn="ctr"/>
            <a:r>
              <a:rPr lang="tr-TR" sz="2400" dirty="0">
                <a:solidFill>
                  <a:schemeClr val="accent2">
                    <a:lumMod val="75000"/>
                  </a:schemeClr>
                </a:solidFill>
                <a:latin typeface="Comic Sans MS" panose="030F0702030302020204" pitchFamily="66" charset="0"/>
              </a:rPr>
              <a:t>Bağcılar'da okul bahçesinde oynayan çocuklardan birisinin üzerine demir kapı devrildi. Yaralanan çocuk hastanede tedavi altına </a:t>
            </a:r>
            <a:r>
              <a:rPr lang="tr-TR" sz="2400" dirty="0" smtClean="0">
                <a:solidFill>
                  <a:schemeClr val="accent2">
                    <a:lumMod val="75000"/>
                  </a:schemeClr>
                </a:solidFill>
                <a:latin typeface="Comic Sans MS" panose="030F0702030302020204" pitchFamily="66" charset="0"/>
              </a:rPr>
              <a:t>alındı</a:t>
            </a:r>
            <a:endParaRPr lang="tr-TR" sz="2400"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457200" y="1600200"/>
            <a:ext cx="8147248" cy="5141168"/>
          </a:xfrm>
        </p:spPr>
        <p:txBody>
          <a:bodyPr>
            <a:normAutofit lnSpcReduction="10000"/>
          </a:bodyPr>
          <a:lstStyle/>
          <a:p>
            <a:pPr algn="just">
              <a:buFont typeface="Wingdings" panose="05000000000000000000" pitchFamily="2" charset="2"/>
              <a:buChar char="v"/>
            </a:pPr>
            <a:r>
              <a:rPr lang="tr-TR" dirty="0">
                <a:latin typeface="Comic Sans MS" panose="030F0702030302020204" pitchFamily="66" charset="0"/>
              </a:rPr>
              <a:t>Bağcılar Fevzi Çakmak Mahallesi'nde bulunan Nene Hatun İlköğretim Okulu 3. Sınıf öğrencisi Yasin Fail arkadaşlarıyla beraber okul bahçesinde oynamaya başladı. Çocukların bahçede oynadığı sırada okula araç girişlerinin de yapıldığı bölümdeki sürgülü demir kapı 8 yaşındaki Yasin'in üzerine </a:t>
            </a:r>
            <a:r>
              <a:rPr lang="tr-TR" dirty="0" smtClean="0">
                <a:latin typeface="Comic Sans MS" panose="030F0702030302020204" pitchFamily="66" charset="0"/>
              </a:rPr>
              <a:t>devrildi.</a:t>
            </a:r>
          </a:p>
          <a:p>
            <a:pPr marL="0" indent="0" algn="just">
              <a:buNone/>
            </a:pPr>
            <a:endParaRPr lang="tr-TR" dirty="0" smtClean="0">
              <a:latin typeface="Comic Sans MS" panose="030F0702030302020204" pitchFamily="66" charset="0"/>
            </a:endParaRPr>
          </a:p>
          <a:p>
            <a:pPr algn="just">
              <a:buFont typeface="Wingdings" panose="05000000000000000000" pitchFamily="2" charset="2"/>
              <a:buChar char="v"/>
            </a:pPr>
            <a:r>
              <a:rPr lang="tr-TR" dirty="0">
                <a:latin typeface="Comic Sans MS" panose="030F0702030302020204" pitchFamily="66" charset="0"/>
              </a:rPr>
              <a:t>Yaralanan çocuğun dedesi </a:t>
            </a:r>
            <a:r>
              <a:rPr lang="tr-TR" dirty="0" err="1">
                <a:latin typeface="Comic Sans MS" panose="030F0702030302020204" pitchFamily="66" charset="0"/>
              </a:rPr>
              <a:t>Behran</a:t>
            </a:r>
            <a:r>
              <a:rPr lang="tr-TR" dirty="0">
                <a:latin typeface="Comic Sans MS" panose="030F0702030302020204" pitchFamily="66" charset="0"/>
              </a:rPr>
              <a:t> Fail olay sırasında okulda olmadığını belirterek "Ben burada değildim</a:t>
            </a:r>
            <a:r>
              <a:rPr lang="tr-TR" dirty="0" smtClean="0">
                <a:latin typeface="Comic Sans MS" panose="030F0702030302020204" pitchFamily="66" charset="0"/>
              </a:rPr>
              <a:t>. Haber </a:t>
            </a:r>
            <a:r>
              <a:rPr lang="tr-TR" dirty="0">
                <a:latin typeface="Comic Sans MS" panose="030F0702030302020204" pitchFamily="66" charset="0"/>
              </a:rPr>
              <a:t>aldım geldim. Demir yerde duruyordu. Çocuğu hastaneye kaldırmışlar. Çocuk oynarken olmuş. Çocuk kapıyı sallamış diyorlar. Çocukların her salladığı demir düşerse, burada can güvenliği var mı acaba" diye konuştu.</a:t>
            </a:r>
          </a:p>
        </p:txBody>
      </p:sp>
      <p:sp>
        <p:nvSpPr>
          <p:cNvPr id="4" name="Altbilgi Yer Tutucusu 3"/>
          <p:cNvSpPr>
            <a:spLocks noGrp="1"/>
          </p:cNvSpPr>
          <p:nvPr>
            <p:ph type="ftr" sz="quarter" idx="16"/>
          </p:nvPr>
        </p:nvSpPr>
        <p:spPr>
          <a:xfrm>
            <a:off x="2930624" y="6309320"/>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333963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584" y="48482"/>
            <a:ext cx="7467600" cy="1143000"/>
          </a:xfrm>
          <a:solidFill>
            <a:schemeClr val="accent1">
              <a:lumMod val="60000"/>
              <a:lumOff val="40000"/>
            </a:schemeClr>
          </a:solidFill>
        </p:spPr>
        <p:txBody>
          <a:bodyPr>
            <a:normAutofit/>
          </a:bodyPr>
          <a:lstStyle/>
          <a:p>
            <a:pPr algn="ctr"/>
            <a:r>
              <a:rPr lang="tr-TR" sz="2800" dirty="0" smtClean="0">
                <a:solidFill>
                  <a:schemeClr val="accent2">
                    <a:lumMod val="75000"/>
                  </a:schemeClr>
                </a:solidFill>
                <a:latin typeface="Comic Sans MS" panose="030F0702030302020204" pitchFamily="66" charset="0"/>
              </a:rPr>
              <a:t>BAFRA ENDÜSTRİ MESLEK LİSESİ ÖĞRENCİSİ TOPRAĞA VERİLDİ…</a:t>
            </a:r>
            <a:endParaRPr lang="tr-TR" sz="2800"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0" y="1340768"/>
            <a:ext cx="5149022" cy="5517232"/>
          </a:xfrm>
        </p:spPr>
        <p:txBody>
          <a:bodyPr>
            <a:noAutofit/>
          </a:bodyPr>
          <a:lstStyle/>
          <a:p>
            <a:pPr algn="just">
              <a:buFont typeface="Wingdings" panose="05000000000000000000" pitchFamily="2" charset="2"/>
              <a:buChar char="v"/>
            </a:pPr>
            <a:r>
              <a:rPr lang="tr-TR" dirty="0">
                <a:latin typeface="Comic Sans MS" panose="030F0702030302020204" pitchFamily="66" charset="0"/>
              </a:rPr>
              <a:t>Bafra Endüstri Meslek Lisesi Metal Teknolojisi alanı 12. Sınıf öğrencisi Osman Tural (19) geçirdiği iş kazası sonucu hayatını kaybetti</a:t>
            </a:r>
            <a:r>
              <a:rPr lang="tr-TR" dirty="0" smtClean="0">
                <a:latin typeface="Comic Sans MS" panose="030F0702030302020204" pitchFamily="66" charset="0"/>
              </a:rPr>
              <a:t>.</a:t>
            </a:r>
          </a:p>
          <a:p>
            <a:pPr marL="0" indent="0" algn="just">
              <a:buNone/>
            </a:pPr>
            <a:endParaRPr lang="tr-TR" dirty="0">
              <a:latin typeface="Comic Sans MS" panose="030F0702030302020204" pitchFamily="66" charset="0"/>
            </a:endParaRPr>
          </a:p>
          <a:p>
            <a:pPr algn="just">
              <a:buFont typeface="Wingdings" panose="05000000000000000000" pitchFamily="2" charset="2"/>
              <a:buChar char="v"/>
            </a:pPr>
            <a:r>
              <a:rPr lang="tr-TR" dirty="0">
                <a:latin typeface="Comic Sans MS" panose="030F0702030302020204" pitchFamily="66" charset="0"/>
              </a:rPr>
              <a:t>19 Mayıs ilçesinde Bafra Endüstri Meslek Lisesi 12. sınıf öğrencisi 17 yaşındaki Osman, staj yaptığı bakım atölyesinde üzerine konteyner düşmesi üzerine hayatını kaybetti. Olayda ihmal olup olmadığı </a:t>
            </a:r>
            <a:r>
              <a:rPr lang="tr-TR" dirty="0" smtClean="0">
                <a:latin typeface="Comic Sans MS" panose="030F0702030302020204" pitchFamily="66" charset="0"/>
              </a:rPr>
              <a:t>soruşturuluyor.</a:t>
            </a:r>
            <a:endParaRPr lang="tr-TR" b="1" dirty="0">
              <a:latin typeface="Comic Sans MS" panose="030F0702030302020204" pitchFamily="66" charset="0"/>
            </a:endParaRPr>
          </a:p>
        </p:txBody>
      </p:sp>
      <p:pic>
        <p:nvPicPr>
          <p:cNvPr id="4" name="Picture 2" descr="C:\Documents and Settings\MyPc\Desktop\isg kaza haberleri\bafra_endustri_meslek_lisesi_ogrencisi_topraga_verildi_h2746.jpg"/>
          <p:cNvPicPr>
            <a:picLocks noChangeAspect="1" noChangeArrowheads="1"/>
          </p:cNvPicPr>
          <p:nvPr/>
        </p:nvPicPr>
        <p:blipFill>
          <a:blip r:embed="rId2" cstate="print"/>
          <a:srcRect/>
          <a:stretch>
            <a:fillRect/>
          </a:stretch>
        </p:blipFill>
        <p:spPr bwMode="auto">
          <a:xfrm>
            <a:off x="5149022" y="1340768"/>
            <a:ext cx="3960440" cy="2869779"/>
          </a:xfrm>
          <a:prstGeom prst="rect">
            <a:avLst/>
          </a:prstGeom>
          <a:noFill/>
        </p:spPr>
      </p:pic>
      <p:sp>
        <p:nvSpPr>
          <p:cNvPr id="5" name="Metin kutusu 4"/>
          <p:cNvSpPr txBox="1"/>
          <p:nvPr/>
        </p:nvSpPr>
        <p:spPr>
          <a:xfrm>
            <a:off x="6156176" y="5805264"/>
            <a:ext cx="1768624" cy="523220"/>
          </a:xfrm>
          <a:prstGeom prst="rect">
            <a:avLst/>
          </a:prstGeom>
          <a:noFill/>
        </p:spPr>
        <p:txBody>
          <a:bodyPr wrap="square" rtlCol="0">
            <a:spAutoFit/>
          </a:bodyPr>
          <a:lstStyle/>
          <a:p>
            <a:r>
              <a:rPr lang="tr-TR" sz="1400" dirty="0">
                <a:latin typeface="Comic Sans MS" panose="030F0702030302020204" pitchFamily="66" charset="0"/>
              </a:rPr>
              <a:t>Bafra Net </a:t>
            </a:r>
            <a:r>
              <a:rPr lang="tr-TR" sz="1400" dirty="0" smtClean="0">
                <a:latin typeface="Comic Sans MS" panose="030F0702030302020204" pitchFamily="66" charset="0"/>
              </a:rPr>
              <a:t>Haber</a:t>
            </a:r>
          </a:p>
          <a:p>
            <a:r>
              <a:rPr lang="tr-TR" sz="1400" dirty="0">
                <a:latin typeface="Comic Sans MS" panose="030F0702030302020204" pitchFamily="66" charset="0"/>
              </a:rPr>
              <a:t>19 Ocak 2013</a:t>
            </a:r>
          </a:p>
        </p:txBody>
      </p:sp>
      <p:sp>
        <p:nvSpPr>
          <p:cNvPr id="6" name="Altbilgi Yer Tutucusu 5"/>
          <p:cNvSpPr>
            <a:spLocks noGrp="1"/>
          </p:cNvSpPr>
          <p:nvPr>
            <p:ph type="ftr" sz="quarter" idx="16"/>
          </p:nvPr>
        </p:nvSpPr>
        <p:spPr>
          <a:xfrm>
            <a:off x="2843808" y="6363996"/>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7642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19256" cy="1470794"/>
          </a:xfrm>
          <a:solidFill>
            <a:schemeClr val="accent1">
              <a:lumMod val="60000"/>
              <a:lumOff val="40000"/>
            </a:schemeClr>
          </a:solidFill>
        </p:spPr>
        <p:style>
          <a:lnRef idx="1">
            <a:schemeClr val="accent2"/>
          </a:lnRef>
          <a:fillRef idx="3">
            <a:schemeClr val="accent2"/>
          </a:fillRef>
          <a:effectRef idx="2">
            <a:schemeClr val="accent2"/>
          </a:effectRef>
          <a:fontRef idx="minor">
            <a:schemeClr val="lt1"/>
          </a:fontRef>
        </p:style>
        <p:txBody>
          <a:bodyPr>
            <a:noAutofit/>
          </a:bodyPr>
          <a:lstStyle/>
          <a:p>
            <a:pPr algn="ctr"/>
            <a:r>
              <a:rPr lang="tr-TR" sz="2800" dirty="0" smtClean="0">
                <a:solidFill>
                  <a:schemeClr val="accent2">
                    <a:lumMod val="75000"/>
                  </a:schemeClr>
                </a:solidFill>
                <a:latin typeface="Comic Sans MS" panose="030F0702030302020204" pitchFamily="66" charset="0"/>
              </a:rPr>
              <a:t>OKLULDA FECİ ÖLÜM</a:t>
            </a:r>
            <a:br>
              <a:rPr lang="tr-TR" sz="2800" dirty="0" smtClean="0">
                <a:solidFill>
                  <a:schemeClr val="accent2">
                    <a:lumMod val="75000"/>
                  </a:schemeClr>
                </a:solidFill>
                <a:latin typeface="Comic Sans MS" panose="030F0702030302020204" pitchFamily="66" charset="0"/>
              </a:rPr>
            </a:br>
            <a:r>
              <a:rPr lang="tr-TR" sz="2800" dirty="0" smtClean="0">
                <a:solidFill>
                  <a:schemeClr val="accent2">
                    <a:lumMod val="75000"/>
                  </a:schemeClr>
                </a:solidFill>
                <a:latin typeface="Comic Sans MS" panose="030F0702030302020204" pitchFamily="66" charset="0"/>
              </a:rPr>
              <a:t>Samsun'da </a:t>
            </a:r>
            <a:r>
              <a:rPr lang="tr-TR" sz="2800" dirty="0">
                <a:solidFill>
                  <a:schemeClr val="accent2">
                    <a:lumMod val="75000"/>
                  </a:schemeClr>
                </a:solidFill>
                <a:latin typeface="Comic Sans MS" panose="030F0702030302020204" pitchFamily="66" charset="0"/>
              </a:rPr>
              <a:t>bir lise öğrencisi elektrik akımına kapılarak hayatını kaybetti.</a:t>
            </a:r>
          </a:p>
        </p:txBody>
      </p:sp>
      <p:pic>
        <p:nvPicPr>
          <p:cNvPr id="28674" name="Picture 2" descr="C:\Documents and Settings\MyPc\Desktop\isg kaza haberleri\551115584909.jpg"/>
          <p:cNvPicPr>
            <a:picLocks noGrp="1" noChangeAspect="1" noChangeArrowheads="1"/>
          </p:cNvPicPr>
          <p:nvPr>
            <p:ph idx="1"/>
          </p:nvPr>
        </p:nvPicPr>
        <p:blipFill>
          <a:blip r:embed="rId2" cstate="print"/>
          <a:srcRect/>
          <a:stretch>
            <a:fillRect/>
          </a:stretch>
        </p:blipFill>
        <p:spPr bwMode="auto">
          <a:xfrm>
            <a:off x="395536" y="2060848"/>
            <a:ext cx="2376264" cy="2808312"/>
          </a:xfrm>
          <a:prstGeom prst="rect">
            <a:avLst/>
          </a:prstGeom>
          <a:noFill/>
        </p:spPr>
      </p:pic>
      <p:sp>
        <p:nvSpPr>
          <p:cNvPr id="5" name="4 Dikdörtgen"/>
          <p:cNvSpPr/>
          <p:nvPr/>
        </p:nvSpPr>
        <p:spPr>
          <a:xfrm>
            <a:off x="2771800" y="1916832"/>
            <a:ext cx="6048672" cy="4770537"/>
          </a:xfrm>
          <a:prstGeom prst="rect">
            <a:avLst/>
          </a:prstGeom>
        </p:spPr>
        <p:txBody>
          <a:bodyPr wrap="square">
            <a:spAutoFit/>
          </a:bodyPr>
          <a:lstStyle/>
          <a:p>
            <a:pPr marL="342900" indent="-342900" algn="just">
              <a:buClr>
                <a:schemeClr val="accent1"/>
              </a:buClr>
              <a:buFont typeface="Wingdings" panose="05000000000000000000" pitchFamily="2" charset="2"/>
              <a:buChar char="v"/>
            </a:pPr>
            <a:r>
              <a:rPr lang="tr-TR" sz="2400" dirty="0">
                <a:latin typeface="Comic Sans MS" panose="030F0702030302020204" pitchFamily="66" charset="0"/>
              </a:rPr>
              <a:t>Olay, </a:t>
            </a:r>
            <a:r>
              <a:rPr lang="tr-TR" sz="2400" dirty="0" err="1">
                <a:latin typeface="Comic Sans MS" panose="030F0702030302020204" pitchFamily="66" charset="0"/>
              </a:rPr>
              <a:t>İlkadım</a:t>
            </a:r>
            <a:r>
              <a:rPr lang="tr-TR" sz="2400" dirty="0">
                <a:latin typeface="Comic Sans MS" panose="030F0702030302020204" pitchFamily="66" charset="0"/>
              </a:rPr>
              <a:t> ilçesi İstasyon Mahallesi'nde bulunan Samsun Merkez Teknik Lise ve Endüstri Meslek Lisesi'nde dün meydana geldi. Edinilen bilgiye göre, Elektrik-Elektronik Teknolojileri Bölümü 12. sınıf öğrencisi Taha Temel (17), derste priz değiştirirken elektrik akımına kapıldı. Ambulansla Gazi Devlet Hastanesi'ne kaldırılan Taha Temel, hayatını </a:t>
            </a:r>
            <a:r>
              <a:rPr lang="tr-TR" sz="2400" dirty="0" smtClean="0">
                <a:latin typeface="Comic Sans MS" panose="030F0702030302020204" pitchFamily="66" charset="0"/>
              </a:rPr>
              <a:t>kaybetti. </a:t>
            </a:r>
            <a:r>
              <a:rPr lang="tr-TR" sz="2400" b="1" dirty="0" smtClean="0">
                <a:latin typeface="Comic Sans MS" panose="030F0702030302020204" pitchFamily="66" charset="0"/>
              </a:rPr>
              <a:t>                                                               		</a:t>
            </a:r>
            <a:r>
              <a:rPr lang="tr-TR" sz="2400" b="1" dirty="0">
                <a:latin typeface="Comic Sans MS" panose="030F0702030302020204" pitchFamily="66" charset="0"/>
              </a:rPr>
              <a:t> </a:t>
            </a:r>
            <a:r>
              <a:rPr lang="tr-TR" sz="2400" b="1" dirty="0" smtClean="0">
                <a:latin typeface="Comic Sans MS" panose="030F0702030302020204" pitchFamily="66" charset="0"/>
              </a:rPr>
              <a:t>            </a:t>
            </a:r>
            <a:r>
              <a:rPr lang="tr-TR" sz="1600" dirty="0" smtClean="0">
                <a:latin typeface="Comic Sans MS" panose="030F0702030302020204" pitchFamily="66" charset="0"/>
              </a:rPr>
              <a:t>Sabah Gazetesi</a:t>
            </a:r>
          </a:p>
          <a:p>
            <a:pPr algn="just"/>
            <a:r>
              <a:rPr lang="tr-TR" sz="1600" dirty="0" smtClean="0">
                <a:latin typeface="Comic Sans MS" panose="030F0702030302020204" pitchFamily="66" charset="0"/>
              </a:rPr>
              <a:t>				 30.12.2011</a:t>
            </a:r>
            <a:endParaRPr lang="tr-TR" sz="1600" dirty="0">
              <a:latin typeface="Comic Sans MS" panose="030F0702030302020204" pitchFamily="66" charset="0"/>
            </a:endParaRPr>
          </a:p>
        </p:txBody>
      </p:sp>
      <p:sp>
        <p:nvSpPr>
          <p:cNvPr id="3" name="Altbilgi Yer Tutucusu 2"/>
          <p:cNvSpPr>
            <a:spLocks noGrp="1"/>
          </p:cNvSpPr>
          <p:nvPr>
            <p:ph type="ftr" sz="quarter" idx="16"/>
          </p:nvPr>
        </p:nvSpPr>
        <p:spPr>
          <a:xfrm>
            <a:off x="2976972" y="6237312"/>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389361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19256" cy="1196752"/>
          </a:xfrm>
          <a:solidFill>
            <a:schemeClr val="accent1">
              <a:lumMod val="60000"/>
              <a:lumOff val="40000"/>
            </a:schemeClr>
          </a:solidFill>
        </p:spPr>
        <p:style>
          <a:lnRef idx="1">
            <a:schemeClr val="accent2"/>
          </a:lnRef>
          <a:fillRef idx="3">
            <a:schemeClr val="accent2"/>
          </a:fillRef>
          <a:effectRef idx="2">
            <a:schemeClr val="accent2"/>
          </a:effectRef>
          <a:fontRef idx="minor">
            <a:schemeClr val="lt1"/>
          </a:fontRef>
        </p:style>
        <p:txBody>
          <a:bodyPr>
            <a:noAutofit/>
          </a:bodyPr>
          <a:lstStyle/>
          <a:p>
            <a:pPr algn="ctr"/>
            <a:r>
              <a:rPr lang="tr-TR" sz="2800" cap="none" dirty="0" smtClean="0">
                <a:solidFill>
                  <a:srgbClr val="FF0000"/>
                </a:solidFill>
                <a:latin typeface="Comic Sans MS" panose="030F0702030302020204" pitchFamily="66" charset="0"/>
                <a:cs typeface="Times New Roman" panose="02020603050405020304" pitchFamily="18" charset="0"/>
              </a:rPr>
              <a:t>Okulda Akıl Almaz Kaza!</a:t>
            </a:r>
            <a:r>
              <a:rPr lang="tr-TR" sz="2800" cap="none" dirty="0">
                <a:solidFill>
                  <a:srgbClr val="FF0000"/>
                </a:solidFill>
                <a:latin typeface="Comic Sans MS" panose="030F0702030302020204" pitchFamily="66" charset="0"/>
                <a:cs typeface="Times New Roman" panose="02020603050405020304" pitchFamily="18" charset="0"/>
              </a:rPr>
              <a:t/>
            </a:r>
            <a:br>
              <a:rPr lang="tr-TR" sz="2800" cap="none" dirty="0">
                <a:solidFill>
                  <a:srgbClr val="FF0000"/>
                </a:solidFill>
                <a:latin typeface="Comic Sans MS" panose="030F0702030302020204" pitchFamily="66" charset="0"/>
                <a:cs typeface="Times New Roman" panose="02020603050405020304" pitchFamily="18" charset="0"/>
              </a:rPr>
            </a:br>
            <a:r>
              <a:rPr lang="tr-TR" sz="2400" cap="none" dirty="0">
                <a:solidFill>
                  <a:schemeClr val="accent2">
                    <a:lumMod val="75000"/>
                  </a:schemeClr>
                </a:solidFill>
                <a:latin typeface="Comic Sans MS" panose="030F0702030302020204" pitchFamily="66" charset="0"/>
                <a:cs typeface="Times New Roman" panose="02020603050405020304" pitchFamily="18" charset="0"/>
              </a:rPr>
              <a:t>Çorum'da bir ortaokulda öğrencisi, sınıf kapısının demir kolunun koluna saplanması sonucu </a:t>
            </a:r>
            <a:r>
              <a:rPr lang="tr-TR" sz="2400" cap="none" dirty="0" smtClean="0">
                <a:solidFill>
                  <a:schemeClr val="accent2">
                    <a:lumMod val="75000"/>
                  </a:schemeClr>
                </a:solidFill>
                <a:latin typeface="Comic Sans MS" panose="030F0702030302020204" pitchFamily="66" charset="0"/>
                <a:cs typeface="Times New Roman" panose="02020603050405020304" pitchFamily="18" charset="0"/>
              </a:rPr>
              <a:t>yaralandı.</a:t>
            </a:r>
            <a:endParaRPr lang="tr-TR" sz="2400" cap="none" dirty="0">
              <a:solidFill>
                <a:schemeClr val="accent2">
                  <a:lumMod val="75000"/>
                </a:schemeClr>
              </a:solidFill>
              <a:latin typeface="Comic Sans MS" panose="030F0702030302020204" pitchFamily="66" charset="0"/>
              <a:cs typeface="Times New Roman" panose="02020603050405020304" pitchFamily="18" charset="0"/>
            </a:endParaRPr>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03648" y="1340768"/>
            <a:ext cx="6480720" cy="1512168"/>
          </a:xfrm>
          <a:prstGeom prst="rect">
            <a:avLst/>
          </a:prstGeom>
          <a:noFill/>
        </p:spPr>
      </p:pic>
      <p:sp>
        <p:nvSpPr>
          <p:cNvPr id="5" name="4 Dikdörtgen"/>
          <p:cNvSpPr/>
          <p:nvPr/>
        </p:nvSpPr>
        <p:spPr>
          <a:xfrm>
            <a:off x="147401" y="2924944"/>
            <a:ext cx="8784976" cy="3785652"/>
          </a:xfrm>
          <a:prstGeom prst="rect">
            <a:avLst/>
          </a:prstGeom>
        </p:spPr>
        <p:txBody>
          <a:bodyPr wrap="square">
            <a:spAutoFit/>
          </a:bodyPr>
          <a:lstStyle/>
          <a:p>
            <a:pPr marL="342900" indent="-342900" algn="just">
              <a:buClr>
                <a:schemeClr val="accent1"/>
              </a:buClr>
              <a:buFont typeface="Wingdings" panose="05000000000000000000" pitchFamily="2" charset="2"/>
              <a:buChar char="v"/>
            </a:pPr>
            <a:r>
              <a:rPr lang="tr-TR" sz="2000" dirty="0">
                <a:latin typeface="Comic Sans MS" panose="030F0702030302020204" pitchFamily="66" charset="0"/>
              </a:rPr>
              <a:t>Alınan bilgiye göre, Öğretmen Salim Akaydın Ortaokulu 6'ncı sınıf öğrencisi 11 yaşındaki Ceyhun Emre Top'un koluna, sınıfa girmek istediği sırada arkadaşlarının hızla açtığı kapının demir kolu </a:t>
            </a:r>
            <a:r>
              <a:rPr lang="tr-TR" sz="2000" dirty="0" smtClean="0">
                <a:latin typeface="Comic Sans MS" panose="030F0702030302020204" pitchFamily="66" charset="0"/>
              </a:rPr>
              <a:t>saplandı.</a:t>
            </a:r>
          </a:p>
          <a:p>
            <a:pPr marL="342900" indent="-342900" algn="just">
              <a:buClr>
                <a:schemeClr val="accent1"/>
              </a:buClr>
              <a:buFont typeface="Wingdings" panose="05000000000000000000" pitchFamily="2" charset="2"/>
              <a:buChar char="v"/>
            </a:pPr>
            <a:endParaRPr lang="tr-TR" sz="2000" dirty="0">
              <a:latin typeface="Comic Sans MS" panose="030F0702030302020204" pitchFamily="66" charset="0"/>
            </a:endParaRPr>
          </a:p>
          <a:p>
            <a:pPr marL="342900" indent="-342900" algn="just">
              <a:buClr>
                <a:schemeClr val="accent1"/>
              </a:buClr>
              <a:buFont typeface="Wingdings" panose="05000000000000000000" pitchFamily="2" charset="2"/>
              <a:buChar char="v"/>
            </a:pPr>
            <a:r>
              <a:rPr lang="tr-TR" sz="2000" dirty="0" smtClean="0">
                <a:latin typeface="Comic Sans MS" panose="030F0702030302020204" pitchFamily="66" charset="0"/>
              </a:rPr>
              <a:t>Top</a:t>
            </a:r>
            <a:r>
              <a:rPr lang="tr-TR" sz="2000" dirty="0">
                <a:latin typeface="Comic Sans MS" panose="030F0702030302020204" pitchFamily="66" charset="0"/>
              </a:rPr>
              <a:t>, öğretmenlerin haber vermesiyle gelen 112 Acil Servis ekipleri tarafından yerinden sökülen kapı koluyla Hitit Üniversitesi Çorum Eğitim ve Araştırma Hastanesine kaldırıldı. Koluna saplanan kapı kolu yaklaşık bir saat süren ameliyatla çıkarılan Top, tedavi altına alındı. </a:t>
            </a:r>
            <a:r>
              <a:rPr lang="tr-TR" sz="2000" b="1" dirty="0" smtClean="0">
                <a:latin typeface="Comic Sans MS" panose="030F0702030302020204" pitchFamily="66" charset="0"/>
              </a:rPr>
              <a:t>                                                             		</a:t>
            </a:r>
            <a:r>
              <a:rPr lang="tr-TR" sz="2000" b="1" dirty="0">
                <a:latin typeface="Comic Sans MS" panose="030F0702030302020204" pitchFamily="66" charset="0"/>
              </a:rPr>
              <a:t> </a:t>
            </a:r>
            <a:r>
              <a:rPr lang="tr-TR" sz="2000" b="1" dirty="0" smtClean="0">
                <a:latin typeface="Comic Sans MS" panose="030F0702030302020204" pitchFamily="66" charset="0"/>
              </a:rPr>
              <a:t>                                             </a:t>
            </a:r>
          </a:p>
          <a:p>
            <a:pPr algn="just">
              <a:buClr>
                <a:schemeClr val="accent1"/>
              </a:buClr>
            </a:pPr>
            <a:r>
              <a:rPr lang="tr-TR" sz="2000" b="1" dirty="0" smtClean="0">
                <a:latin typeface="Comic Sans MS" panose="030F0702030302020204" pitchFamily="66" charset="0"/>
              </a:rPr>
              <a:t>                                                      </a:t>
            </a:r>
            <a:r>
              <a:rPr lang="tr-TR" sz="2000" dirty="0" smtClean="0">
                <a:latin typeface="Comic Sans MS" panose="030F0702030302020204" pitchFamily="66" charset="0"/>
              </a:rPr>
              <a:t>Milliyet Gazetesi</a:t>
            </a:r>
          </a:p>
          <a:p>
            <a:pPr algn="just">
              <a:buClr>
                <a:schemeClr val="accent1"/>
              </a:buClr>
            </a:pPr>
            <a:r>
              <a:rPr lang="tr-TR" sz="2000" dirty="0">
                <a:latin typeface="Comic Sans MS" panose="030F0702030302020204" pitchFamily="66" charset="0"/>
              </a:rPr>
              <a:t> </a:t>
            </a:r>
            <a:r>
              <a:rPr lang="tr-TR" sz="2000" dirty="0" smtClean="0">
                <a:latin typeface="Comic Sans MS" panose="030F0702030302020204" pitchFamily="66" charset="0"/>
              </a:rPr>
              <a:t>                                                                                  29.09.2015</a:t>
            </a:r>
          </a:p>
          <a:p>
            <a:pPr algn="just"/>
            <a:r>
              <a:rPr lang="tr-TR" sz="2000" dirty="0" smtClean="0">
                <a:latin typeface="Comic Sans MS" panose="030F0702030302020204" pitchFamily="66" charset="0"/>
              </a:rPr>
              <a:t>				                                     </a:t>
            </a:r>
            <a:endParaRPr lang="tr-TR" sz="2000" dirty="0">
              <a:latin typeface="Comic Sans MS" panose="030F0702030302020204" pitchFamily="66" charset="0"/>
            </a:endParaRPr>
          </a:p>
        </p:txBody>
      </p:sp>
      <p:sp>
        <p:nvSpPr>
          <p:cNvPr id="3" name="Altbilgi Yer Tutucusu 2"/>
          <p:cNvSpPr>
            <a:spLocks noGrp="1"/>
          </p:cNvSpPr>
          <p:nvPr>
            <p:ph type="ftr" sz="quarter" idx="16"/>
          </p:nvPr>
        </p:nvSpPr>
        <p:spPr>
          <a:xfrm>
            <a:off x="2976972" y="6237312"/>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62805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251520" y="1412776"/>
            <a:ext cx="8640960" cy="5256584"/>
          </a:xfrm>
        </p:spPr>
        <p:txBody>
          <a:bodyPr>
            <a:noAutofit/>
          </a:bodyPr>
          <a:lstStyle/>
          <a:p>
            <a:pPr algn="just">
              <a:buFont typeface="Wingdings" panose="05000000000000000000" pitchFamily="2" charset="2"/>
              <a:buChar char="v"/>
            </a:pPr>
            <a:r>
              <a:rPr lang="tr-TR" sz="2000" dirty="0" smtClean="0">
                <a:latin typeface="Comic Sans MS" panose="030F0702030302020204" pitchFamily="66" charset="0"/>
              </a:rPr>
              <a:t>Baba </a:t>
            </a:r>
            <a:r>
              <a:rPr lang="tr-TR" sz="2000" dirty="0">
                <a:latin typeface="Comic Sans MS" panose="030F0702030302020204" pitchFamily="66" charset="0"/>
              </a:rPr>
              <a:t>Ceyhun Top da kendisine haber verilmesinin ardından hemen okula gittiğini belirterek, "Yüzlerce öğrencinin olduğu bir okulda böyle sivri uçlu kapı kollarını neden kullanırlar? Çok büyük tehlike atlattık. Çok şükür şu anda oğlumun durumu iyi. Hastanede tedavisi sürüyor. Parmaklarını oynatabiliyor. Bugün benim oğlumun başına gelen yarın başkasının başına gelebilir. Yetkililerin bu soruna acil çözüm bulması gerekiyor" ifadesini kullandı. </a:t>
            </a:r>
            <a:endParaRPr lang="tr-TR" sz="2000" dirty="0" smtClean="0">
              <a:latin typeface="Comic Sans MS" panose="030F0702030302020204" pitchFamily="66" charset="0"/>
            </a:endParaRPr>
          </a:p>
          <a:p>
            <a:pPr marL="0" indent="0" algn="just">
              <a:buNone/>
            </a:pPr>
            <a:endParaRPr lang="tr-TR" sz="2000" dirty="0">
              <a:latin typeface="Comic Sans MS" panose="030F0702030302020204" pitchFamily="66" charset="0"/>
            </a:endParaRPr>
          </a:p>
          <a:p>
            <a:pPr algn="just">
              <a:buFont typeface="Wingdings" panose="05000000000000000000" pitchFamily="2" charset="2"/>
              <a:buChar char="v"/>
            </a:pPr>
            <a:r>
              <a:rPr lang="tr-TR" sz="2000" dirty="0">
                <a:latin typeface="Comic Sans MS" panose="030F0702030302020204" pitchFamily="66" charset="0"/>
              </a:rPr>
              <a:t> Olayın ardından ilgililer hakkında şikayetçi olduğunu belirten Top, hukuki mücadelesini sürdüreceğini kaydetti. </a:t>
            </a:r>
            <a:endParaRPr lang="tr-TR" sz="2000" dirty="0" smtClean="0">
              <a:latin typeface="Comic Sans MS" panose="030F0702030302020204" pitchFamily="66" charset="0"/>
            </a:endParaRPr>
          </a:p>
          <a:p>
            <a:pPr marL="0" indent="0" algn="just">
              <a:buNone/>
            </a:pPr>
            <a:endParaRPr lang="tr-TR" sz="2000" dirty="0">
              <a:latin typeface="Comic Sans MS" panose="030F0702030302020204" pitchFamily="66" charset="0"/>
            </a:endParaRPr>
          </a:p>
          <a:p>
            <a:pPr algn="just">
              <a:buFont typeface="Wingdings" panose="05000000000000000000" pitchFamily="2" charset="2"/>
              <a:buChar char="v"/>
            </a:pPr>
            <a:r>
              <a:rPr lang="tr-TR" sz="2000" dirty="0">
                <a:latin typeface="Comic Sans MS" panose="030F0702030302020204" pitchFamily="66" charset="0"/>
              </a:rPr>
              <a:t> İl Milli Eğitim Müdür Vekili Kadir </a:t>
            </a:r>
            <a:r>
              <a:rPr lang="tr-TR" sz="2000" dirty="0" err="1">
                <a:latin typeface="Comic Sans MS" panose="030F0702030302020204" pitchFamily="66" charset="0"/>
              </a:rPr>
              <a:t>Songüt</a:t>
            </a:r>
            <a:r>
              <a:rPr lang="tr-TR" sz="2000" dirty="0">
                <a:latin typeface="Comic Sans MS" panose="030F0702030302020204" pitchFamily="66" charset="0"/>
              </a:rPr>
              <a:t> de olayla ilgili inceleme başlatıldığını bildirdi. </a:t>
            </a:r>
            <a:r>
              <a:rPr lang="tr-TR" sz="2000" dirty="0" smtClean="0">
                <a:latin typeface="Comic Sans MS" panose="030F0702030302020204" pitchFamily="66" charset="0"/>
              </a:rPr>
              <a:t>                                                 </a:t>
            </a:r>
          </a:p>
          <a:p>
            <a:pPr marL="0" indent="0" algn="just">
              <a:buClr>
                <a:schemeClr val="accent1"/>
              </a:buClr>
              <a:buNone/>
            </a:pPr>
            <a:r>
              <a:rPr lang="tr-TR" sz="2000" dirty="0">
                <a:latin typeface="Comic Sans MS" panose="030F0702030302020204" pitchFamily="66" charset="0"/>
              </a:rPr>
              <a:t> </a:t>
            </a:r>
            <a:r>
              <a:rPr lang="tr-TR" sz="2000" dirty="0" smtClean="0">
                <a:latin typeface="Comic Sans MS" panose="030F0702030302020204" pitchFamily="66" charset="0"/>
              </a:rPr>
              <a:t>                                                                              Milliyet Gazetesi</a:t>
            </a:r>
          </a:p>
          <a:p>
            <a:pPr marL="0" indent="0" algn="just">
              <a:buClr>
                <a:schemeClr val="accent1"/>
              </a:buClr>
              <a:buNone/>
            </a:pPr>
            <a:r>
              <a:rPr lang="tr-TR" sz="2000" dirty="0" smtClean="0">
                <a:latin typeface="Comic Sans MS" panose="030F0702030302020204" pitchFamily="66" charset="0"/>
              </a:rPr>
              <a:t>                                                                                    29.09.2015</a:t>
            </a:r>
          </a:p>
          <a:p>
            <a:pPr algn="just">
              <a:buFont typeface="Wingdings" panose="05000000000000000000" pitchFamily="2" charset="2"/>
              <a:buChar char="v"/>
            </a:pPr>
            <a:endParaRPr lang="tr-TR" sz="2000" dirty="0">
              <a:latin typeface="Comic Sans MS" panose="030F0702030302020204" pitchFamily="66" charset="0"/>
            </a:endParaRPr>
          </a:p>
        </p:txBody>
      </p:sp>
      <p:sp>
        <p:nvSpPr>
          <p:cNvPr id="4" name="Altbilgi Yer Tutucusu 3"/>
          <p:cNvSpPr>
            <a:spLocks noGrp="1"/>
          </p:cNvSpPr>
          <p:nvPr>
            <p:ph type="ftr" sz="quarter" idx="16"/>
          </p:nvPr>
        </p:nvSpPr>
        <p:spPr>
          <a:xfrm>
            <a:off x="2699792" y="6381328"/>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
        <p:nvSpPr>
          <p:cNvPr id="5" name="1 Başlık"/>
          <p:cNvSpPr>
            <a:spLocks noGrp="1"/>
          </p:cNvSpPr>
          <p:nvPr>
            <p:ph type="title"/>
          </p:nvPr>
        </p:nvSpPr>
        <p:spPr>
          <a:xfrm>
            <a:off x="907295" y="8530"/>
            <a:ext cx="7467600" cy="1260229"/>
          </a:xfrm>
          <a:solidFill>
            <a:schemeClr val="accent1">
              <a:lumMod val="60000"/>
              <a:lumOff val="40000"/>
            </a:schemeClr>
          </a:solidFill>
        </p:spPr>
        <p:style>
          <a:lnRef idx="1">
            <a:schemeClr val="accent2"/>
          </a:lnRef>
          <a:fillRef idx="3">
            <a:schemeClr val="accent2"/>
          </a:fillRef>
          <a:effectRef idx="2">
            <a:schemeClr val="accent2"/>
          </a:effectRef>
          <a:fontRef idx="minor">
            <a:schemeClr val="lt1"/>
          </a:fontRef>
        </p:style>
        <p:txBody>
          <a:bodyPr>
            <a:noAutofit/>
          </a:bodyPr>
          <a:lstStyle/>
          <a:p>
            <a:pPr algn="ctr"/>
            <a:r>
              <a:rPr lang="tr-TR" sz="2800" cap="none" dirty="0" smtClean="0">
                <a:solidFill>
                  <a:srgbClr val="FF0000"/>
                </a:solidFill>
                <a:latin typeface="Comic Sans MS" panose="030F0702030302020204" pitchFamily="66" charset="0"/>
                <a:cs typeface="Times New Roman" panose="02020603050405020304" pitchFamily="18" charset="0"/>
              </a:rPr>
              <a:t>Okulda Akıl Almaz Kaza!</a:t>
            </a:r>
            <a:r>
              <a:rPr lang="tr-TR" sz="2800" cap="none" dirty="0">
                <a:solidFill>
                  <a:srgbClr val="FF0000"/>
                </a:solidFill>
                <a:latin typeface="Comic Sans MS" panose="030F0702030302020204" pitchFamily="66" charset="0"/>
                <a:cs typeface="Times New Roman" panose="02020603050405020304" pitchFamily="18" charset="0"/>
              </a:rPr>
              <a:t/>
            </a:r>
            <a:br>
              <a:rPr lang="tr-TR" sz="2800" cap="none" dirty="0">
                <a:solidFill>
                  <a:srgbClr val="FF0000"/>
                </a:solidFill>
                <a:latin typeface="Comic Sans MS" panose="030F0702030302020204" pitchFamily="66" charset="0"/>
                <a:cs typeface="Times New Roman" panose="02020603050405020304" pitchFamily="18" charset="0"/>
              </a:rPr>
            </a:br>
            <a:r>
              <a:rPr lang="tr-TR" sz="2400" cap="none" dirty="0">
                <a:solidFill>
                  <a:schemeClr val="accent2">
                    <a:lumMod val="75000"/>
                  </a:schemeClr>
                </a:solidFill>
                <a:latin typeface="Comic Sans MS" panose="030F0702030302020204" pitchFamily="66" charset="0"/>
                <a:cs typeface="Times New Roman" panose="02020603050405020304" pitchFamily="18" charset="0"/>
              </a:rPr>
              <a:t>Çorum'da bir ortaokulda öğrencisi, sınıf kapısının demir kolunun koluna saplanması sonucu </a:t>
            </a:r>
            <a:r>
              <a:rPr lang="tr-TR" sz="2400" cap="none" dirty="0" smtClean="0">
                <a:solidFill>
                  <a:schemeClr val="accent2">
                    <a:lumMod val="75000"/>
                  </a:schemeClr>
                </a:solidFill>
                <a:latin typeface="Comic Sans MS" panose="030F0702030302020204" pitchFamily="66" charset="0"/>
                <a:cs typeface="Times New Roman" panose="02020603050405020304" pitchFamily="18" charset="0"/>
              </a:rPr>
              <a:t>yaralandı.</a:t>
            </a:r>
            <a:endParaRPr lang="tr-TR" sz="2400" cap="none" dirty="0">
              <a:solidFill>
                <a:schemeClr val="accent2">
                  <a:lumMod val="75000"/>
                </a:schemeClr>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5850930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78098"/>
          </a:xfrm>
        </p:spPr>
        <p:txBody>
          <a:bodyPr>
            <a:normAutofit fontScale="90000"/>
          </a:bodyPr>
          <a:lstStyle/>
          <a:p>
            <a:pPr algn="ctr"/>
            <a:r>
              <a:rPr lang="tr-TR" sz="2400" b="1" dirty="0">
                <a:solidFill>
                  <a:srgbClr val="FF0000"/>
                </a:solidFill>
                <a:latin typeface="Comic Sans MS" panose="030F0702030302020204" pitchFamily="66" charset="0"/>
              </a:rPr>
              <a:t>OKULDA ÜZERİNE DOLAP DÜŞEN ÇOCUK HAYATINI KAYBETTİ</a:t>
            </a:r>
            <a:endParaRPr lang="tr-TR" sz="2400" dirty="0">
              <a:solidFill>
                <a:srgbClr val="FF0000"/>
              </a:solidFill>
              <a:latin typeface="Comic Sans MS" panose="030F0702030302020204" pitchFamily="66" charset="0"/>
            </a:endParaRPr>
          </a:p>
        </p:txBody>
      </p:sp>
      <p:sp>
        <p:nvSpPr>
          <p:cNvPr id="3" name="İçerik Yer Tutucusu 2"/>
          <p:cNvSpPr>
            <a:spLocks noGrp="1"/>
          </p:cNvSpPr>
          <p:nvPr>
            <p:ph sz="quarter" idx="1"/>
          </p:nvPr>
        </p:nvSpPr>
        <p:spPr>
          <a:xfrm>
            <a:off x="827584" y="1196752"/>
            <a:ext cx="7344816" cy="2160240"/>
          </a:xfrm>
        </p:spPr>
        <p:txBody>
          <a:bodyPr>
            <a:normAutofit/>
          </a:bodyPr>
          <a:lstStyle/>
          <a:p>
            <a:pPr algn="just">
              <a:buFont typeface="Wingdings" panose="05000000000000000000" pitchFamily="2" charset="2"/>
              <a:buChar char="v"/>
            </a:pPr>
            <a:r>
              <a:rPr lang="tr-TR" dirty="0"/>
              <a:t>Mardin’in Dargeçit ilçesinde eğitim gördüğü okulda üzerine dolap düşen 8 yaşındaki Ö.Ç. hayatını kaybetti</a:t>
            </a:r>
            <a:r>
              <a:rPr lang="tr-TR" dirty="0" smtClean="0"/>
              <a:t>.</a:t>
            </a:r>
          </a:p>
        </p:txBody>
      </p:sp>
      <p:sp>
        <p:nvSpPr>
          <p:cNvPr id="5" name="Altbilgi Yer Tutucusu 3"/>
          <p:cNvSpPr txBox="1">
            <a:spLocks/>
          </p:cNvSpPr>
          <p:nvPr/>
        </p:nvSpPr>
        <p:spPr>
          <a:xfrm>
            <a:off x="2699792" y="6381328"/>
            <a:ext cx="3200400" cy="365760"/>
          </a:xfrm>
          <a:prstGeom prst="rect">
            <a:avLst/>
          </a:prstGeom>
        </p:spPr>
        <p:txBody>
          <a:bodyPr vert="horz" rtlCol="0" anchor="ctr" anchorCtr="0"/>
          <a:lstStyle>
            <a:defPPr>
              <a:defRPr lang="tr-T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t>Muhsin OKCU</a:t>
            </a:r>
            <a:endParaRPr lang="tr-TR" dirty="0" smtClean="0"/>
          </a:p>
          <a:p>
            <a:pPr algn="ctr"/>
            <a:r>
              <a:rPr lang="tr-TR" dirty="0" smtClean="0"/>
              <a:t>Fizik Öğretmeni</a:t>
            </a:r>
            <a:endParaRPr lang="tr-TR" dirty="0" smtClean="0"/>
          </a:p>
          <a:p>
            <a:pPr algn="ctr"/>
            <a:r>
              <a:rPr lang="tr-TR" dirty="0" smtClean="0"/>
              <a:t>İş Güvenliği Uzmanı</a:t>
            </a:r>
            <a:endParaRPr lang="tr-TR"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486503"/>
            <a:ext cx="7056783" cy="3390769"/>
          </a:xfrm>
          <a:prstGeom prst="rect">
            <a:avLst/>
          </a:prstGeom>
        </p:spPr>
      </p:pic>
      <p:sp>
        <p:nvSpPr>
          <p:cNvPr id="7" name="Dikdörtgen 6"/>
          <p:cNvSpPr/>
          <p:nvPr/>
        </p:nvSpPr>
        <p:spPr>
          <a:xfrm>
            <a:off x="5969349" y="6089847"/>
            <a:ext cx="2088231" cy="646331"/>
          </a:xfrm>
          <a:prstGeom prst="rect">
            <a:avLst/>
          </a:prstGeom>
        </p:spPr>
        <p:txBody>
          <a:bodyPr wrap="square">
            <a:spAutoFit/>
          </a:bodyPr>
          <a:lstStyle/>
          <a:p>
            <a:pPr algn="ctr">
              <a:buClr>
                <a:schemeClr val="accent1"/>
              </a:buClr>
            </a:pPr>
            <a:r>
              <a:rPr lang="tr-TR" dirty="0" smtClean="0">
                <a:latin typeface="Comic Sans MS" panose="030F0702030302020204" pitchFamily="66" charset="0"/>
              </a:rPr>
              <a:t>Milliyet Gazetesi                                                              10.11.2015</a:t>
            </a:r>
            <a:endParaRPr lang="tr-TR" dirty="0">
              <a:latin typeface="Comic Sans MS" panose="030F0702030302020204" pitchFamily="66" charset="0"/>
            </a:endParaRPr>
          </a:p>
        </p:txBody>
      </p:sp>
    </p:spTree>
    <p:extLst>
      <p:ext uri="{BB962C8B-B14F-4D97-AF65-F5344CB8AC3E}">
        <p14:creationId xmlns:p14="http://schemas.microsoft.com/office/powerpoint/2010/main" val="2295785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179512" y="980728"/>
            <a:ext cx="8352928" cy="5760640"/>
          </a:xfrm>
        </p:spPr>
        <p:txBody>
          <a:bodyPr>
            <a:normAutofit lnSpcReduction="10000"/>
          </a:bodyPr>
          <a:lstStyle/>
          <a:p>
            <a:pPr algn="just">
              <a:buFont typeface="Wingdings" panose="05000000000000000000" pitchFamily="2" charset="2"/>
              <a:buChar char="v"/>
            </a:pPr>
            <a:r>
              <a:rPr lang="tr-TR" dirty="0"/>
              <a:t>Edinilen bilgilere göre, olay, merkez Saray Mahallesi’nde bulunan Misak-ı Milli İlköğretim Okulu’nda meydana geldi. İddialara göre, Ö.Ç. adlı öğrenci ders arasında sınıfındaki dolapla oynadı. </a:t>
            </a:r>
            <a:endParaRPr lang="tr-TR" dirty="0" smtClean="0"/>
          </a:p>
          <a:p>
            <a:pPr algn="just">
              <a:buFont typeface="Wingdings" panose="05000000000000000000" pitchFamily="2" charset="2"/>
              <a:buChar char="v"/>
            </a:pPr>
            <a:endParaRPr lang="tr-TR" dirty="0"/>
          </a:p>
          <a:p>
            <a:pPr algn="just">
              <a:buFont typeface="Wingdings" panose="05000000000000000000" pitchFamily="2" charset="2"/>
              <a:buChar char="v"/>
            </a:pPr>
            <a:r>
              <a:rPr lang="tr-TR" dirty="0" smtClean="0"/>
              <a:t>Bir </a:t>
            </a:r>
            <a:r>
              <a:rPr lang="tr-TR" dirty="0"/>
              <a:t>süre sonra dolap, Ö.Ç.’</a:t>
            </a:r>
            <a:r>
              <a:rPr lang="tr-TR" dirty="0" err="1"/>
              <a:t>nin</a:t>
            </a:r>
            <a:r>
              <a:rPr lang="tr-TR" dirty="0"/>
              <a:t> üzerine devrildi. Ağır yaralanan çocuk, çağrılan ambulansla İlçe Devlet Hastanesi’ne götürüldü. Burada ilk müdahalesi yapılan Ö.Ç., sevk edildiği Midyat Devlet Hastanesi’nde yapılan tüm müdahalelere rağmen kurtarılamadı.</a:t>
            </a:r>
            <a:br>
              <a:rPr lang="tr-TR" dirty="0"/>
            </a:br>
            <a:endParaRPr lang="tr-TR" dirty="0" smtClean="0"/>
          </a:p>
          <a:p>
            <a:pPr algn="just">
              <a:buFont typeface="Wingdings" panose="05000000000000000000" pitchFamily="2" charset="2"/>
              <a:buChar char="v"/>
            </a:pPr>
            <a:endParaRPr lang="tr-TR" dirty="0"/>
          </a:p>
          <a:p>
            <a:pPr algn="just">
              <a:buFont typeface="Wingdings" panose="05000000000000000000" pitchFamily="2" charset="2"/>
              <a:buChar char="v"/>
            </a:pPr>
            <a:r>
              <a:rPr lang="tr-TR" dirty="0" smtClean="0"/>
              <a:t>Polis</a:t>
            </a:r>
            <a:r>
              <a:rPr lang="tr-TR" dirty="0"/>
              <a:t>, olayla ilgili soruşturma başlatırken, Milli Eğitim Müdürlüğü tarafından görevlendirilen 2 müfettiş de okulda incelemelerde bulundu.</a:t>
            </a:r>
          </a:p>
          <a:p>
            <a:endParaRPr lang="tr-TR" dirty="0"/>
          </a:p>
        </p:txBody>
      </p:sp>
      <p:sp>
        <p:nvSpPr>
          <p:cNvPr id="5" name="Başlık 1"/>
          <p:cNvSpPr>
            <a:spLocks noGrp="1"/>
          </p:cNvSpPr>
          <p:nvPr>
            <p:ph type="title"/>
          </p:nvPr>
        </p:nvSpPr>
        <p:spPr>
          <a:xfrm>
            <a:off x="467544" y="11266"/>
            <a:ext cx="7467600" cy="897454"/>
          </a:xfrm>
        </p:spPr>
        <p:txBody>
          <a:bodyPr>
            <a:normAutofit/>
          </a:bodyPr>
          <a:lstStyle/>
          <a:p>
            <a:pPr algn="ctr"/>
            <a:r>
              <a:rPr lang="tr-TR" sz="2400" b="1" dirty="0">
                <a:solidFill>
                  <a:srgbClr val="FF0000"/>
                </a:solidFill>
                <a:latin typeface="Comic Sans MS" panose="030F0702030302020204" pitchFamily="66" charset="0"/>
              </a:rPr>
              <a:t>OKULDA ÜZERİNE DOLAP DÜŞEN ÇOCUK HAYATINI KAYBETTİ</a:t>
            </a:r>
            <a:endParaRPr lang="tr-TR" sz="2400" dirty="0">
              <a:solidFill>
                <a:srgbClr val="FF0000"/>
              </a:solidFill>
              <a:latin typeface="Comic Sans MS" panose="030F0702030302020204" pitchFamily="66" charset="0"/>
            </a:endParaRPr>
          </a:p>
        </p:txBody>
      </p:sp>
      <p:sp>
        <p:nvSpPr>
          <p:cNvPr id="6" name="Dikdörtgen 5"/>
          <p:cNvSpPr/>
          <p:nvPr/>
        </p:nvSpPr>
        <p:spPr>
          <a:xfrm>
            <a:off x="5969349" y="6089847"/>
            <a:ext cx="2088231" cy="646331"/>
          </a:xfrm>
          <a:prstGeom prst="rect">
            <a:avLst/>
          </a:prstGeom>
        </p:spPr>
        <p:txBody>
          <a:bodyPr wrap="square">
            <a:spAutoFit/>
          </a:bodyPr>
          <a:lstStyle/>
          <a:p>
            <a:pPr algn="ctr">
              <a:buClr>
                <a:schemeClr val="accent1"/>
              </a:buClr>
            </a:pPr>
            <a:r>
              <a:rPr lang="tr-TR" dirty="0" smtClean="0">
                <a:latin typeface="Comic Sans MS" panose="030F0702030302020204" pitchFamily="66" charset="0"/>
              </a:rPr>
              <a:t>Milliyet Gazetesi                                                              10.11.2015</a:t>
            </a:r>
            <a:endParaRPr lang="tr-TR" dirty="0">
              <a:latin typeface="Comic Sans MS" panose="030F0702030302020204" pitchFamily="66" charset="0"/>
            </a:endParaRPr>
          </a:p>
        </p:txBody>
      </p:sp>
      <p:sp>
        <p:nvSpPr>
          <p:cNvPr id="7" name="Altbilgi Yer Tutucusu 3"/>
          <p:cNvSpPr txBox="1">
            <a:spLocks/>
          </p:cNvSpPr>
          <p:nvPr/>
        </p:nvSpPr>
        <p:spPr>
          <a:xfrm>
            <a:off x="2699792" y="6381328"/>
            <a:ext cx="3200400" cy="365760"/>
          </a:xfrm>
          <a:prstGeom prst="rect">
            <a:avLst/>
          </a:prstGeom>
        </p:spPr>
        <p:txBody>
          <a:bodyPr vert="horz" rtlCol="0" anchor="ctr" anchorCtr="0"/>
          <a:lstStyle>
            <a:defPPr>
              <a:defRPr lang="tr-TR"/>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dirty="0" smtClean="0"/>
              <a:t>Muhsin OKCU</a:t>
            </a:r>
            <a:endParaRPr lang="tr-TR" dirty="0" smtClean="0"/>
          </a:p>
          <a:p>
            <a:pPr algn="ctr"/>
            <a:r>
              <a:rPr lang="tr-TR" dirty="0" smtClean="0"/>
              <a:t>Fizik Öğretmeni</a:t>
            </a:r>
            <a:endParaRPr lang="tr-TR" dirty="0" smtClean="0"/>
          </a:p>
          <a:p>
            <a:pPr algn="ctr"/>
            <a:r>
              <a:rPr lang="tr-TR" dirty="0" smtClean="0"/>
              <a:t>İş Güvenliği Uzmanı</a:t>
            </a:r>
            <a:endParaRPr lang="tr-TR" dirty="0"/>
          </a:p>
        </p:txBody>
      </p:sp>
    </p:spTree>
    <p:extLst>
      <p:ext uri="{BB962C8B-B14F-4D97-AF65-F5344CB8AC3E}">
        <p14:creationId xmlns:p14="http://schemas.microsoft.com/office/powerpoint/2010/main" val="488011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504" y="0"/>
            <a:ext cx="8352928" cy="1143000"/>
          </a:xfrm>
        </p:spPr>
        <p:txBody>
          <a:bodyPr>
            <a:normAutofit fontScale="90000"/>
          </a:bodyPr>
          <a:lstStyle/>
          <a:p>
            <a:pPr algn="ctr"/>
            <a:r>
              <a:rPr lang="tr-TR" dirty="0" smtClean="0">
                <a:solidFill>
                  <a:schemeClr val="accent2">
                    <a:lumMod val="75000"/>
                  </a:schemeClr>
                </a:solidFill>
                <a:latin typeface="Comic Sans MS" panose="030F0702030302020204" pitchFamily="66" charset="0"/>
              </a:rPr>
              <a:t>METAL ATÖLYESİNDE YAŞANAN KAZANIN TÜM SÜREÇLERİNİN İNCELENMESİ</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442516" y="1171243"/>
            <a:ext cx="8089923" cy="4873752"/>
          </a:xfrm>
        </p:spPr>
        <p:txBody>
          <a:bodyPr>
            <a:noAutofit/>
          </a:bodyPr>
          <a:lstStyle/>
          <a:p>
            <a:pPr algn="just">
              <a:spcAft>
                <a:spcPts val="1800"/>
              </a:spcAft>
              <a:buFont typeface="Wingdings" panose="05000000000000000000" pitchFamily="2" charset="2"/>
              <a:buChar char="v"/>
            </a:pPr>
            <a:endParaRPr lang="tr-TR" dirty="0" smtClean="0">
              <a:latin typeface="Comic Sans MS" panose="030F0702030302020204" pitchFamily="66" charset="0"/>
              <a:ea typeface="Times New Roman" panose="02020603050405020304" pitchFamily="18" charset="0"/>
              <a:cs typeface="Times New Roman" panose="02020603050405020304" pitchFamily="18" charset="0"/>
            </a:endParaRPr>
          </a:p>
          <a:p>
            <a:pPr algn="just">
              <a:spcAft>
                <a:spcPts val="1800"/>
              </a:spcAft>
              <a:buFont typeface="Wingdings" panose="05000000000000000000" pitchFamily="2" charset="2"/>
              <a:buChar char="v"/>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Sakarya </a:t>
            </a:r>
            <a:r>
              <a:rPr lang="tr-TR" dirty="0">
                <a:latin typeface="Comic Sans MS" panose="030F0702030302020204" pitchFamily="66" charset="0"/>
                <a:ea typeface="Times New Roman" panose="02020603050405020304" pitchFamily="18" charset="0"/>
                <a:cs typeface="Times New Roman" panose="02020603050405020304" pitchFamily="18" charset="0"/>
              </a:rPr>
              <a:t>Teknik ve Endüstri Meslek Lisesi'nde atölye çalışması sırasında meydana gelen </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iş kazasında </a:t>
            </a:r>
            <a:r>
              <a:rPr lang="tr-TR" dirty="0">
                <a:latin typeface="Comic Sans MS" panose="030F0702030302020204" pitchFamily="66" charset="0"/>
                <a:ea typeface="Times New Roman" panose="02020603050405020304" pitchFamily="18" charset="0"/>
                <a:cs typeface="Times New Roman" panose="02020603050405020304" pitchFamily="18" charset="0"/>
              </a:rPr>
              <a:t>sağ elinin 3 parmağını kaybeden lise öğrencisine 20 bin lirası manevi olmak </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 üzere </a:t>
            </a: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211 bin 540 </a:t>
            </a:r>
            <a:r>
              <a:rPr lang="tr-TR" dirty="0">
                <a:latin typeface="Comic Sans MS" panose="030F0702030302020204" pitchFamily="66" charset="0"/>
                <a:ea typeface="Times New Roman" panose="02020603050405020304" pitchFamily="18" charset="0"/>
                <a:cs typeface="Times New Roman" panose="02020603050405020304" pitchFamily="18" charset="0"/>
              </a:rPr>
              <a:t>lira tazminat ödenecek. </a:t>
            </a:r>
            <a:endParaRPr lang="tr-TR" dirty="0" smtClean="0">
              <a:latin typeface="Comic Sans MS" panose="030F0702030302020204" pitchFamily="66" charset="0"/>
              <a:ea typeface="Times New Roman" panose="02020603050405020304" pitchFamily="18" charset="0"/>
              <a:cs typeface="Times New Roman" panose="02020603050405020304" pitchFamily="18" charset="0"/>
            </a:endParaRPr>
          </a:p>
          <a:p>
            <a:pPr algn="just">
              <a:spcAft>
                <a:spcPts val="1800"/>
              </a:spcAft>
              <a:buFont typeface="Wingdings" panose="05000000000000000000" pitchFamily="2" charset="2"/>
              <a:buChar char="v"/>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Sakarya </a:t>
            </a:r>
            <a:r>
              <a:rPr lang="tr-TR" dirty="0">
                <a:latin typeface="Comic Sans MS" panose="030F0702030302020204" pitchFamily="66" charset="0"/>
                <a:ea typeface="Times New Roman" panose="02020603050405020304" pitchFamily="18" charset="0"/>
                <a:cs typeface="Times New Roman" panose="02020603050405020304" pitchFamily="18" charset="0"/>
              </a:rPr>
              <a:t>Milli Eğitim Müdürlüğü aleyhine </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Sakarya </a:t>
            </a:r>
            <a:r>
              <a:rPr lang="tr-TR" dirty="0">
                <a:latin typeface="Comic Sans MS" panose="030F0702030302020204" pitchFamily="66" charset="0"/>
                <a:ea typeface="Times New Roman" panose="02020603050405020304" pitchFamily="18" charset="0"/>
                <a:cs typeface="Times New Roman" panose="02020603050405020304" pitchFamily="18" charset="0"/>
              </a:rPr>
              <a:t>Valiliği nezdinde açılan davada mahkeme lise öğrencisinin anne ve babasına </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da 4'er </a:t>
            </a:r>
            <a:r>
              <a:rPr lang="tr-TR" dirty="0">
                <a:latin typeface="Comic Sans MS" panose="030F0702030302020204" pitchFamily="66" charset="0"/>
                <a:ea typeface="Times New Roman" panose="02020603050405020304" pitchFamily="18" charset="0"/>
                <a:cs typeface="Times New Roman" panose="02020603050405020304" pitchFamily="18" charset="0"/>
              </a:rPr>
              <a:t>bin lira manevi tazminat ödenmesine hükmetti.</a:t>
            </a:r>
          </a:p>
          <a:p>
            <a:pPr algn="just">
              <a:lnSpc>
                <a:spcPct val="150000"/>
              </a:lnSpc>
            </a:pPr>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887277" y="6309320"/>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1711746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dirty="0">
                <a:solidFill>
                  <a:srgbClr val="0070C0"/>
                </a:solidFill>
                <a:latin typeface="Comic Sans MS" panose="030F0702030302020204" pitchFamily="66" charset="0"/>
                <a:cs typeface="Times New Roman" panose="02020603050405020304" pitchFamily="18" charset="0"/>
              </a:rPr>
              <a:t>ÜLKEMİZDE İŞ KAZASI SONUCU YAŞAMINI YİTİRENLERİN SAYISI</a:t>
            </a:r>
            <a:endParaRPr lang="tr-TR" dirty="0">
              <a:solidFill>
                <a:srgbClr val="0070C0"/>
              </a:solidFill>
              <a:latin typeface="Comic Sans MS" panose="030F0702030302020204" pitchFamily="66" charset="0"/>
            </a:endParaRPr>
          </a:p>
        </p:txBody>
      </p:sp>
      <p:sp>
        <p:nvSpPr>
          <p:cNvPr id="3" name="İçerik Yer Tutucusu 2"/>
          <p:cNvSpPr>
            <a:spLocks noGrp="1"/>
          </p:cNvSpPr>
          <p:nvPr>
            <p:ph sz="quarter" idx="1"/>
          </p:nvPr>
        </p:nvSpPr>
        <p:spPr/>
        <p:txBody>
          <a:bodyPr/>
          <a:lstStyle/>
          <a:p>
            <a:pPr>
              <a:buFont typeface="Wingdings" panose="05000000000000000000" pitchFamily="2" charset="2"/>
              <a:buChar char="v"/>
            </a:pPr>
            <a:endParaRPr lang="tr-TR" dirty="0">
              <a:latin typeface="Comic Sans MS" panose="030F0702030302020204" pitchFamily="66" charset="0"/>
            </a:endParaRPr>
          </a:p>
          <a:p>
            <a:pPr>
              <a:buFont typeface="Wingdings" panose="05000000000000000000" pitchFamily="2" charset="2"/>
              <a:buChar char="v"/>
            </a:pPr>
            <a:endParaRPr lang="tr-TR" dirty="0" smtClean="0">
              <a:latin typeface="Comic Sans MS" panose="030F0702030302020204" pitchFamily="66" charset="0"/>
            </a:endParaRPr>
          </a:p>
          <a:p>
            <a:pPr>
              <a:buFont typeface="Wingdings" panose="05000000000000000000" pitchFamily="2" charset="2"/>
              <a:buChar char="v"/>
            </a:pPr>
            <a:r>
              <a:rPr lang="tr-TR" dirty="0" smtClean="0">
                <a:latin typeface="Comic Sans MS" panose="030F0702030302020204" pitchFamily="66" charset="0"/>
              </a:rPr>
              <a:t>2014 yılında resmi kayıtlara göre </a:t>
            </a:r>
            <a:r>
              <a:rPr lang="tr-TR" dirty="0" smtClean="0">
                <a:solidFill>
                  <a:srgbClr val="FF0000"/>
                </a:solidFill>
                <a:latin typeface="Comic Sans MS" panose="030F0702030302020204" pitchFamily="66" charset="0"/>
              </a:rPr>
              <a:t>1886</a:t>
            </a:r>
            <a:r>
              <a:rPr lang="tr-TR" dirty="0" smtClean="0">
                <a:latin typeface="Comic Sans MS" panose="030F0702030302020204" pitchFamily="66" charset="0"/>
              </a:rPr>
              <a:t> kişi İş Kazası sonucu yaşamını yitirdi.</a:t>
            </a:r>
          </a:p>
          <a:p>
            <a:pPr marL="0" indent="0">
              <a:buNone/>
            </a:pPr>
            <a:endParaRPr lang="tr-TR" dirty="0" smtClean="0">
              <a:latin typeface="Comic Sans MS" panose="030F0702030302020204" pitchFamily="66" charset="0"/>
            </a:endParaRPr>
          </a:p>
          <a:p>
            <a:pPr marL="0" indent="0">
              <a:buNone/>
            </a:pPr>
            <a:endParaRPr lang="tr-TR" dirty="0" smtClean="0">
              <a:latin typeface="Comic Sans MS" panose="030F0702030302020204" pitchFamily="66" charset="0"/>
            </a:endParaRPr>
          </a:p>
          <a:p>
            <a:pPr>
              <a:buFont typeface="Wingdings" panose="05000000000000000000" pitchFamily="2" charset="2"/>
              <a:buChar char="v"/>
            </a:pPr>
            <a:r>
              <a:rPr lang="tr-TR" dirty="0" smtClean="0">
                <a:latin typeface="Comic Sans MS" panose="030F0702030302020204" pitchFamily="66" charset="0"/>
              </a:rPr>
              <a:t>Soma           301 kişi</a:t>
            </a:r>
          </a:p>
          <a:p>
            <a:pPr>
              <a:buFont typeface="Wingdings" panose="05000000000000000000" pitchFamily="2" charset="2"/>
              <a:buChar char="v"/>
            </a:pPr>
            <a:r>
              <a:rPr lang="tr-TR" dirty="0" smtClean="0">
                <a:latin typeface="Comic Sans MS" panose="030F0702030302020204" pitchFamily="66" charset="0"/>
              </a:rPr>
              <a:t>Mecidiyeköy           10 kişi</a:t>
            </a:r>
          </a:p>
          <a:p>
            <a:pPr>
              <a:buFont typeface="Wingdings" panose="05000000000000000000" pitchFamily="2" charset="2"/>
              <a:buChar char="v"/>
            </a:pPr>
            <a:r>
              <a:rPr lang="tr-TR" dirty="0" smtClean="0">
                <a:latin typeface="Comic Sans MS" panose="030F0702030302020204" pitchFamily="66" charset="0"/>
              </a:rPr>
              <a:t>Ermenek             18 kişi</a:t>
            </a:r>
          </a:p>
        </p:txBody>
      </p:sp>
      <p:sp>
        <p:nvSpPr>
          <p:cNvPr id="4" name="Sağ Ok 3"/>
          <p:cNvSpPr/>
          <p:nvPr/>
        </p:nvSpPr>
        <p:spPr>
          <a:xfrm flipV="1">
            <a:off x="1907704" y="4365104"/>
            <a:ext cx="576064" cy="184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2699792" y="4797152"/>
            <a:ext cx="720080" cy="117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Sağ Ok 5"/>
          <p:cNvSpPr/>
          <p:nvPr/>
        </p:nvSpPr>
        <p:spPr>
          <a:xfrm>
            <a:off x="2267744" y="5229200"/>
            <a:ext cx="864096" cy="146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6"/>
          <p:cNvSpPr>
            <a:spLocks noGrp="1"/>
          </p:cNvSpPr>
          <p:nvPr>
            <p:ph type="ftr" sz="quarter" idx="16"/>
          </p:nvPr>
        </p:nvSpPr>
        <p:spPr>
          <a:xfrm>
            <a:off x="2590800" y="6413706"/>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a:p>
            <a:pPr algn="ctr"/>
            <a:endParaRPr lang="tr-TR" dirty="0"/>
          </a:p>
        </p:txBody>
      </p:sp>
    </p:spTree>
    <p:extLst>
      <p:ext uri="{BB962C8B-B14F-4D97-AF65-F5344CB8AC3E}">
        <p14:creationId xmlns:p14="http://schemas.microsoft.com/office/powerpoint/2010/main" val="1543078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850106"/>
          </a:xfrm>
        </p:spPr>
        <p:txBody>
          <a:bodyPr/>
          <a:lstStyle/>
          <a:p>
            <a:pPr algn="ctr"/>
            <a:r>
              <a:rPr lang="tr-TR" dirty="0" smtClean="0">
                <a:solidFill>
                  <a:schemeClr val="accent2">
                    <a:lumMod val="75000"/>
                  </a:schemeClr>
                </a:solidFill>
                <a:latin typeface="Comic Sans MS" panose="030F0702030302020204" pitchFamily="66" charset="0"/>
              </a:rPr>
              <a:t>KAZANIN ÖZETİ</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457200" y="1600200"/>
            <a:ext cx="7931224" cy="4873752"/>
          </a:xfrm>
        </p:spPr>
        <p:txBody>
          <a:bodyPr>
            <a:normAutofit/>
          </a:bodyPr>
          <a:lstStyle/>
          <a:p>
            <a:pPr algn="just">
              <a:buFont typeface="Wingdings" panose="05000000000000000000" pitchFamily="2" charset="2"/>
              <a:buChar char="v"/>
            </a:pPr>
            <a:r>
              <a:rPr lang="tr-TR" sz="28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Sakarya Teknik ve Endüstri Meslek Lisesi Metal Teknolojisi Çelik </a:t>
            </a:r>
            <a:r>
              <a:rPr lang="tr-TR" sz="2800" dirty="0" err="1">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Konstrükasyon</a:t>
            </a:r>
            <a:r>
              <a:rPr lang="tr-TR" sz="28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Dalı öğrencisi, 17 yaşındaki E.E., bölüm öğretmeni E.Ö. ile birlikte okul atölyesinde giyotin makası kullanırken sağ elinin 3 parmağını makineye kaptırdı</a:t>
            </a:r>
            <a:r>
              <a:rPr lang="tr-TR" sz="2800"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endParaRPr lang="tr-TR" sz="2800" dirty="0">
              <a:solidFill>
                <a:srgbClr val="000000"/>
              </a:solidFill>
              <a:latin typeface="Comic Sans MS" panose="030F0702030302020204" pitchFamily="66" charset="0"/>
              <a:cs typeface="Times New Roman" panose="02020603050405020304" pitchFamily="18" charset="0"/>
            </a:endParaRPr>
          </a:p>
          <a:p>
            <a:pPr algn="just">
              <a:buFont typeface="Wingdings" panose="05000000000000000000" pitchFamily="2" charset="2"/>
              <a:buChar char="v"/>
            </a:pPr>
            <a:r>
              <a:rPr lang="tr-TR" sz="28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Kocaeli Üniversitesi Tıp Fakültesi Hastanesi'nde yapılan ameliyatla </a:t>
            </a:r>
            <a:r>
              <a:rPr lang="tr-TR" sz="2800" dirty="0" err="1">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E.E.'ün</a:t>
            </a:r>
            <a:r>
              <a:rPr lang="tr-TR" sz="2800"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3 parmağı kesildi.</a:t>
            </a:r>
            <a:endParaRPr lang="tr-TR" sz="2800" dirty="0">
              <a:latin typeface="Comic Sans MS" panose="030F0702030302020204" pitchFamily="66" charset="0"/>
            </a:endParaRPr>
          </a:p>
        </p:txBody>
      </p:sp>
      <p:sp>
        <p:nvSpPr>
          <p:cNvPr id="4" name="Altbilgi Yer Tutucusu 3"/>
          <p:cNvSpPr>
            <a:spLocks noGrp="1"/>
          </p:cNvSpPr>
          <p:nvPr>
            <p:ph type="ftr" sz="quarter" idx="16"/>
          </p:nvPr>
        </p:nvSpPr>
        <p:spPr>
          <a:xfrm>
            <a:off x="2822612" y="6291072"/>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1440778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9592" y="332656"/>
            <a:ext cx="7467600" cy="850106"/>
          </a:xfrm>
        </p:spPr>
        <p:txBody>
          <a:bodyPr/>
          <a:lstStyle/>
          <a:p>
            <a:pPr algn="ctr"/>
            <a:r>
              <a:rPr lang="tr-TR" dirty="0" smtClean="0">
                <a:solidFill>
                  <a:schemeClr val="accent2">
                    <a:lumMod val="75000"/>
                  </a:schemeClr>
                </a:solidFill>
                <a:latin typeface="Comic Sans MS" panose="030F0702030302020204" pitchFamily="66" charset="0"/>
              </a:rPr>
              <a:t>AİLENİN ŞİKAYETÇİ OLMA SÜRECİ</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457200" y="1600200"/>
            <a:ext cx="8147248" cy="4873752"/>
          </a:xfrm>
        </p:spPr>
        <p:txBody>
          <a:bodyPr>
            <a:normAutofit/>
          </a:bodyPr>
          <a:lstStyle/>
          <a:p>
            <a:pPr algn="just">
              <a:buFont typeface="Wingdings" panose="05000000000000000000" pitchFamily="2" charset="2"/>
              <a:buChar char="v"/>
            </a:pP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Olayın ardından büyük acı yaşayan E.E. ve ailesi, kazanın mesleki eğitim hizmetlerinin kuruluşunda ve işleyişinde ortaya çıkan ihmal, bozukluk, aksaklık ve eksiklik yüzünden meydana geldiğini öne sürerek konuyu yargıya taşıdı</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endPar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E. ailesi, giyotin makasının önünde durması gereken; kişinin veya herhangi bir şeyin kesilmesini engellemeye yarayan özel olarak üretilen demir korumalığın makinenin altında olduğunu iddia etti. </a:t>
            </a:r>
          </a:p>
          <a:p>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930624" y="6108192"/>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13429613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512" y="274638"/>
            <a:ext cx="8496944" cy="778098"/>
          </a:xfrm>
        </p:spPr>
        <p:txBody>
          <a:bodyPr>
            <a:normAutofit fontScale="90000"/>
          </a:bodyPr>
          <a:lstStyle/>
          <a:p>
            <a:pPr algn="ctr"/>
            <a:r>
              <a:rPr lang="tr-TR" dirty="0" smtClean="0">
                <a:solidFill>
                  <a:schemeClr val="accent2">
                    <a:lumMod val="75000"/>
                  </a:schemeClr>
                </a:solidFill>
                <a:latin typeface="Comic Sans MS" panose="030F0702030302020204" pitchFamily="66" charset="0"/>
              </a:rPr>
              <a:t>AİLE AVUKATININ DAVAYA MÜDAHİL OLMASI</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467544" y="1556792"/>
            <a:ext cx="8219256" cy="4873752"/>
          </a:xfrm>
        </p:spPr>
        <p:txBody>
          <a:bodyPr>
            <a:normAutofit/>
          </a:bodyPr>
          <a:lstStyle/>
          <a:p>
            <a:pPr marL="0" indent="0" algn="just">
              <a:buNone/>
            </a:pP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Ailenin Avukatı Kubilay Köse ve Sevilay </a:t>
            </a:r>
            <a:r>
              <a:rPr lang="tr-TR" dirty="0" err="1">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Çelikaslan</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t>
            </a:r>
          </a:p>
          <a:p>
            <a:pPr marL="0" indent="0" algn="just">
              <a:buNone/>
            </a:pPr>
            <a:endPar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Ö</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ğrencinin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öğrenme aşamasında kusurunun bulunmadığını ve idarenin kusursuz sorumluluğunu dile getirerek Sakarya 1. Asliye Hukuk Mahkemesi'ne müracaat ederek Sakarya Valiliği nezdinde Milli Eğitim Müdürlüğü aleyhine E.E. için </a:t>
            </a:r>
            <a:r>
              <a:rPr lang="tr-TR" dirty="0" smtClean="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100 </a:t>
            </a:r>
            <a:r>
              <a:rPr lang="tr-TR"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bin lira manevi, 10 bin lira maddi tazminat</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ile anne F. ve baba N. için de </a:t>
            </a: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20'şer bin lira manevi 5'er bin lira da maddi tazminat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istemiyle dava açtı.</a:t>
            </a:r>
            <a:endParaRPr lang="tr-TR" dirty="0">
              <a:latin typeface="Comic Sans MS" panose="030F0702030302020204" pitchFamily="66" charset="0"/>
              <a:ea typeface="Times New Roman" panose="02020603050405020304" pitchFamily="18" charset="0"/>
              <a:cs typeface="Times New Roman" panose="02020603050405020304" pitchFamily="18" charset="0"/>
            </a:endParaRPr>
          </a:p>
          <a:p>
            <a:pPr algn="just"/>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966628" y="6291072"/>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1142236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9512" y="0"/>
            <a:ext cx="8352928" cy="1143000"/>
          </a:xfrm>
        </p:spPr>
        <p:txBody>
          <a:bodyPr/>
          <a:lstStyle/>
          <a:p>
            <a:pPr algn="ctr"/>
            <a:r>
              <a:rPr lang="tr-TR" dirty="0" smtClean="0">
                <a:solidFill>
                  <a:schemeClr val="accent2">
                    <a:lumMod val="75000"/>
                  </a:schemeClr>
                </a:solidFill>
                <a:latin typeface="Comic Sans MS" panose="030F0702030302020204" pitchFamily="66" charset="0"/>
              </a:rPr>
              <a:t>MİLLİ EĞİTİM AVUKATININ DAVAYA MÜDAHİL OLMASI</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251520" y="1268760"/>
            <a:ext cx="8496944" cy="5205192"/>
          </a:xfrm>
        </p:spPr>
        <p:txBody>
          <a:bodyPr>
            <a:normAutofit/>
          </a:bodyPr>
          <a:lstStyle/>
          <a:p>
            <a:pPr algn="just">
              <a:buFont typeface="Wingdings" panose="05000000000000000000" pitchFamily="2" charset="2"/>
              <a:buChar char="v"/>
            </a:pPr>
            <a:r>
              <a:rPr lang="tr-TR" dirty="0">
                <a:latin typeface="Comic Sans MS" panose="030F0702030302020204" pitchFamily="66" charset="0"/>
                <a:ea typeface="Times New Roman" panose="02020603050405020304" pitchFamily="18" charset="0"/>
                <a:cs typeface="Times New Roman" panose="02020603050405020304" pitchFamily="18" charset="0"/>
              </a:rPr>
              <a:t>Sakarya Milli Eğitim Müdürlüğü avukatları, mahkemeye sundukları cevap dilekçesinde öğrenci </a:t>
            </a:r>
            <a:r>
              <a:rPr lang="tr-TR" dirty="0" err="1">
                <a:latin typeface="Comic Sans MS" panose="030F0702030302020204" pitchFamily="66" charset="0"/>
                <a:ea typeface="Times New Roman" panose="02020603050405020304" pitchFamily="18" charset="0"/>
                <a:cs typeface="Times New Roman" panose="02020603050405020304" pitchFamily="18" charset="0"/>
              </a:rPr>
              <a:t>E.E.'ün</a:t>
            </a:r>
            <a:r>
              <a:rPr lang="tr-TR" dirty="0">
                <a:latin typeface="Comic Sans MS" panose="030F0702030302020204" pitchFamily="66" charset="0"/>
                <a:ea typeface="Times New Roman" panose="02020603050405020304" pitchFamily="18" charset="0"/>
                <a:cs typeface="Times New Roman" panose="02020603050405020304" pitchFamily="18" charset="0"/>
              </a:rPr>
              <a:t> talimatlara aykırı dikkatsiz ve tedbirsiz davranışı sonucu </a:t>
            </a:r>
            <a:r>
              <a:rPr lang="tr-TR" dirty="0" smtClean="0">
                <a:latin typeface="Comic Sans MS" panose="030F0702030302020204" pitchFamily="66" charset="0"/>
                <a:ea typeface="Times New Roman" panose="02020603050405020304" pitchFamily="18" charset="0"/>
                <a:cs typeface="Times New Roman" panose="02020603050405020304" pitchFamily="18" charset="0"/>
              </a:rPr>
              <a:t>oluşan, </a:t>
            </a:r>
            <a:r>
              <a:rPr lang="tr-TR" dirty="0">
                <a:latin typeface="Comic Sans MS" panose="030F0702030302020204" pitchFamily="66" charset="0"/>
                <a:ea typeface="Times New Roman" panose="02020603050405020304" pitchFamily="18" charset="0"/>
                <a:cs typeface="Times New Roman" panose="02020603050405020304" pitchFamily="18" charset="0"/>
              </a:rPr>
              <a:t>kazada idarenin bir kusurunun bulunmadığını, lise 3.sınıf öğrencisi olan davacıya görmüş olduğu dersle ilgili ve bu derste kullanılan alet ve </a:t>
            </a:r>
            <a:r>
              <a:rPr lang="tr-TR" dirty="0" err="1">
                <a:latin typeface="Comic Sans MS" panose="030F0702030302020204" pitchFamily="66" charset="0"/>
                <a:ea typeface="Times New Roman" panose="02020603050405020304" pitchFamily="18" charset="0"/>
                <a:cs typeface="Times New Roman" panose="02020603050405020304" pitchFamily="18" charset="0"/>
              </a:rPr>
              <a:t>edevatlarla</a:t>
            </a:r>
            <a:r>
              <a:rPr lang="tr-TR" dirty="0">
                <a:latin typeface="Comic Sans MS" panose="030F0702030302020204" pitchFamily="66" charset="0"/>
                <a:ea typeface="Times New Roman" panose="02020603050405020304" pitchFamily="18" charset="0"/>
                <a:cs typeface="Times New Roman" panose="02020603050405020304" pitchFamily="18" charset="0"/>
              </a:rPr>
              <a:t> ilgili tüm bilgi ve talimatların verildiğini dile getirdi. </a:t>
            </a:r>
            <a:endParaRPr lang="tr-TR" dirty="0" smtClean="0">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tr-TR" dirty="0">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smtClean="0">
                <a:latin typeface="Comic Sans MS" panose="030F0702030302020204" pitchFamily="66" charset="0"/>
                <a:ea typeface="Times New Roman" panose="02020603050405020304" pitchFamily="18" charset="0"/>
                <a:cs typeface="Times New Roman" panose="02020603050405020304" pitchFamily="18" charset="0"/>
              </a:rPr>
              <a:t>Avukatlar</a:t>
            </a:r>
            <a:r>
              <a:rPr lang="tr-TR" dirty="0">
                <a:latin typeface="Comic Sans MS" panose="030F0702030302020204" pitchFamily="66" charset="0"/>
                <a:ea typeface="Times New Roman" panose="02020603050405020304" pitchFamily="18" charset="0"/>
                <a:cs typeface="Times New Roman" panose="02020603050405020304" pitchFamily="18" charset="0"/>
              </a:rPr>
              <a:t>, </a:t>
            </a:r>
            <a:r>
              <a:rPr lang="tr-TR" dirty="0" err="1">
                <a:latin typeface="Comic Sans MS" panose="030F0702030302020204" pitchFamily="66" charset="0"/>
                <a:ea typeface="Times New Roman" panose="02020603050405020304" pitchFamily="18" charset="0"/>
                <a:cs typeface="Times New Roman" panose="02020603050405020304" pitchFamily="18" charset="0"/>
              </a:rPr>
              <a:t>E.E.'ün</a:t>
            </a:r>
            <a:r>
              <a:rPr lang="tr-TR" dirty="0">
                <a:latin typeface="Comic Sans MS" panose="030F0702030302020204" pitchFamily="66" charset="0"/>
                <a:ea typeface="Times New Roman" panose="02020603050405020304" pitchFamily="18" charset="0"/>
                <a:cs typeface="Times New Roman" panose="02020603050405020304" pitchFamily="18" charset="0"/>
              </a:rPr>
              <a:t> kendisinden beklenen dikkat ve tedbiri hiçe sayarak talimatlara aykırı şekilde davranışı sonucu oluşan kazada tamamen kendisinin kusurlu olduğunu, davanın reddine karar verilmesini talep etti.</a:t>
            </a:r>
          </a:p>
          <a:p>
            <a:pPr algn="just"/>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899792" y="6108192"/>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945541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778098"/>
          </a:xfrm>
        </p:spPr>
        <p:txBody>
          <a:bodyPr>
            <a:normAutofit fontScale="90000"/>
          </a:bodyPr>
          <a:lstStyle/>
          <a:p>
            <a:pPr algn="ctr"/>
            <a:r>
              <a:rPr lang="tr-TR" dirty="0" smtClean="0">
                <a:solidFill>
                  <a:schemeClr val="accent2">
                    <a:lumMod val="75000"/>
                  </a:schemeClr>
                </a:solidFill>
                <a:latin typeface="Comic Sans MS" panose="030F0702030302020204" pitchFamily="66" charset="0"/>
              </a:rPr>
              <a:t>TANIKLARIN DAVAYA MÜDAHİL OLMASI</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457200" y="2132856"/>
            <a:ext cx="7787208" cy="4341096"/>
          </a:xfrm>
        </p:spPr>
        <p:txBody>
          <a:bodyPr/>
          <a:lstStyle/>
          <a:p>
            <a:pPr algn="just">
              <a:buFont typeface="Wingdings" panose="05000000000000000000" pitchFamily="2" charset="2"/>
              <a:buChar char="v"/>
            </a:pP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Davacının tanık olarak gösterdiği A.Ö., H.B. ve İ.A. isimli öğrenciler kaza anında makinenin muhafazasının takılı olmadığını öne sürdü. </a:t>
            </a:r>
            <a:endPar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Tanıklar</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giyotin bıçaklarına kolayca ulaşılabildiğini, koruyucu demirin bulunmadığı makinenin üzerinde herhangi bir uyarı yazısının da bulunmadığını iddia etti.</a:t>
            </a:r>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750604" y="6130450"/>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269107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778098"/>
          </a:xfrm>
        </p:spPr>
        <p:txBody>
          <a:bodyPr>
            <a:normAutofit fontScale="90000"/>
          </a:bodyPr>
          <a:lstStyle/>
          <a:p>
            <a:pPr algn="ctr"/>
            <a:r>
              <a:rPr lang="tr-TR" dirty="0" smtClean="0">
                <a:solidFill>
                  <a:schemeClr val="accent2">
                    <a:lumMod val="75000"/>
                  </a:schemeClr>
                </a:solidFill>
                <a:latin typeface="Comic Sans MS" panose="030F0702030302020204" pitchFamily="66" charset="0"/>
              </a:rPr>
              <a:t>BİLİRKİŞİLERİN KAZAYI İNCELEMESİ</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93442" y="1196752"/>
            <a:ext cx="8496944" cy="5277200"/>
          </a:xfrm>
        </p:spPr>
        <p:txBody>
          <a:bodyPr>
            <a:normAutofit lnSpcReduction="10000"/>
          </a:bodyPr>
          <a:lstStyle/>
          <a:p>
            <a:pPr algn="just">
              <a:buFont typeface="Wingdings" panose="05000000000000000000" pitchFamily="2" charset="2"/>
              <a:buChar char="v"/>
            </a:pP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Sakarya 1. Asliye Hukuk Mahkemesi, bilirkişilerle birlikte olay yerinde keşif yaptırdı. Sakarya Üniversitesi Öğretim Üyesi Prof. Dr., Makine Yüksek Mühendisi Vahdet Uçar tarafından bilirkişi raporunda</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t>
            </a:r>
          </a:p>
          <a:p>
            <a:pPr marL="0" indent="0" algn="just">
              <a:buNone/>
            </a:pPr>
            <a:endPar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İ</a:t>
            </a:r>
            <a:r>
              <a:rPr lang="tr-TR"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ş </a:t>
            </a: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sağlığı ve </a:t>
            </a:r>
            <a:r>
              <a:rPr lang="tr-TR"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güvenliği </a:t>
            </a: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kurallarına uymaması, gerekli güvenlik önlemlerini almadan öğrenciye iş emri vermesi sebebiyle dersin öğretmeni </a:t>
            </a:r>
            <a:r>
              <a:rPr lang="tr-TR" dirty="0" err="1">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E.Ö.'in</a:t>
            </a: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kazanın oluşmasında yüzde 75 kusurlu olduğu belirtildi</a:t>
            </a:r>
            <a:r>
              <a:rPr lang="tr-TR"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endPar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smtClean="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Raporda </a:t>
            </a:r>
            <a:r>
              <a:rPr lang="tr-TR"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okul müdürü de yüzde 25 oranında kusurlu bulunurken makinenin muhafazasının takılı olması durumunda kazanın meydana gelmeyeceğine dikkat </a:t>
            </a:r>
            <a:r>
              <a:rPr lang="tr-TR" dirty="0" smtClean="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çekildi.</a:t>
            </a:r>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741714" y="6021288"/>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2876742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778098"/>
          </a:xfrm>
        </p:spPr>
        <p:txBody>
          <a:bodyPr/>
          <a:lstStyle/>
          <a:p>
            <a:pPr algn="ctr"/>
            <a:r>
              <a:rPr lang="tr-TR" dirty="0" smtClean="0">
                <a:solidFill>
                  <a:schemeClr val="accent2">
                    <a:lumMod val="75000"/>
                  </a:schemeClr>
                </a:solidFill>
                <a:latin typeface="Comic Sans MS" panose="030F0702030302020204" pitchFamily="66" charset="0"/>
              </a:rPr>
              <a:t>ADLİ TIP KURUMU RAPORU</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457200" y="1600200"/>
            <a:ext cx="7467600" cy="2764904"/>
          </a:xfrm>
        </p:spPr>
        <p:txBody>
          <a:bodyPr/>
          <a:lstStyle/>
          <a:p>
            <a:pPr algn="just">
              <a:buFont typeface="Wingdings" panose="05000000000000000000" pitchFamily="2" charset="2"/>
              <a:buChar char="v"/>
            </a:pP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Adli Tıp Kurumu'nca hazırlanan 3 Mart 2014 tarihli raporda ise </a:t>
            </a:r>
            <a:r>
              <a:rPr lang="tr-TR" dirty="0" err="1">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E.'ün</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olay sebebiyle yüzde </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85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oranında meslekte kazanma gücünü kaybetmiş sayılacağı, iyileşme süresinin 4 aya kadar uzayabileceği tespit edildi</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590800" y="6093296"/>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3325681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706090"/>
          </a:xfrm>
        </p:spPr>
        <p:txBody>
          <a:bodyPr/>
          <a:lstStyle/>
          <a:p>
            <a:pPr algn="ctr"/>
            <a:r>
              <a:rPr lang="tr-TR" dirty="0" smtClean="0">
                <a:solidFill>
                  <a:schemeClr val="accent2">
                    <a:lumMod val="75000"/>
                  </a:schemeClr>
                </a:solidFill>
                <a:latin typeface="Comic Sans MS" panose="030F0702030302020204" pitchFamily="66" charset="0"/>
              </a:rPr>
              <a:t>MAHKEME KARARI (SONUÇ)</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179512" y="1124744"/>
            <a:ext cx="8496944" cy="5544616"/>
          </a:xfrm>
        </p:spPr>
        <p:txBody>
          <a:bodyPr>
            <a:normAutofit/>
          </a:bodyPr>
          <a:lstStyle/>
          <a:p>
            <a:pPr algn="just">
              <a:buFont typeface="Wingdings" panose="05000000000000000000" pitchFamily="2" charset="2"/>
              <a:buChar char="v"/>
            </a:pP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Raporları da göz önünde bulunduran mahkeme kararını açıkladı. Mahkeme kararında şu ifadelere yer verildi: "Davacıların kaza nedeniyle uğradıkları manevi zararlar açısından kazanın meydana geliş şekli, kazazedenin sağ el 3 parmağındaki kesilme sebebiyle oluşan uzuv kaybı, kazanın oluşumunda kazazedeye kusur yüklenemeyeceği ortadadır. </a:t>
            </a:r>
            <a:endPar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Manevi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tazminatın belirlenmesindeki amaç; olayın özellikleri, olay tarihi, oluş biçimi ve tüm belirlenen ilkeler gözetildiğinde davacıların manevi tazminat taleplerinin kısmen kabulü ile kazazede için 20 bin lira, diğer davacı anne ve baba için de 4'er bin lira manevi tazminat belirlenmesine hüküm kurmak gerekmektedir. </a:t>
            </a:r>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827784" y="6284128"/>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2641038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7467600" cy="706090"/>
          </a:xfrm>
        </p:spPr>
        <p:txBody>
          <a:bodyPr/>
          <a:lstStyle/>
          <a:p>
            <a:pPr algn="ctr"/>
            <a:r>
              <a:rPr lang="tr-TR" dirty="0">
                <a:solidFill>
                  <a:schemeClr val="accent2">
                    <a:lumMod val="75000"/>
                  </a:schemeClr>
                </a:solidFill>
                <a:latin typeface="Comic Sans MS" panose="030F0702030302020204" pitchFamily="66" charset="0"/>
              </a:rPr>
              <a:t>MAHKEME KARARI (SONUÇ)</a:t>
            </a:r>
            <a:endParaRPr lang="tr-TR" dirty="0"/>
          </a:p>
        </p:txBody>
      </p:sp>
      <p:sp>
        <p:nvSpPr>
          <p:cNvPr id="3" name="İçerik Yer Tutucusu 2"/>
          <p:cNvSpPr>
            <a:spLocks noGrp="1"/>
          </p:cNvSpPr>
          <p:nvPr>
            <p:ph sz="quarter" idx="1"/>
          </p:nvPr>
        </p:nvSpPr>
        <p:spPr>
          <a:xfrm>
            <a:off x="457200" y="1600200"/>
            <a:ext cx="7931224" cy="4873752"/>
          </a:xfrm>
        </p:spPr>
        <p:txBody>
          <a:bodyPr>
            <a:normAutofit lnSpcReduction="10000"/>
          </a:bodyPr>
          <a:lstStyle/>
          <a:p>
            <a:pPr algn="just">
              <a:buFont typeface="Wingdings" panose="05000000000000000000" pitchFamily="2" charset="2"/>
              <a:buChar char="v"/>
            </a:pP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E.'</a:t>
            </a:r>
            <a:r>
              <a:rPr lang="tr-TR" dirty="0" err="1"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ın</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maddi tazminat talebinin kabulü ile 191 bin 530 lira 41 kuruş maddi tazminatın </a:t>
            </a:r>
            <a:r>
              <a:rPr lang="tr-TR"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10 Mayıs 2011'den itibaren işleyecek yasal faiziyle birlikte davalıdan alınarak </a:t>
            </a:r>
            <a:r>
              <a:rPr lang="tr-TR" dirty="0" err="1">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E.'a</a:t>
            </a:r>
            <a:r>
              <a:rPr lang="tr-TR"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verilmesine karar verildi. </a:t>
            </a:r>
            <a:endParaRPr lang="tr-TR" dirty="0" smtClean="0">
              <a:solidFill>
                <a:srgbClr val="0070C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tr-TR"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Diğer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davacılar N. ve F.'</a:t>
            </a:r>
            <a:r>
              <a:rPr lang="tr-TR" dirty="0" err="1">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nın</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 maddi tazminat taleplerinin reddine, manevi tazminat taleplerinin kısmen </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kabulüne </a:t>
            </a:r>
          </a:p>
          <a:p>
            <a:pPr algn="just">
              <a:buFont typeface="Wingdings" panose="05000000000000000000" pitchFamily="2" charset="2"/>
              <a:buChar char="v"/>
            </a:pPr>
            <a:endPar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D</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avacı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E.E. için 20 bin lira, anne ve babası için de 4'er bin lira manevi tazminatın olay tarihinden itibaren işleyecek yasal faiziyle birlikte </a:t>
            </a:r>
            <a:r>
              <a:rPr lang="tr-TR" u="sng"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davalıdan alınarak davacılara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verilmesine karar verilmiştir."</a:t>
            </a:r>
            <a:endParaRPr lang="tr-TR" sz="2000" dirty="0">
              <a:latin typeface="Comic Sans MS" panose="030F0702030302020204" pitchFamily="66" charset="0"/>
              <a:ea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tr-TR" dirty="0"/>
          </a:p>
        </p:txBody>
      </p:sp>
      <p:sp>
        <p:nvSpPr>
          <p:cNvPr id="4" name="Altbilgi Yer Tutucusu 3"/>
          <p:cNvSpPr>
            <a:spLocks noGrp="1"/>
          </p:cNvSpPr>
          <p:nvPr>
            <p:ph type="ftr" sz="quarter" idx="16"/>
          </p:nvPr>
        </p:nvSpPr>
        <p:spPr>
          <a:xfrm>
            <a:off x="2822612" y="6291072"/>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4193535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dirty="0">
                <a:solidFill>
                  <a:schemeClr val="accent2">
                    <a:lumMod val="75000"/>
                  </a:schemeClr>
                </a:solidFill>
                <a:latin typeface="Comic Sans MS" panose="030F0702030302020204" pitchFamily="66" charset="0"/>
                <a:ea typeface="Times New Roman" panose="02020603050405020304" pitchFamily="18" charset="0"/>
                <a:cs typeface="Times New Roman" panose="02020603050405020304" pitchFamily="18" charset="0"/>
              </a:rPr>
              <a:t>AYNI OKULDAKİ KAZADA ÖĞRENCİ </a:t>
            </a:r>
            <a:r>
              <a:rPr lang="tr-TR" dirty="0" smtClean="0">
                <a:solidFill>
                  <a:schemeClr val="accent2">
                    <a:lumMod val="75000"/>
                  </a:schemeClr>
                </a:solidFill>
                <a:latin typeface="Comic Sans MS" panose="030F0702030302020204" pitchFamily="66" charset="0"/>
                <a:ea typeface="Times New Roman" panose="02020603050405020304" pitchFamily="18" charset="0"/>
                <a:cs typeface="Times New Roman" panose="02020603050405020304" pitchFamily="18" charset="0"/>
              </a:rPr>
              <a:t>ÖLMÜŞTÜ</a:t>
            </a:r>
            <a:endParaRPr lang="tr-TR"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251520" y="1600200"/>
            <a:ext cx="8352928" cy="4873752"/>
          </a:xfrm>
        </p:spPr>
        <p:txBody>
          <a:bodyPr>
            <a:normAutofit/>
          </a:bodyPr>
          <a:lstStyle/>
          <a:p>
            <a:pPr algn="just">
              <a:spcAft>
                <a:spcPts val="1800"/>
              </a:spcAft>
            </a:pP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Öte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yandan </a:t>
            </a:r>
            <a:r>
              <a:rPr lang="tr-TR" dirty="0" smtClean="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aynı okulun elektrik </a:t>
            </a:r>
            <a:r>
              <a:rPr lang="tr-TR" dirty="0">
                <a:solidFill>
                  <a:srgbClr val="000000"/>
                </a:solidFill>
                <a:latin typeface="Comic Sans MS" panose="030F0702030302020204" pitchFamily="66" charset="0"/>
                <a:ea typeface="Times New Roman" panose="02020603050405020304" pitchFamily="18" charset="0"/>
                <a:cs typeface="Times New Roman" panose="02020603050405020304" pitchFamily="18" charset="0"/>
              </a:rPr>
              <a:t>bölümü atölyesinde 27 Aralık 2011'de ders esnasında üzerinde çalıştığı panonun bağlantılarını yaparken akıma kapılan 11. sınıf öğrencisi Furkan Üzümcü (16), </a:t>
            </a: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hayatını kaybetmiş açılan davada olayda yüzde 25 oranında tali kusurlu olan öğretmen </a:t>
            </a:r>
            <a:r>
              <a:rPr lang="tr-TR"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1 yıl 8 ay hapis </a:t>
            </a: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cezasına çarptırıldı. Ailenin açtığı davada Milli Eğitim Bakanlığı</a:t>
            </a:r>
            <a:r>
              <a:rPr lang="tr-TR" dirty="0">
                <a:solidFill>
                  <a:srgbClr val="0070C0"/>
                </a:solidFill>
                <a:latin typeface="Comic Sans MS" panose="030F0702030302020204" pitchFamily="66" charset="0"/>
                <a:ea typeface="Times New Roman" panose="02020603050405020304" pitchFamily="18" charset="0"/>
                <a:cs typeface="Times New Roman" panose="02020603050405020304" pitchFamily="18" charset="0"/>
              </a:rPr>
              <a:t>, 143 bin 675 lira</a:t>
            </a:r>
            <a:r>
              <a:rPr lang="tr-TR"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 tazminat ödemeye mahkûm edilmişti.</a:t>
            </a:r>
          </a:p>
          <a:p>
            <a:pPr algn="just"/>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827784" y="6103279"/>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939295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dirty="0">
                <a:solidFill>
                  <a:srgbClr val="0070C0"/>
                </a:solidFill>
                <a:latin typeface="Comic Sans MS" panose="030F0702030302020204" pitchFamily="66" charset="0"/>
                <a:cs typeface="Times New Roman" panose="02020603050405020304" pitchFamily="18" charset="0"/>
              </a:rPr>
              <a:t>ÜLKEMİZDE İŞ KAZASI SONUCU YAŞAMINI YİTİRENLERİN SAYISI</a:t>
            </a:r>
            <a:endParaRPr lang="tr-TR" dirty="0">
              <a:solidFill>
                <a:srgbClr val="0070C0"/>
              </a:solidFill>
              <a:latin typeface="Comic Sans MS" panose="030F0702030302020204" pitchFamily="66" charset="0"/>
            </a:endParaRPr>
          </a:p>
        </p:txBody>
      </p:sp>
      <p:sp>
        <p:nvSpPr>
          <p:cNvPr id="3" name="İçerik Yer Tutucusu 2"/>
          <p:cNvSpPr>
            <a:spLocks noGrp="1"/>
          </p:cNvSpPr>
          <p:nvPr>
            <p:ph sz="quarter" idx="1"/>
          </p:nvPr>
        </p:nvSpPr>
        <p:spPr/>
        <p:txBody>
          <a:bodyPr/>
          <a:lstStyle/>
          <a:p>
            <a:pPr>
              <a:buFont typeface="Wingdings" panose="05000000000000000000" pitchFamily="2" charset="2"/>
              <a:buChar char="v"/>
            </a:pPr>
            <a:endParaRPr lang="tr-TR" dirty="0">
              <a:latin typeface="Comic Sans MS" panose="030F0702030302020204" pitchFamily="66" charset="0"/>
            </a:endParaRPr>
          </a:p>
          <a:p>
            <a:pPr>
              <a:buFont typeface="Wingdings" panose="05000000000000000000" pitchFamily="2" charset="2"/>
              <a:buChar char="v"/>
            </a:pPr>
            <a:endParaRPr lang="tr-TR" dirty="0" smtClean="0">
              <a:latin typeface="Comic Sans MS" panose="030F0702030302020204" pitchFamily="66" charset="0"/>
            </a:endParaRPr>
          </a:p>
          <a:p>
            <a:pPr>
              <a:buFont typeface="Wingdings" panose="05000000000000000000" pitchFamily="2" charset="2"/>
              <a:buChar char="v"/>
            </a:pPr>
            <a:r>
              <a:rPr lang="tr-TR" dirty="0" smtClean="0">
                <a:latin typeface="Comic Sans MS" panose="030F0702030302020204" pitchFamily="66" charset="0"/>
              </a:rPr>
              <a:t>2015 yılında resmi kayıtlara göre </a:t>
            </a:r>
            <a:r>
              <a:rPr lang="tr-TR" dirty="0" smtClean="0">
                <a:solidFill>
                  <a:srgbClr val="FF0000"/>
                </a:solidFill>
                <a:latin typeface="Comic Sans MS" panose="030F0702030302020204" pitchFamily="66" charset="0"/>
              </a:rPr>
              <a:t>1730</a:t>
            </a:r>
            <a:r>
              <a:rPr lang="tr-TR" dirty="0" smtClean="0">
                <a:latin typeface="Comic Sans MS" panose="030F0702030302020204" pitchFamily="66" charset="0"/>
              </a:rPr>
              <a:t> kişi İş Kazası sonucu yaşamını yitirdi.</a:t>
            </a:r>
          </a:p>
          <a:p>
            <a:pPr marL="0" indent="0">
              <a:buNone/>
            </a:pPr>
            <a:endParaRPr lang="tr-TR" dirty="0" smtClean="0">
              <a:latin typeface="Comic Sans MS" panose="030F0702030302020204" pitchFamily="66" charset="0"/>
            </a:endParaRPr>
          </a:p>
          <a:p>
            <a:pPr marL="0" indent="0">
              <a:buNone/>
            </a:pPr>
            <a:endParaRPr lang="tr-TR" dirty="0" smtClean="0">
              <a:latin typeface="Comic Sans MS" panose="030F0702030302020204" pitchFamily="66" charset="0"/>
            </a:endParaRPr>
          </a:p>
          <a:p>
            <a:pPr>
              <a:buFont typeface="Wingdings" panose="05000000000000000000" pitchFamily="2" charset="2"/>
              <a:buChar char="v"/>
            </a:pPr>
            <a:endParaRPr lang="tr-TR" dirty="0" smtClean="0">
              <a:latin typeface="Comic Sans MS" panose="030F0702030302020204" pitchFamily="66" charset="0"/>
            </a:endParaRPr>
          </a:p>
        </p:txBody>
      </p:sp>
      <p:sp>
        <p:nvSpPr>
          <p:cNvPr id="7" name="Altbilgi Yer Tutucusu 6"/>
          <p:cNvSpPr>
            <a:spLocks noGrp="1"/>
          </p:cNvSpPr>
          <p:nvPr>
            <p:ph type="ftr" sz="quarter" idx="16"/>
          </p:nvPr>
        </p:nvSpPr>
        <p:spPr>
          <a:xfrm>
            <a:off x="2590800" y="6413706"/>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a:p>
            <a:pPr algn="ctr"/>
            <a:endParaRPr lang="tr-TR" dirty="0"/>
          </a:p>
        </p:txBody>
      </p:sp>
    </p:spTree>
    <p:extLst>
      <p:ext uri="{BB962C8B-B14F-4D97-AF65-F5344CB8AC3E}">
        <p14:creationId xmlns:p14="http://schemas.microsoft.com/office/powerpoint/2010/main" val="3195257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611560" y="112474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ltbilgi Yer Tutucusu 1"/>
          <p:cNvSpPr>
            <a:spLocks noGrp="1"/>
          </p:cNvSpPr>
          <p:nvPr>
            <p:ph type="ftr" sz="quarter" idx="16"/>
          </p:nvPr>
        </p:nvSpPr>
        <p:spPr>
          <a:xfrm>
            <a:off x="2915816" y="6165304"/>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576840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994122"/>
          </a:xfrm>
          <a:solidFill>
            <a:schemeClr val="accent1">
              <a:lumMod val="60000"/>
              <a:lumOff val="40000"/>
            </a:schemeClr>
          </a:solidFill>
        </p:spPr>
        <p:style>
          <a:lnRef idx="1">
            <a:schemeClr val="accent2"/>
          </a:lnRef>
          <a:fillRef idx="3">
            <a:schemeClr val="accent2"/>
          </a:fillRef>
          <a:effectRef idx="2">
            <a:schemeClr val="accent2"/>
          </a:effectRef>
          <a:fontRef idx="minor">
            <a:schemeClr val="lt1"/>
          </a:fontRef>
        </p:style>
        <p:txBody>
          <a:bodyPr>
            <a:normAutofit/>
          </a:bodyPr>
          <a:lstStyle/>
          <a:p>
            <a:pPr algn="ctr"/>
            <a:r>
              <a:rPr lang="tr-TR" sz="2800" dirty="0" smtClean="0">
                <a:solidFill>
                  <a:schemeClr val="accent2">
                    <a:lumMod val="75000"/>
                  </a:schemeClr>
                </a:solidFill>
                <a:latin typeface="Comic Sans MS" panose="030F0702030302020204" pitchFamily="66" charset="0"/>
              </a:rPr>
              <a:t>OKULLARIMIZDA  GÜVENSİZ ORTAMLAR</a:t>
            </a:r>
            <a:endParaRPr lang="tr-TR" sz="2800" dirty="0">
              <a:solidFill>
                <a:schemeClr val="accent2">
                  <a:lumMod val="75000"/>
                </a:schemeClr>
              </a:solidFill>
              <a:latin typeface="Comic Sans MS" panose="030F0702030302020204" pitchFamily="66" charset="0"/>
            </a:endParaRPr>
          </a:p>
        </p:txBody>
      </p:sp>
      <p:sp>
        <p:nvSpPr>
          <p:cNvPr id="3" name="2 İçerik Yer Tutucusu"/>
          <p:cNvSpPr>
            <a:spLocks noGrp="1"/>
          </p:cNvSpPr>
          <p:nvPr>
            <p:ph idx="1"/>
          </p:nvPr>
        </p:nvSpPr>
        <p:spPr>
          <a:xfrm>
            <a:off x="457200" y="1600200"/>
            <a:ext cx="3970784" cy="4709120"/>
          </a:xfrm>
        </p:spPr>
        <p:txBody>
          <a:bodyPr>
            <a:noAutofit/>
          </a:bodyPr>
          <a:lstStyle/>
          <a:p>
            <a:pPr algn="just">
              <a:buSzPct val="100000"/>
              <a:buFont typeface="Wingdings" panose="05000000000000000000" pitchFamily="2" charset="2"/>
              <a:buChar char="v"/>
            </a:pPr>
            <a:r>
              <a:rPr lang="tr-TR" dirty="0" smtClean="0">
                <a:latin typeface="Comic Sans MS" panose="030F0702030302020204" pitchFamily="66" charset="0"/>
              </a:rPr>
              <a:t>Atölyeler</a:t>
            </a:r>
          </a:p>
          <a:p>
            <a:pPr algn="just">
              <a:buSzPct val="100000"/>
              <a:buFont typeface="Wingdings" panose="05000000000000000000" pitchFamily="2" charset="2"/>
              <a:buChar char="v"/>
            </a:pPr>
            <a:endParaRPr lang="tr-TR" dirty="0" smtClean="0">
              <a:latin typeface="Comic Sans MS" panose="030F0702030302020204" pitchFamily="66" charset="0"/>
            </a:endParaRPr>
          </a:p>
          <a:p>
            <a:pPr algn="just">
              <a:buSzPct val="100000"/>
              <a:buFont typeface="Wingdings" panose="05000000000000000000" pitchFamily="2" charset="2"/>
              <a:buChar char="v"/>
            </a:pPr>
            <a:r>
              <a:rPr lang="tr-TR" dirty="0" smtClean="0">
                <a:latin typeface="Comic Sans MS" panose="030F0702030302020204" pitchFamily="66" charset="0"/>
              </a:rPr>
              <a:t>Laboratuvarlar</a:t>
            </a:r>
          </a:p>
          <a:p>
            <a:pPr algn="just">
              <a:buSzPct val="100000"/>
              <a:buFont typeface="Wingdings" panose="05000000000000000000" pitchFamily="2" charset="2"/>
              <a:buChar char="v"/>
            </a:pPr>
            <a:endParaRPr lang="tr-TR" dirty="0" smtClean="0">
              <a:latin typeface="Comic Sans MS" panose="030F0702030302020204" pitchFamily="66" charset="0"/>
            </a:endParaRPr>
          </a:p>
          <a:p>
            <a:pPr algn="just">
              <a:buSzPct val="100000"/>
              <a:buFont typeface="Wingdings" panose="05000000000000000000" pitchFamily="2" charset="2"/>
              <a:buChar char="v"/>
            </a:pPr>
            <a:r>
              <a:rPr lang="tr-TR" dirty="0" smtClean="0">
                <a:latin typeface="Comic Sans MS" panose="030F0702030302020204" pitchFamily="66" charset="0"/>
              </a:rPr>
              <a:t>Koridorlar</a:t>
            </a:r>
          </a:p>
          <a:p>
            <a:pPr algn="just">
              <a:buSzPct val="100000"/>
              <a:buFont typeface="Wingdings" panose="05000000000000000000" pitchFamily="2" charset="2"/>
              <a:buChar char="v"/>
            </a:pPr>
            <a:endParaRPr lang="tr-TR" dirty="0" smtClean="0">
              <a:latin typeface="Comic Sans MS" panose="030F0702030302020204" pitchFamily="66" charset="0"/>
            </a:endParaRPr>
          </a:p>
          <a:p>
            <a:pPr algn="just">
              <a:buSzPct val="100000"/>
              <a:buFont typeface="Wingdings" panose="05000000000000000000" pitchFamily="2" charset="2"/>
              <a:buChar char="v"/>
            </a:pPr>
            <a:r>
              <a:rPr lang="tr-TR" dirty="0" smtClean="0">
                <a:latin typeface="Comic Sans MS" panose="030F0702030302020204" pitchFamily="66" charset="0"/>
              </a:rPr>
              <a:t>Isınma amaçlı yakıt birimlerimiz</a:t>
            </a:r>
          </a:p>
          <a:p>
            <a:pPr algn="just">
              <a:buSzPct val="100000"/>
              <a:buFont typeface="Wingdings" panose="05000000000000000000" pitchFamily="2" charset="2"/>
              <a:buChar char="v"/>
            </a:pPr>
            <a:endParaRPr lang="tr-TR" dirty="0" smtClean="0">
              <a:latin typeface="Comic Sans MS" panose="030F0702030302020204" pitchFamily="66" charset="0"/>
            </a:endParaRPr>
          </a:p>
          <a:p>
            <a:pPr algn="just">
              <a:buSzPct val="100000"/>
              <a:buFont typeface="Wingdings" panose="05000000000000000000" pitchFamily="2" charset="2"/>
              <a:buChar char="v"/>
            </a:pPr>
            <a:r>
              <a:rPr lang="tr-TR" dirty="0" smtClean="0">
                <a:latin typeface="Comic Sans MS" panose="030F0702030302020204" pitchFamily="66" charset="0"/>
              </a:rPr>
              <a:t>Elektrik </a:t>
            </a:r>
            <a:r>
              <a:rPr lang="tr-TR" dirty="0" err="1" smtClean="0">
                <a:latin typeface="Comic Sans MS" panose="030F0702030302020204" pitchFamily="66" charset="0"/>
              </a:rPr>
              <a:t>tesisatlarımız</a:t>
            </a:r>
            <a:endParaRPr lang="tr-TR" dirty="0" smtClean="0">
              <a:latin typeface="Comic Sans MS" panose="030F0702030302020204" pitchFamily="66" charset="0"/>
            </a:endParaRPr>
          </a:p>
        </p:txBody>
      </p:sp>
      <p:sp>
        <p:nvSpPr>
          <p:cNvPr id="4" name="Metin kutusu 3"/>
          <p:cNvSpPr txBox="1"/>
          <p:nvPr/>
        </p:nvSpPr>
        <p:spPr>
          <a:xfrm>
            <a:off x="4716016" y="1600200"/>
            <a:ext cx="3744416" cy="4154984"/>
          </a:xfrm>
          <a:prstGeom prst="rect">
            <a:avLst/>
          </a:prstGeom>
          <a:noFill/>
        </p:spPr>
        <p:txBody>
          <a:bodyPr wrap="square" rtlCol="0">
            <a:spAutoFit/>
          </a:bodyPr>
          <a:lstStyle/>
          <a:p>
            <a:pPr marL="342900" indent="-342900" algn="just">
              <a:buClr>
                <a:schemeClr val="accent1"/>
              </a:buClr>
              <a:buFont typeface="Wingdings" panose="05000000000000000000" pitchFamily="2" charset="2"/>
              <a:buChar char="v"/>
            </a:pPr>
            <a:r>
              <a:rPr lang="tr-TR" sz="2400" dirty="0" smtClean="0">
                <a:latin typeface="Comic Sans MS" panose="030F0702030302020204" pitchFamily="66" charset="0"/>
              </a:rPr>
              <a:t>Yemekhanelerimiz</a:t>
            </a:r>
          </a:p>
          <a:p>
            <a:pPr algn="just">
              <a:buClr>
                <a:schemeClr val="accent1"/>
              </a:buClr>
            </a:pPr>
            <a:endParaRPr lang="tr-TR" sz="2400" dirty="0">
              <a:latin typeface="Comic Sans MS" panose="030F0702030302020204" pitchFamily="66" charset="0"/>
            </a:endParaRPr>
          </a:p>
          <a:p>
            <a:pPr marL="342900" indent="-342900" algn="just">
              <a:buClr>
                <a:schemeClr val="accent1"/>
              </a:buClr>
              <a:buFont typeface="Wingdings" panose="05000000000000000000" pitchFamily="2" charset="2"/>
              <a:buChar char="v"/>
            </a:pPr>
            <a:r>
              <a:rPr lang="tr-TR" sz="2400" dirty="0" smtClean="0">
                <a:latin typeface="Comic Sans MS" panose="030F0702030302020204" pitchFamily="66" charset="0"/>
              </a:rPr>
              <a:t>Kantinler</a:t>
            </a:r>
          </a:p>
          <a:p>
            <a:pPr algn="just">
              <a:buClr>
                <a:schemeClr val="accent1"/>
              </a:buClr>
            </a:pPr>
            <a:endParaRPr lang="tr-TR" sz="2400" dirty="0">
              <a:latin typeface="Comic Sans MS" panose="030F0702030302020204" pitchFamily="66" charset="0"/>
            </a:endParaRPr>
          </a:p>
          <a:p>
            <a:pPr marL="342900" indent="-342900" algn="just">
              <a:buClr>
                <a:schemeClr val="accent1"/>
              </a:buClr>
              <a:buFont typeface="Wingdings" panose="05000000000000000000" pitchFamily="2" charset="2"/>
              <a:buChar char="v"/>
            </a:pPr>
            <a:r>
              <a:rPr lang="tr-TR" sz="2400" dirty="0">
                <a:latin typeface="Comic Sans MS" panose="030F0702030302020204" pitchFamily="66" charset="0"/>
              </a:rPr>
              <a:t>Temizlik </a:t>
            </a:r>
            <a:r>
              <a:rPr lang="tr-TR" sz="2400" dirty="0" smtClean="0">
                <a:latin typeface="Comic Sans MS" panose="030F0702030302020204" pitchFamily="66" charset="0"/>
              </a:rPr>
              <a:t>kimyasalları</a:t>
            </a:r>
          </a:p>
          <a:p>
            <a:pPr algn="just">
              <a:buClr>
                <a:schemeClr val="accent1"/>
              </a:buClr>
            </a:pPr>
            <a:endParaRPr lang="tr-TR" sz="2400" dirty="0">
              <a:latin typeface="Comic Sans MS" panose="030F0702030302020204" pitchFamily="66" charset="0"/>
            </a:endParaRPr>
          </a:p>
          <a:p>
            <a:pPr marL="342900" indent="-342900" algn="just">
              <a:buClr>
                <a:schemeClr val="accent1"/>
              </a:buClr>
              <a:buFont typeface="Wingdings" panose="05000000000000000000" pitchFamily="2" charset="2"/>
              <a:buChar char="v"/>
            </a:pPr>
            <a:r>
              <a:rPr lang="tr-TR" sz="2400" dirty="0">
                <a:latin typeface="Comic Sans MS" panose="030F0702030302020204" pitchFamily="66" charset="0"/>
              </a:rPr>
              <a:t>Yangın </a:t>
            </a:r>
            <a:r>
              <a:rPr lang="tr-TR" sz="2400" dirty="0" smtClean="0">
                <a:latin typeface="Comic Sans MS" panose="030F0702030302020204" pitchFamily="66" charset="0"/>
              </a:rPr>
              <a:t>merdivenlerinin olmaması</a:t>
            </a:r>
          </a:p>
          <a:p>
            <a:pPr algn="just">
              <a:buClr>
                <a:schemeClr val="accent1"/>
              </a:buClr>
            </a:pPr>
            <a:endParaRPr lang="tr-TR" sz="2400" dirty="0">
              <a:latin typeface="Comic Sans MS" panose="030F0702030302020204" pitchFamily="66" charset="0"/>
            </a:endParaRPr>
          </a:p>
          <a:p>
            <a:pPr marL="342900" indent="-342900" algn="just">
              <a:buClr>
                <a:schemeClr val="accent1"/>
              </a:buClr>
              <a:buFont typeface="Wingdings" panose="05000000000000000000" pitchFamily="2" charset="2"/>
              <a:buChar char="v"/>
            </a:pPr>
            <a:r>
              <a:rPr lang="tr-TR" sz="2400" dirty="0">
                <a:latin typeface="Comic Sans MS" panose="030F0702030302020204" pitchFamily="66" charset="0"/>
              </a:rPr>
              <a:t>Tuvaletler</a:t>
            </a:r>
          </a:p>
          <a:p>
            <a:pPr marL="342900" indent="-342900" algn="just">
              <a:buClr>
                <a:schemeClr val="accent1"/>
              </a:buClr>
              <a:buFont typeface="Wingdings" panose="05000000000000000000" pitchFamily="2" charset="2"/>
              <a:buChar char="v"/>
            </a:pPr>
            <a:endParaRPr lang="tr-TR" sz="2400" dirty="0"/>
          </a:p>
        </p:txBody>
      </p:sp>
      <p:sp>
        <p:nvSpPr>
          <p:cNvPr id="5" name="Altbilgi Yer Tutucusu 4"/>
          <p:cNvSpPr>
            <a:spLocks noGrp="1"/>
          </p:cNvSpPr>
          <p:nvPr>
            <p:ph type="ftr" sz="quarter" idx="16"/>
          </p:nvPr>
        </p:nvSpPr>
        <p:spPr>
          <a:xfrm>
            <a:off x="2590800" y="6233779"/>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2049753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1">
              <a:lumMod val="60000"/>
              <a:lumOff val="40000"/>
            </a:schemeClr>
          </a:solidFill>
        </p:spPr>
        <p:style>
          <a:lnRef idx="1">
            <a:schemeClr val="accent2"/>
          </a:lnRef>
          <a:fillRef idx="3">
            <a:schemeClr val="accent2"/>
          </a:fillRef>
          <a:effectRef idx="2">
            <a:schemeClr val="accent2"/>
          </a:effectRef>
          <a:fontRef idx="minor">
            <a:schemeClr val="lt1"/>
          </a:fontRef>
        </p:style>
        <p:txBody>
          <a:bodyPr>
            <a:normAutofit/>
          </a:bodyPr>
          <a:lstStyle/>
          <a:p>
            <a:pPr algn="ctr"/>
            <a:r>
              <a:rPr lang="tr-TR" sz="2800" dirty="0" smtClean="0">
                <a:solidFill>
                  <a:schemeClr val="accent2">
                    <a:lumMod val="75000"/>
                  </a:schemeClr>
                </a:solidFill>
                <a:latin typeface="Comic Sans MS" panose="030F0702030302020204" pitchFamily="66" charset="0"/>
              </a:rPr>
              <a:t>EN SIK YAŞANAN LABORATUAR KAZALARI</a:t>
            </a:r>
            <a:endParaRPr lang="tr-TR" sz="2800" dirty="0">
              <a:solidFill>
                <a:schemeClr val="accent2">
                  <a:lumMod val="75000"/>
                </a:schemeClr>
              </a:solidFill>
              <a:latin typeface="Comic Sans MS" panose="030F0702030302020204" pitchFamily="66" charset="0"/>
            </a:endParaRPr>
          </a:p>
        </p:txBody>
      </p:sp>
      <p:sp>
        <p:nvSpPr>
          <p:cNvPr id="3" name="2 İçerik Yer Tutucusu"/>
          <p:cNvSpPr>
            <a:spLocks noGrp="1"/>
          </p:cNvSpPr>
          <p:nvPr>
            <p:ph idx="1"/>
          </p:nvPr>
        </p:nvSpPr>
        <p:spPr/>
        <p:txBody>
          <a:bodyPr>
            <a:normAutofit/>
          </a:bodyPr>
          <a:lstStyle/>
          <a:p>
            <a:pPr marL="457200" indent="-457200">
              <a:buFont typeface="+mj-lt"/>
              <a:buAutoNum type="arabicParenR"/>
            </a:pPr>
            <a:r>
              <a:rPr lang="tr-TR" dirty="0" smtClean="0">
                <a:latin typeface="Comic Sans MS" panose="030F0702030302020204" pitchFamily="66" charset="0"/>
              </a:rPr>
              <a:t>Asit yanıklar</a:t>
            </a:r>
          </a:p>
          <a:p>
            <a:pPr marL="457200" indent="-457200">
              <a:buFont typeface="+mj-lt"/>
              <a:buAutoNum type="arabicParenR"/>
            </a:pPr>
            <a:r>
              <a:rPr lang="tr-TR" dirty="0" smtClean="0">
                <a:latin typeface="Comic Sans MS" panose="030F0702030302020204" pitchFamily="66" charset="0"/>
              </a:rPr>
              <a:t>Baz yanıkları</a:t>
            </a:r>
          </a:p>
          <a:p>
            <a:pPr marL="457200" indent="-457200">
              <a:buFont typeface="+mj-lt"/>
              <a:buAutoNum type="arabicParenR"/>
            </a:pPr>
            <a:r>
              <a:rPr lang="tr-TR" dirty="0" smtClean="0">
                <a:latin typeface="Comic Sans MS" panose="030F0702030302020204" pitchFamily="66" charset="0"/>
              </a:rPr>
              <a:t>Fiziksel şoklar</a:t>
            </a:r>
          </a:p>
          <a:p>
            <a:pPr marL="457200" indent="-457200">
              <a:buFont typeface="+mj-lt"/>
              <a:buAutoNum type="arabicParenR"/>
            </a:pPr>
            <a:r>
              <a:rPr lang="tr-TR" dirty="0" smtClean="0">
                <a:latin typeface="Comic Sans MS" panose="030F0702030302020204" pitchFamily="66" charset="0"/>
              </a:rPr>
              <a:t>Elektrik şokları</a:t>
            </a:r>
          </a:p>
          <a:p>
            <a:pPr marL="457200" indent="-457200">
              <a:buFont typeface="+mj-lt"/>
              <a:buAutoNum type="arabicParenR"/>
            </a:pPr>
            <a:r>
              <a:rPr lang="tr-TR" dirty="0" smtClean="0">
                <a:latin typeface="Comic Sans MS" panose="030F0702030302020204" pitchFamily="66" charset="0"/>
              </a:rPr>
              <a:t>Yangın</a:t>
            </a:r>
          </a:p>
          <a:p>
            <a:pPr marL="457200" indent="-457200">
              <a:buFont typeface="+mj-lt"/>
              <a:buAutoNum type="arabicParenR"/>
            </a:pPr>
            <a:r>
              <a:rPr lang="tr-TR" dirty="0" smtClean="0">
                <a:latin typeface="Comic Sans MS" panose="030F0702030302020204" pitchFamily="66" charset="0"/>
              </a:rPr>
              <a:t>Patlamalar</a:t>
            </a:r>
          </a:p>
          <a:p>
            <a:pPr marL="457200" indent="-457200">
              <a:buFont typeface="+mj-lt"/>
              <a:buAutoNum type="arabicParenR"/>
            </a:pPr>
            <a:r>
              <a:rPr lang="tr-TR" dirty="0" smtClean="0">
                <a:latin typeface="Comic Sans MS" panose="030F0702030302020204" pitchFamily="66" charset="0"/>
              </a:rPr>
              <a:t>Yanıklar</a:t>
            </a:r>
          </a:p>
          <a:p>
            <a:pPr marL="457200" indent="-457200">
              <a:buFont typeface="+mj-lt"/>
              <a:buAutoNum type="arabicParenR"/>
            </a:pPr>
            <a:r>
              <a:rPr lang="tr-TR" dirty="0" smtClean="0">
                <a:latin typeface="Comic Sans MS" panose="030F0702030302020204" pitchFamily="66" charset="0"/>
              </a:rPr>
              <a:t>Kesikler</a:t>
            </a:r>
          </a:p>
          <a:p>
            <a:pPr marL="457200" indent="-457200">
              <a:buFont typeface="+mj-lt"/>
              <a:buAutoNum type="arabicParenR"/>
            </a:pPr>
            <a:r>
              <a:rPr lang="tr-TR" dirty="0" smtClean="0">
                <a:latin typeface="Comic Sans MS" panose="030F0702030302020204" pitchFamily="66" charset="0"/>
              </a:rPr>
              <a:t>Zehirlenmeler</a:t>
            </a:r>
            <a:endParaRPr lang="tr-TR" dirty="0">
              <a:latin typeface="Comic Sans MS" panose="030F0702030302020204" pitchFamily="66" charset="0"/>
            </a:endParaRPr>
          </a:p>
        </p:txBody>
      </p:sp>
      <p:pic>
        <p:nvPicPr>
          <p:cNvPr id="1026" name="Picture 2" descr="C:\Documents and Settings\MyPc\Desktop\kimya (718 x 265).png"/>
          <p:cNvPicPr>
            <a:picLocks noChangeAspect="1" noChangeArrowheads="1"/>
          </p:cNvPicPr>
          <p:nvPr/>
        </p:nvPicPr>
        <p:blipFill>
          <a:blip r:embed="rId2" cstate="print"/>
          <a:srcRect/>
          <a:stretch>
            <a:fillRect/>
          </a:stretch>
        </p:blipFill>
        <p:spPr bwMode="auto">
          <a:xfrm>
            <a:off x="3779912" y="1556792"/>
            <a:ext cx="4968552" cy="2520280"/>
          </a:xfrm>
          <a:prstGeom prst="rect">
            <a:avLst/>
          </a:prstGeom>
          <a:noFill/>
        </p:spPr>
      </p:pic>
      <p:pic>
        <p:nvPicPr>
          <p:cNvPr id="1028" name="Picture 4" descr="C:\Documents and Settings\MyPc\Desktop\08122009821.jpg"/>
          <p:cNvPicPr>
            <a:picLocks noChangeAspect="1" noChangeArrowheads="1"/>
          </p:cNvPicPr>
          <p:nvPr/>
        </p:nvPicPr>
        <p:blipFill>
          <a:blip r:embed="rId3" cstate="print"/>
          <a:srcRect/>
          <a:stretch>
            <a:fillRect/>
          </a:stretch>
        </p:blipFill>
        <p:spPr bwMode="auto">
          <a:xfrm>
            <a:off x="5292080" y="4120480"/>
            <a:ext cx="3456384" cy="2584884"/>
          </a:xfrm>
          <a:prstGeom prst="rect">
            <a:avLst/>
          </a:prstGeom>
          <a:noFill/>
        </p:spPr>
      </p:pic>
      <p:sp>
        <p:nvSpPr>
          <p:cNvPr id="4" name="Altbilgi Yer Tutucusu 3"/>
          <p:cNvSpPr>
            <a:spLocks noGrp="1"/>
          </p:cNvSpPr>
          <p:nvPr>
            <p:ph type="ftr" sz="quarter" idx="16"/>
          </p:nvPr>
        </p:nvSpPr>
        <p:spPr>
          <a:xfrm>
            <a:off x="2590800" y="6290754"/>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96442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dirty="0" smtClean="0">
                <a:solidFill>
                  <a:srgbClr val="0070C0"/>
                </a:solidFill>
                <a:latin typeface="Comic Sans MS" panose="030F0702030302020204" pitchFamily="66" charset="0"/>
                <a:cs typeface="Times New Roman" panose="02020603050405020304" pitchFamily="18" charset="0"/>
              </a:rPr>
              <a:t>ÜLKEMİZDE İŞ KAZASI SONUCU YAŞAMINI YİTİRENLERİN SAYISI</a:t>
            </a:r>
            <a:endParaRPr lang="tr-TR" sz="3200" dirty="0">
              <a:solidFill>
                <a:srgbClr val="0070C0"/>
              </a:solidFill>
              <a:latin typeface="Comic Sans MS" panose="030F0702030302020204" pitchFamily="66" charset="0"/>
              <a:cs typeface="Times New Roman" panose="02020603050405020304" pitchFamily="18" charset="0"/>
            </a:endParaRPr>
          </a:p>
        </p:txBody>
      </p:sp>
      <p:sp>
        <p:nvSpPr>
          <p:cNvPr id="3" name="İçerik Yer Tutucusu 2"/>
          <p:cNvSpPr>
            <a:spLocks noGrp="1"/>
          </p:cNvSpPr>
          <p:nvPr>
            <p:ph sz="quarter" idx="1"/>
          </p:nvPr>
        </p:nvSpPr>
        <p:spPr/>
        <p:txBody>
          <a:bodyPr/>
          <a:lstStyle/>
          <a:p>
            <a:pPr marL="0" indent="0">
              <a:buNone/>
            </a:pPr>
            <a:r>
              <a:rPr lang="tr-TR" dirty="0" smtClean="0">
                <a:latin typeface="Comic Sans MS" panose="030F0702030302020204" pitchFamily="66" charset="0"/>
                <a:cs typeface="Consolas" panose="020B0609020204030204" pitchFamily="49" charset="0"/>
              </a:rPr>
              <a:t>    İşçi Sağlığı ve İş Güvenliği Meclisi Verilerine göre 2015-2016 yılının;</a:t>
            </a:r>
          </a:p>
          <a:p>
            <a:pPr marL="0" indent="0">
              <a:buNone/>
            </a:pPr>
            <a:endParaRPr lang="tr-TR" dirty="0" smtClean="0">
              <a:latin typeface="Comic Sans MS" panose="030F0702030302020204" pitchFamily="66" charset="0"/>
              <a:cs typeface="Consolas" panose="020B0609020204030204" pitchFamily="49" charset="0"/>
            </a:endParaRPr>
          </a:p>
          <a:p>
            <a:pPr>
              <a:buFont typeface="Wingdings" panose="05000000000000000000" pitchFamily="2" charset="2"/>
              <a:buChar char="v"/>
            </a:pPr>
            <a:r>
              <a:rPr lang="tr-TR" dirty="0">
                <a:latin typeface="Comic Sans MS" panose="030F0702030302020204" pitchFamily="66" charset="0"/>
                <a:cs typeface="Consolas" panose="020B0609020204030204" pitchFamily="49" charset="0"/>
              </a:rPr>
              <a:t> </a:t>
            </a:r>
            <a:r>
              <a:rPr lang="tr-TR" dirty="0" smtClean="0">
                <a:latin typeface="Comic Sans MS" panose="030F0702030302020204" pitchFamily="66" charset="0"/>
                <a:cs typeface="Consolas" panose="020B0609020204030204" pitchFamily="49" charset="0"/>
              </a:rPr>
              <a:t>Ocak ayında </a:t>
            </a:r>
            <a:r>
              <a:rPr lang="tr-TR" dirty="0" smtClean="0">
                <a:solidFill>
                  <a:srgbClr val="FF0000"/>
                </a:solidFill>
                <a:latin typeface="Comic Sans MS" panose="030F0702030302020204" pitchFamily="66" charset="0"/>
                <a:cs typeface="Consolas" panose="020B0609020204030204" pitchFamily="49" charset="0"/>
              </a:rPr>
              <a:t>128-110</a:t>
            </a:r>
            <a:r>
              <a:rPr lang="tr-TR" dirty="0" smtClean="0">
                <a:latin typeface="Comic Sans MS" panose="030F0702030302020204" pitchFamily="66" charset="0"/>
                <a:cs typeface="Consolas" panose="020B0609020204030204" pitchFamily="49" charset="0"/>
              </a:rPr>
              <a:t> kişi,</a:t>
            </a:r>
          </a:p>
          <a:p>
            <a:pPr>
              <a:buFont typeface="Wingdings" panose="05000000000000000000" pitchFamily="2" charset="2"/>
              <a:buChar char="v"/>
            </a:pPr>
            <a:r>
              <a:rPr lang="tr-TR" dirty="0" smtClean="0">
                <a:latin typeface="Comic Sans MS" panose="030F0702030302020204" pitchFamily="66" charset="0"/>
                <a:cs typeface="Consolas" panose="020B0609020204030204" pitchFamily="49" charset="0"/>
              </a:rPr>
              <a:t> Şubat ayında </a:t>
            </a:r>
            <a:r>
              <a:rPr lang="tr-TR" dirty="0" smtClean="0">
                <a:solidFill>
                  <a:srgbClr val="FF0000"/>
                </a:solidFill>
                <a:latin typeface="Comic Sans MS" panose="030F0702030302020204" pitchFamily="66" charset="0"/>
                <a:cs typeface="Consolas" panose="020B0609020204030204" pitchFamily="49" charset="0"/>
              </a:rPr>
              <a:t>85-140</a:t>
            </a:r>
            <a:r>
              <a:rPr lang="tr-TR" dirty="0" smtClean="0">
                <a:latin typeface="Comic Sans MS" panose="030F0702030302020204" pitchFamily="66" charset="0"/>
                <a:cs typeface="Consolas" panose="020B0609020204030204" pitchFamily="49" charset="0"/>
              </a:rPr>
              <a:t> kişi,</a:t>
            </a:r>
          </a:p>
          <a:p>
            <a:pPr>
              <a:buFont typeface="Wingdings" panose="05000000000000000000" pitchFamily="2" charset="2"/>
              <a:buChar char="v"/>
            </a:pPr>
            <a:r>
              <a:rPr lang="tr-TR" dirty="0" smtClean="0">
                <a:latin typeface="Comic Sans MS" panose="030F0702030302020204" pitchFamily="66" charset="0"/>
                <a:cs typeface="Consolas" panose="020B0609020204030204" pitchFamily="49" charset="0"/>
              </a:rPr>
              <a:t> Mart ayında </a:t>
            </a:r>
            <a:r>
              <a:rPr lang="tr-TR" dirty="0" smtClean="0">
                <a:solidFill>
                  <a:srgbClr val="FF0000"/>
                </a:solidFill>
                <a:latin typeface="Comic Sans MS" panose="030F0702030302020204" pitchFamily="66" charset="0"/>
                <a:cs typeface="Consolas" panose="020B0609020204030204" pitchFamily="49" charset="0"/>
              </a:rPr>
              <a:t>139-157</a:t>
            </a:r>
            <a:r>
              <a:rPr lang="tr-TR" dirty="0" smtClean="0">
                <a:latin typeface="Comic Sans MS" panose="030F0702030302020204" pitchFamily="66" charset="0"/>
                <a:cs typeface="Consolas" panose="020B0609020204030204" pitchFamily="49" charset="0"/>
              </a:rPr>
              <a:t> kişi, </a:t>
            </a:r>
          </a:p>
          <a:p>
            <a:pPr>
              <a:buFont typeface="Wingdings" panose="05000000000000000000" pitchFamily="2" charset="2"/>
              <a:buChar char="v"/>
            </a:pPr>
            <a:r>
              <a:rPr lang="tr-TR" dirty="0" smtClean="0">
                <a:latin typeface="Comic Sans MS" panose="030F0702030302020204" pitchFamily="66" charset="0"/>
                <a:cs typeface="Consolas" panose="020B0609020204030204" pitchFamily="49" charset="0"/>
              </a:rPr>
              <a:t> Nisan ayında </a:t>
            </a:r>
            <a:r>
              <a:rPr lang="tr-TR" dirty="0" smtClean="0">
                <a:solidFill>
                  <a:srgbClr val="FF0000"/>
                </a:solidFill>
                <a:latin typeface="Comic Sans MS" panose="030F0702030302020204" pitchFamily="66" charset="0"/>
                <a:cs typeface="Consolas" panose="020B0609020204030204" pitchFamily="49" charset="0"/>
              </a:rPr>
              <a:t>133</a:t>
            </a:r>
            <a:r>
              <a:rPr lang="tr-TR" dirty="0" smtClean="0">
                <a:latin typeface="Comic Sans MS" panose="030F0702030302020204" pitchFamily="66" charset="0"/>
                <a:cs typeface="Consolas" panose="020B0609020204030204" pitchFamily="49" charset="0"/>
              </a:rPr>
              <a:t> kişi,</a:t>
            </a:r>
          </a:p>
          <a:p>
            <a:pPr>
              <a:buFont typeface="Wingdings" panose="05000000000000000000" pitchFamily="2" charset="2"/>
              <a:buChar char="v"/>
            </a:pPr>
            <a:r>
              <a:rPr lang="tr-TR" dirty="0" smtClean="0">
                <a:latin typeface="Comic Sans MS" panose="030F0702030302020204" pitchFamily="66" charset="0"/>
                <a:cs typeface="Consolas" panose="020B0609020204030204" pitchFamily="49" charset="0"/>
              </a:rPr>
              <a:t> Mayıs ayında </a:t>
            </a:r>
            <a:r>
              <a:rPr lang="tr-TR" dirty="0" smtClean="0">
                <a:solidFill>
                  <a:srgbClr val="FF0000"/>
                </a:solidFill>
                <a:latin typeface="Comic Sans MS" panose="030F0702030302020204" pitchFamily="66" charset="0"/>
                <a:cs typeface="Consolas" panose="020B0609020204030204" pitchFamily="49" charset="0"/>
              </a:rPr>
              <a:t>162</a:t>
            </a:r>
            <a:r>
              <a:rPr lang="tr-TR" dirty="0" smtClean="0">
                <a:latin typeface="Comic Sans MS" panose="030F0702030302020204" pitchFamily="66" charset="0"/>
                <a:cs typeface="Consolas" panose="020B0609020204030204" pitchFamily="49" charset="0"/>
              </a:rPr>
              <a:t> kişi,</a:t>
            </a:r>
          </a:p>
          <a:p>
            <a:pPr>
              <a:buFont typeface="Wingdings" panose="05000000000000000000" pitchFamily="2" charset="2"/>
              <a:buChar char="v"/>
            </a:pPr>
            <a:r>
              <a:rPr lang="tr-TR" dirty="0" smtClean="0">
                <a:latin typeface="Comic Sans MS" panose="030F0702030302020204" pitchFamily="66" charset="0"/>
                <a:cs typeface="Consolas" panose="020B0609020204030204" pitchFamily="49" charset="0"/>
              </a:rPr>
              <a:t> Haziran ayında </a:t>
            </a:r>
            <a:r>
              <a:rPr lang="tr-TR" dirty="0" smtClean="0">
                <a:solidFill>
                  <a:srgbClr val="FF0000"/>
                </a:solidFill>
                <a:latin typeface="Comic Sans MS" panose="030F0702030302020204" pitchFamily="66" charset="0"/>
                <a:cs typeface="Consolas" panose="020B0609020204030204" pitchFamily="49" charset="0"/>
              </a:rPr>
              <a:t>147</a:t>
            </a:r>
            <a:r>
              <a:rPr lang="tr-TR" dirty="0" smtClean="0">
                <a:latin typeface="Comic Sans MS" panose="030F0702030302020204" pitchFamily="66" charset="0"/>
                <a:cs typeface="Consolas" panose="020B0609020204030204" pitchFamily="49" charset="0"/>
              </a:rPr>
              <a:t> kişi, </a:t>
            </a:r>
            <a:endParaRPr lang="tr-TR" dirty="0">
              <a:latin typeface="Comic Sans MS" panose="030F0702030302020204" pitchFamily="66" charset="0"/>
              <a:cs typeface="Consolas" panose="020B0609020204030204" pitchFamily="49" charset="0"/>
            </a:endParaRPr>
          </a:p>
        </p:txBody>
      </p:sp>
      <p:sp>
        <p:nvSpPr>
          <p:cNvPr id="4" name="Altbilgi Yer Tutucusu 3"/>
          <p:cNvSpPr>
            <a:spLocks noGrp="1"/>
          </p:cNvSpPr>
          <p:nvPr>
            <p:ph type="ftr" sz="quarter" idx="16"/>
          </p:nvPr>
        </p:nvSpPr>
        <p:spPr>
          <a:xfrm>
            <a:off x="2590800" y="6309315"/>
            <a:ext cx="3200400" cy="365760"/>
          </a:xfrm>
        </p:spPr>
        <p:txBody>
          <a:bodyPr/>
          <a:lstStyle/>
          <a:p>
            <a:pPr algn="ctr"/>
            <a:r>
              <a:rPr lang="tr-TR" dirty="0" smtClean="0"/>
              <a:t>Muhsin OKCU</a:t>
            </a:r>
            <a:endParaRPr lang="tr-TR" dirty="0" smtClean="0"/>
          </a:p>
          <a:p>
            <a:pPr algn="ctr"/>
            <a:r>
              <a:rPr lang="tr-TR" dirty="0" smtClean="0"/>
              <a:t>Fizik Öğretmeni</a:t>
            </a:r>
            <a:endParaRPr lang="tr-TR" dirty="0" smtClean="0"/>
          </a:p>
          <a:p>
            <a:pPr algn="ctr"/>
            <a:r>
              <a:rPr lang="tr-TR" dirty="0" smtClean="0"/>
              <a:t>İş Güvenliği Uzmanı</a:t>
            </a:r>
            <a:endParaRPr lang="tr-TR" dirty="0"/>
          </a:p>
        </p:txBody>
      </p:sp>
    </p:spTree>
    <p:extLst>
      <p:ext uri="{BB962C8B-B14F-4D97-AF65-F5344CB8AC3E}">
        <p14:creationId xmlns:p14="http://schemas.microsoft.com/office/powerpoint/2010/main" val="204281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3200" dirty="0">
                <a:solidFill>
                  <a:srgbClr val="0070C0"/>
                </a:solidFill>
                <a:latin typeface="Comic Sans MS" panose="030F0702030302020204" pitchFamily="66" charset="0"/>
                <a:cs typeface="Times New Roman" panose="02020603050405020304" pitchFamily="18" charset="0"/>
              </a:rPr>
              <a:t>ÜLKEMİZDE İŞ KAZASI SONUCU YAŞAMINI YİTİRENLERİN SAYISI</a:t>
            </a:r>
            <a:endParaRPr lang="tr-TR" dirty="0">
              <a:solidFill>
                <a:srgbClr val="0070C0"/>
              </a:solidFill>
            </a:endParaRPr>
          </a:p>
        </p:txBody>
      </p:sp>
      <p:sp>
        <p:nvSpPr>
          <p:cNvPr id="3" name="İçerik Yer Tutucusu 2"/>
          <p:cNvSpPr>
            <a:spLocks noGrp="1"/>
          </p:cNvSpPr>
          <p:nvPr>
            <p:ph sz="quarter" idx="1"/>
          </p:nvPr>
        </p:nvSpPr>
        <p:spPr>
          <a:xfrm>
            <a:off x="457200" y="1600200"/>
            <a:ext cx="7859216" cy="4873752"/>
          </a:xfrm>
        </p:spPr>
        <p:txBody>
          <a:bodyPr/>
          <a:lstStyle/>
          <a:p>
            <a:pPr>
              <a:buFont typeface="Wingdings" panose="05000000000000000000" pitchFamily="2" charset="2"/>
              <a:buChar char="v"/>
            </a:pPr>
            <a:r>
              <a:rPr lang="tr-TR" dirty="0" smtClean="0">
                <a:latin typeface="Comic Sans MS" panose="030F0702030302020204" pitchFamily="66" charset="0"/>
              </a:rPr>
              <a:t>Temmuz ayında </a:t>
            </a:r>
            <a:r>
              <a:rPr lang="tr-TR" dirty="0" smtClean="0">
                <a:solidFill>
                  <a:srgbClr val="FF0000"/>
                </a:solidFill>
                <a:latin typeface="Comic Sans MS" panose="030F0702030302020204" pitchFamily="66" charset="0"/>
              </a:rPr>
              <a:t>166</a:t>
            </a:r>
            <a:r>
              <a:rPr lang="tr-TR" dirty="0" smtClean="0">
                <a:latin typeface="Comic Sans MS" panose="030F0702030302020204" pitchFamily="66" charset="0"/>
              </a:rPr>
              <a:t> kişi,</a:t>
            </a:r>
          </a:p>
          <a:p>
            <a:pPr>
              <a:buFont typeface="Wingdings" panose="05000000000000000000" pitchFamily="2" charset="2"/>
              <a:buChar char="v"/>
            </a:pPr>
            <a:r>
              <a:rPr lang="tr-TR" dirty="0" smtClean="0">
                <a:latin typeface="Comic Sans MS" panose="030F0702030302020204" pitchFamily="66" charset="0"/>
              </a:rPr>
              <a:t>Ağustos ayında </a:t>
            </a:r>
            <a:r>
              <a:rPr lang="tr-TR" dirty="0" smtClean="0">
                <a:solidFill>
                  <a:srgbClr val="FF0000"/>
                </a:solidFill>
                <a:latin typeface="Comic Sans MS" panose="030F0702030302020204" pitchFamily="66" charset="0"/>
              </a:rPr>
              <a:t>158</a:t>
            </a:r>
            <a:r>
              <a:rPr lang="tr-TR" dirty="0" smtClean="0">
                <a:latin typeface="Comic Sans MS" panose="030F0702030302020204" pitchFamily="66" charset="0"/>
              </a:rPr>
              <a:t> kişi,</a:t>
            </a:r>
          </a:p>
          <a:p>
            <a:pPr>
              <a:buFont typeface="Wingdings" panose="05000000000000000000" pitchFamily="2" charset="2"/>
              <a:buChar char="v"/>
            </a:pPr>
            <a:r>
              <a:rPr lang="tr-TR" dirty="0" smtClean="0">
                <a:latin typeface="Comic Sans MS" panose="030F0702030302020204" pitchFamily="66" charset="0"/>
              </a:rPr>
              <a:t>Eylül ayında </a:t>
            </a:r>
            <a:r>
              <a:rPr lang="tr-TR" dirty="0" smtClean="0">
                <a:solidFill>
                  <a:srgbClr val="FF0000"/>
                </a:solidFill>
                <a:latin typeface="Comic Sans MS" panose="030F0702030302020204" pitchFamily="66" charset="0"/>
              </a:rPr>
              <a:t>177 </a:t>
            </a:r>
            <a:r>
              <a:rPr lang="tr-TR" dirty="0" smtClean="0">
                <a:latin typeface="Comic Sans MS" panose="030F0702030302020204" pitchFamily="66" charset="0"/>
              </a:rPr>
              <a:t>kişi,</a:t>
            </a:r>
          </a:p>
          <a:p>
            <a:pPr>
              <a:buFont typeface="Wingdings" panose="05000000000000000000" pitchFamily="2" charset="2"/>
              <a:buChar char="v"/>
            </a:pPr>
            <a:r>
              <a:rPr lang="tr-TR" dirty="0" smtClean="0">
                <a:latin typeface="Comic Sans MS" panose="030F0702030302020204" pitchFamily="66" charset="0"/>
              </a:rPr>
              <a:t>Ekim ayında </a:t>
            </a:r>
            <a:r>
              <a:rPr lang="tr-TR" dirty="0" smtClean="0">
                <a:solidFill>
                  <a:srgbClr val="FF0000"/>
                </a:solidFill>
                <a:latin typeface="Comic Sans MS" panose="030F0702030302020204" pitchFamily="66" charset="0"/>
              </a:rPr>
              <a:t>143</a:t>
            </a:r>
            <a:r>
              <a:rPr lang="tr-TR" dirty="0" smtClean="0">
                <a:latin typeface="Comic Sans MS" panose="030F0702030302020204" pitchFamily="66" charset="0"/>
              </a:rPr>
              <a:t> kişi,</a:t>
            </a:r>
          </a:p>
          <a:p>
            <a:pPr>
              <a:buFont typeface="Wingdings" panose="05000000000000000000" pitchFamily="2" charset="2"/>
              <a:buChar char="v"/>
            </a:pPr>
            <a:r>
              <a:rPr lang="tr-TR" dirty="0" smtClean="0">
                <a:latin typeface="Comic Sans MS" panose="030F0702030302020204" pitchFamily="66" charset="0"/>
              </a:rPr>
              <a:t>Kasım ayında ise </a:t>
            </a:r>
            <a:r>
              <a:rPr lang="tr-TR" dirty="0" smtClean="0">
                <a:solidFill>
                  <a:srgbClr val="FF0000"/>
                </a:solidFill>
                <a:latin typeface="Comic Sans MS" panose="030F0702030302020204" pitchFamily="66" charset="0"/>
              </a:rPr>
              <a:t>131</a:t>
            </a:r>
            <a:r>
              <a:rPr lang="tr-TR" dirty="0" smtClean="0">
                <a:latin typeface="Comic Sans MS" panose="030F0702030302020204" pitchFamily="66" charset="0"/>
              </a:rPr>
              <a:t> kişi,</a:t>
            </a:r>
          </a:p>
          <a:p>
            <a:pPr>
              <a:buFont typeface="Wingdings" panose="05000000000000000000" pitchFamily="2" charset="2"/>
              <a:buChar char="v"/>
            </a:pPr>
            <a:r>
              <a:rPr lang="tr-TR" dirty="0" smtClean="0">
                <a:latin typeface="Comic Sans MS" panose="030F0702030302020204" pitchFamily="66" charset="0"/>
              </a:rPr>
              <a:t>Aralık ayında ise </a:t>
            </a:r>
            <a:r>
              <a:rPr lang="tr-TR" dirty="0" smtClean="0">
                <a:solidFill>
                  <a:srgbClr val="FF0000"/>
                </a:solidFill>
                <a:latin typeface="Comic Sans MS" panose="030F0702030302020204" pitchFamily="66" charset="0"/>
              </a:rPr>
              <a:t>137</a:t>
            </a:r>
            <a:r>
              <a:rPr lang="tr-TR" dirty="0" smtClean="0">
                <a:latin typeface="Comic Sans MS" panose="030F0702030302020204" pitchFamily="66" charset="0"/>
              </a:rPr>
              <a:t> kişi olmak üzere; </a:t>
            </a:r>
            <a:endParaRPr lang="tr-TR" dirty="0">
              <a:latin typeface="Comic Sans MS" panose="030F0702030302020204" pitchFamily="66" charset="0"/>
            </a:endParaRPr>
          </a:p>
          <a:p>
            <a:pPr>
              <a:buFont typeface="Wingdings" panose="05000000000000000000" pitchFamily="2" charset="2"/>
              <a:buChar char="v"/>
            </a:pPr>
            <a:endParaRPr lang="tr-TR" dirty="0" smtClean="0">
              <a:latin typeface="Comic Sans MS" panose="030F0702030302020204" pitchFamily="66" charset="0"/>
            </a:endParaRPr>
          </a:p>
          <a:p>
            <a:pPr>
              <a:buFont typeface="Wingdings" panose="05000000000000000000" pitchFamily="2" charset="2"/>
              <a:buChar char="v"/>
            </a:pPr>
            <a:r>
              <a:rPr lang="tr-TR" dirty="0" smtClean="0">
                <a:latin typeface="Comic Sans MS" panose="030F0702030302020204" pitchFamily="66" charset="0"/>
              </a:rPr>
              <a:t>2015 yılında toplamda </a:t>
            </a:r>
            <a:r>
              <a:rPr lang="tr-TR" dirty="0" smtClean="0">
                <a:solidFill>
                  <a:srgbClr val="FF0000"/>
                </a:solidFill>
                <a:latin typeface="Comic Sans MS" panose="030F0702030302020204" pitchFamily="66" charset="0"/>
              </a:rPr>
              <a:t>1730</a:t>
            </a:r>
            <a:r>
              <a:rPr lang="tr-TR" dirty="0" smtClean="0">
                <a:latin typeface="Comic Sans MS" panose="030F0702030302020204" pitchFamily="66" charset="0"/>
              </a:rPr>
              <a:t> kişi İş kazası soncu yaşamını yitirdi.</a:t>
            </a:r>
            <a:endParaRPr lang="tr-TR" dirty="0">
              <a:latin typeface="Comic Sans MS" panose="030F0702030302020204" pitchFamily="66" charset="0"/>
            </a:endParaRPr>
          </a:p>
        </p:txBody>
      </p:sp>
      <p:sp>
        <p:nvSpPr>
          <p:cNvPr id="4" name="Altbilgi Yer Tutucusu 3"/>
          <p:cNvSpPr>
            <a:spLocks noGrp="1"/>
          </p:cNvSpPr>
          <p:nvPr>
            <p:ph type="ftr" sz="quarter" idx="16"/>
          </p:nvPr>
        </p:nvSpPr>
        <p:spPr>
          <a:xfrm>
            <a:off x="2411760" y="6165304"/>
            <a:ext cx="3099432" cy="692696"/>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1533495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60648"/>
            <a:ext cx="8075240" cy="580926"/>
          </a:xfrm>
          <a:solidFill>
            <a:schemeClr val="accent1">
              <a:lumMod val="60000"/>
              <a:lumOff val="40000"/>
            </a:schemeClr>
          </a:solidFill>
        </p:spPr>
        <p:txBody>
          <a:bodyPr>
            <a:normAutofit fontScale="90000"/>
          </a:bodyPr>
          <a:lstStyle/>
          <a:p>
            <a:pPr algn="ctr"/>
            <a:r>
              <a:rPr lang="tr-TR" sz="2400" dirty="0" smtClean="0">
                <a:solidFill>
                  <a:schemeClr val="accent2">
                    <a:lumMod val="75000"/>
                  </a:schemeClr>
                </a:solidFill>
                <a:latin typeface="Comic Sans MS" panose="030F0702030302020204" pitchFamily="66" charset="0"/>
              </a:rPr>
              <a:t>MEB OKUL YÖNETİCİLERİNİ KAZALARA KARŞI UYARDI</a:t>
            </a:r>
            <a:endParaRPr lang="tr-TR" sz="2400" dirty="0">
              <a:solidFill>
                <a:schemeClr val="accent2">
                  <a:lumMod val="75000"/>
                </a:schemeClr>
              </a:solidFill>
              <a:latin typeface="Comic Sans MS" panose="030F0702030302020204" pitchFamily="66" charset="0"/>
            </a:endParaRPr>
          </a:p>
        </p:txBody>
      </p:sp>
      <p:sp>
        <p:nvSpPr>
          <p:cNvPr id="4" name="2 İçerik Yer Tutucusu"/>
          <p:cNvSpPr>
            <a:spLocks noGrp="1"/>
          </p:cNvSpPr>
          <p:nvPr>
            <p:ph sz="quarter" idx="1"/>
          </p:nvPr>
        </p:nvSpPr>
        <p:spPr>
          <a:xfrm>
            <a:off x="457200" y="1196752"/>
            <a:ext cx="8075240" cy="5472608"/>
          </a:xfrm>
        </p:spPr>
        <p:txBody>
          <a:bodyPr>
            <a:noAutofit/>
          </a:bodyPr>
          <a:lstStyle/>
          <a:p>
            <a:pPr algn="just">
              <a:buFont typeface="Wingdings" panose="05000000000000000000" pitchFamily="2" charset="2"/>
              <a:buChar char="v"/>
            </a:pPr>
            <a:r>
              <a:rPr lang="tr-TR" dirty="0" smtClean="0">
                <a:latin typeface="Comic Sans MS" panose="030F0702030302020204" pitchFamily="66" charset="0"/>
                <a:cs typeface="Times New Roman" pitchFamily="18" charset="0"/>
              </a:rPr>
              <a:t>Milli Eğitim Bakanlığı Mardin'de </a:t>
            </a:r>
            <a:r>
              <a:rPr lang="tr-TR" dirty="0">
                <a:latin typeface="Comic Sans MS" panose="030F0702030302020204" pitchFamily="66" charset="0"/>
                <a:cs typeface="Times New Roman" pitchFamily="18" charset="0"/>
              </a:rPr>
              <a:t>bir öğrencinin üzerine dolap devrilmesi sonucu ölmesinin ardından okullarda alınan güvenlik önlemlerinin arttırılmasını istedi</a:t>
            </a:r>
            <a:r>
              <a:rPr lang="tr-TR" dirty="0" smtClean="0">
                <a:latin typeface="Comic Sans MS" panose="030F0702030302020204" pitchFamily="66" charset="0"/>
                <a:cs typeface="Times New Roman" pitchFamily="18" charset="0"/>
              </a:rPr>
              <a:t>.</a:t>
            </a:r>
          </a:p>
          <a:p>
            <a:pPr marL="0" indent="0" algn="just">
              <a:buNone/>
            </a:pPr>
            <a:endParaRPr lang="tr-TR" dirty="0" smtClean="0">
              <a:latin typeface="Comic Sans MS" panose="030F0702030302020204" pitchFamily="66" charset="0"/>
              <a:cs typeface="Times New Roman" pitchFamily="18" charset="0"/>
            </a:endParaRPr>
          </a:p>
          <a:p>
            <a:pPr algn="just">
              <a:buFont typeface="Wingdings" panose="05000000000000000000" pitchFamily="2" charset="2"/>
              <a:buChar char="v"/>
            </a:pPr>
            <a:r>
              <a:rPr lang="tr-TR" dirty="0" err="1" smtClean="0">
                <a:latin typeface="Comic Sans MS" panose="030F0702030302020204" pitchFamily="66" charset="0"/>
                <a:cs typeface="Times New Roman" pitchFamily="18" charset="0"/>
              </a:rPr>
              <a:t>MEB’lığı</a:t>
            </a:r>
            <a:r>
              <a:rPr lang="tr-TR" dirty="0" smtClean="0">
                <a:latin typeface="Comic Sans MS" panose="030F0702030302020204" pitchFamily="66" charset="0"/>
                <a:cs typeface="Times New Roman" pitchFamily="18" charset="0"/>
              </a:rPr>
              <a:t> geçtiğimiz </a:t>
            </a:r>
            <a:r>
              <a:rPr lang="tr-TR" dirty="0">
                <a:latin typeface="Comic Sans MS" panose="030F0702030302020204" pitchFamily="66" charset="0"/>
                <a:cs typeface="Times New Roman" pitchFamily="18" charset="0"/>
              </a:rPr>
              <a:t>Eylül ayında Mardin'in Kızıltepe ilçesinde Cumhuriyet İlköğretim </a:t>
            </a:r>
            <a:r>
              <a:rPr lang="tr-TR" b="1" dirty="0">
                <a:latin typeface="Comic Sans MS" panose="030F0702030302020204" pitchFamily="66" charset="0"/>
                <a:cs typeface="Times New Roman" pitchFamily="18" charset="0"/>
              </a:rPr>
              <a:t>Okulu 2. sınıf öğrencisi Reşat </a:t>
            </a:r>
            <a:r>
              <a:rPr lang="tr-TR" b="1" dirty="0" err="1">
                <a:latin typeface="Comic Sans MS" panose="030F0702030302020204" pitchFamily="66" charset="0"/>
                <a:cs typeface="Times New Roman" pitchFamily="18" charset="0"/>
              </a:rPr>
              <a:t>Kino'nun</a:t>
            </a:r>
            <a:r>
              <a:rPr lang="tr-TR" b="1" dirty="0">
                <a:latin typeface="Comic Sans MS" panose="030F0702030302020204" pitchFamily="66" charset="0"/>
                <a:cs typeface="Times New Roman" pitchFamily="18" charset="0"/>
              </a:rPr>
              <a:t> üzerine dolap devrilmesi sonucu </a:t>
            </a:r>
            <a:r>
              <a:rPr lang="tr-TR" b="1" dirty="0" smtClean="0">
                <a:latin typeface="Comic Sans MS" panose="030F0702030302020204" pitchFamily="66" charset="0"/>
                <a:cs typeface="Times New Roman" pitchFamily="18" charset="0"/>
              </a:rPr>
              <a:t>ölmesinin </a:t>
            </a:r>
            <a:r>
              <a:rPr lang="tr-TR" dirty="0" smtClean="0">
                <a:latin typeface="Comic Sans MS" panose="030F0702030302020204" pitchFamily="66" charset="0"/>
                <a:cs typeface="Times New Roman" pitchFamily="18" charset="0"/>
              </a:rPr>
              <a:t>ardından okullarda gerekli güvenlik önlemleri alınması konusunda çalışma başlattı. Bakanlık, acil koduyla 81 il milli eğitim müdürlüğüne tüm il, ilçe ve köy okullarında alınması gereken kuralları içeren bir yazı gönderdi. </a:t>
            </a:r>
            <a:endParaRPr lang="tr-TR" dirty="0" smtClean="0">
              <a:latin typeface="Comic Sans MS" panose="030F0702030302020204" pitchFamily="66" charset="0"/>
            </a:endParaRPr>
          </a:p>
          <a:p>
            <a:pPr marL="0" indent="0" algn="just">
              <a:buNone/>
            </a:pPr>
            <a:r>
              <a:rPr lang="tr-TR" sz="1400" dirty="0" smtClean="0">
                <a:latin typeface="Comic Sans MS" panose="030F0702030302020204" pitchFamily="66" charset="0"/>
              </a:rPr>
              <a:t>                                                                                                                                04.10.2013 </a:t>
            </a:r>
          </a:p>
          <a:p>
            <a:pPr marL="0" indent="0" algn="just">
              <a:buNone/>
            </a:pPr>
            <a:r>
              <a:rPr lang="tr-TR" sz="1400" b="1" dirty="0" smtClean="0">
                <a:latin typeface="Comic Sans MS" panose="030F0702030302020204" pitchFamily="66" charset="0"/>
              </a:rPr>
              <a:t>                                                                                    Sabah Gazetesi</a:t>
            </a:r>
            <a:r>
              <a:rPr lang="tr-TR" b="1" dirty="0" smtClean="0">
                <a:latin typeface="Comic Sans MS" panose="030F0702030302020204" pitchFamily="66" charset="0"/>
              </a:rPr>
              <a:t>	                                         					</a:t>
            </a:r>
            <a:endParaRPr lang="tr-TR" dirty="0" smtClean="0">
              <a:latin typeface="Comic Sans MS" panose="030F0702030302020204" pitchFamily="66" charset="0"/>
            </a:endParaRPr>
          </a:p>
          <a:p>
            <a:pPr marL="0" indent="0" algn="just">
              <a:buNone/>
            </a:pPr>
            <a:endParaRPr lang="tr-TR" dirty="0" smtClean="0">
              <a:latin typeface="Comic Sans MS" panose="030F0702030302020204" pitchFamily="66" charset="0"/>
            </a:endParaRPr>
          </a:p>
        </p:txBody>
      </p:sp>
      <p:sp>
        <p:nvSpPr>
          <p:cNvPr id="3" name="Altbilgi Yer Tutucusu 2"/>
          <p:cNvSpPr>
            <a:spLocks noGrp="1"/>
          </p:cNvSpPr>
          <p:nvPr>
            <p:ph type="ftr" sz="quarter" idx="16"/>
          </p:nvPr>
        </p:nvSpPr>
        <p:spPr>
          <a:xfrm>
            <a:off x="2894620" y="6442754"/>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a:p>
            <a:endParaRPr lang="tr-TR" dirty="0"/>
          </a:p>
        </p:txBody>
      </p:sp>
    </p:spTree>
    <p:extLst>
      <p:ext uri="{BB962C8B-B14F-4D97-AF65-F5344CB8AC3E}">
        <p14:creationId xmlns:p14="http://schemas.microsoft.com/office/powerpoint/2010/main" val="409016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Okulda üzerine dolap devrilen öğrenci ölümden döndü"/>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868144" y="4609061"/>
            <a:ext cx="3268442" cy="2066019"/>
          </a:xfrm>
          <a:prstGeom prst="rect">
            <a:avLst/>
          </a:prstGeom>
          <a:noFill/>
          <a:ln>
            <a:noFill/>
          </a:ln>
        </p:spPr>
      </p:pic>
      <p:sp>
        <p:nvSpPr>
          <p:cNvPr id="5" name="Metin kutusu 4"/>
          <p:cNvSpPr txBox="1"/>
          <p:nvPr/>
        </p:nvSpPr>
        <p:spPr>
          <a:xfrm>
            <a:off x="107504" y="185650"/>
            <a:ext cx="8820472" cy="4893647"/>
          </a:xfrm>
          <a:prstGeom prst="rect">
            <a:avLst/>
          </a:prstGeom>
          <a:noFill/>
        </p:spPr>
        <p:txBody>
          <a:bodyPr wrap="square" rtlCol="0">
            <a:spAutoFit/>
          </a:bodyPr>
          <a:lstStyle/>
          <a:p>
            <a:pPr marL="342900" indent="-342900" algn="just">
              <a:buClr>
                <a:schemeClr val="accent1"/>
              </a:buClr>
              <a:buFont typeface="Wingdings" panose="05000000000000000000" pitchFamily="2" charset="2"/>
              <a:buChar char="v"/>
            </a:pPr>
            <a:r>
              <a:rPr lang="tr-TR" sz="2400" dirty="0" smtClean="0">
                <a:latin typeface="Comic Sans MS" panose="030F0702030302020204" pitchFamily="66" charset="0"/>
              </a:rPr>
              <a:t>Ordu’nun Fatsa ilçesindeki </a:t>
            </a:r>
            <a:r>
              <a:rPr lang="tr-TR" sz="2400" dirty="0" err="1">
                <a:latin typeface="Comic Sans MS" panose="030F0702030302020204" pitchFamily="66" charset="0"/>
                <a:hlinkClick r:id="rId3"/>
              </a:rPr>
              <a:t>Bolaman</a:t>
            </a:r>
            <a:r>
              <a:rPr lang="tr-TR" sz="2400" dirty="0">
                <a:latin typeface="Comic Sans MS" panose="030F0702030302020204" pitchFamily="66" charset="0"/>
                <a:hlinkClick r:id="rId3"/>
              </a:rPr>
              <a:t> İlkokulu</a:t>
            </a:r>
            <a:r>
              <a:rPr lang="tr-TR" sz="2400" dirty="0">
                <a:latin typeface="Comic Sans MS" panose="030F0702030302020204" pitchFamily="66" charset="0"/>
              </a:rPr>
              <a:t> 2. sınıf öğrencisi </a:t>
            </a:r>
            <a:r>
              <a:rPr lang="tr-TR" sz="2400" dirty="0">
                <a:latin typeface="Comic Sans MS" panose="030F0702030302020204" pitchFamily="66" charset="0"/>
                <a:hlinkClick r:id="rId4"/>
              </a:rPr>
              <a:t>Mertcan Karalar</a:t>
            </a:r>
            <a:r>
              <a:rPr lang="tr-TR" sz="2400" dirty="0">
                <a:latin typeface="Comic Sans MS" panose="030F0702030302020204" pitchFamily="66" charset="0"/>
              </a:rPr>
              <a:t> (7), sınıfındaki dolaptan kitap almak istedi. Bu sırada devrilen dolap, küçük çocuğun üzerine düştü</a:t>
            </a:r>
            <a:r>
              <a:rPr lang="tr-TR" sz="2400" dirty="0" smtClean="0">
                <a:latin typeface="Comic Sans MS" panose="030F0702030302020204" pitchFamily="66" charset="0"/>
              </a:rPr>
              <a:t>.</a:t>
            </a:r>
          </a:p>
          <a:p>
            <a:pPr marL="342900" indent="-342900" algn="just">
              <a:buClr>
                <a:schemeClr val="accent1"/>
              </a:buClr>
              <a:buFont typeface="Wingdings" panose="05000000000000000000" pitchFamily="2" charset="2"/>
              <a:buChar char="v"/>
            </a:pPr>
            <a:endParaRPr lang="tr-TR" sz="2400" dirty="0" smtClean="0">
              <a:latin typeface="Comic Sans MS" panose="030F0702030302020204" pitchFamily="66" charset="0"/>
            </a:endParaRPr>
          </a:p>
          <a:p>
            <a:pPr marL="342900" indent="-342900" algn="just">
              <a:buClr>
                <a:schemeClr val="accent1"/>
              </a:buClr>
              <a:buFont typeface="Wingdings" panose="05000000000000000000" pitchFamily="2" charset="2"/>
              <a:buChar char="v"/>
            </a:pPr>
            <a:r>
              <a:rPr lang="tr-TR" sz="2400" dirty="0">
                <a:latin typeface="Comic Sans MS" panose="030F0702030302020204" pitchFamily="66" charset="0"/>
              </a:rPr>
              <a:t>Yaralanan Mertcan Karalar, okul idarecileri tarafından </a:t>
            </a:r>
            <a:r>
              <a:rPr lang="tr-TR" sz="2400" dirty="0" err="1">
                <a:latin typeface="Comic Sans MS" panose="030F0702030302020204" pitchFamily="66" charset="0"/>
              </a:rPr>
              <a:t>Bolaman</a:t>
            </a:r>
            <a:r>
              <a:rPr lang="tr-TR" sz="2400" dirty="0">
                <a:latin typeface="Comic Sans MS" panose="030F0702030302020204" pitchFamily="66" charset="0"/>
              </a:rPr>
              <a:t> Aile Sağlık Merkezine götürüldü. Buradaki müdahalenin ardından küçük Mertcan, Fatsa Devlet Hastanesine sevk edildi</a:t>
            </a:r>
            <a:r>
              <a:rPr lang="tr-TR" sz="2400" dirty="0" smtClean="0">
                <a:latin typeface="Comic Sans MS" panose="030F0702030302020204" pitchFamily="66" charset="0"/>
              </a:rPr>
              <a:t>.</a:t>
            </a:r>
          </a:p>
          <a:p>
            <a:pPr marL="342900" indent="-342900" algn="just">
              <a:buClr>
                <a:schemeClr val="accent1"/>
              </a:buClr>
              <a:buFont typeface="Wingdings" panose="05000000000000000000" pitchFamily="2" charset="2"/>
              <a:buChar char="v"/>
            </a:pPr>
            <a:endParaRPr lang="tr-TR" sz="2400" dirty="0">
              <a:latin typeface="Comic Sans MS" panose="030F0702030302020204" pitchFamily="66" charset="0"/>
            </a:endParaRPr>
          </a:p>
          <a:p>
            <a:pPr marL="342900" indent="-342900" algn="just">
              <a:buClr>
                <a:schemeClr val="accent1"/>
              </a:buClr>
              <a:buFont typeface="Wingdings" panose="05000000000000000000" pitchFamily="2" charset="2"/>
              <a:buChar char="v"/>
            </a:pPr>
            <a:r>
              <a:rPr lang="tr-TR" sz="2400" dirty="0">
                <a:latin typeface="Comic Sans MS" panose="030F0702030302020204" pitchFamily="66" charset="0"/>
              </a:rPr>
              <a:t>Tedavisi süren </a:t>
            </a:r>
            <a:r>
              <a:rPr lang="tr-TR" sz="2400" dirty="0" err="1">
                <a:latin typeface="Comic Sans MS" panose="030F0702030302020204" pitchFamily="66" charset="0"/>
              </a:rPr>
              <a:t>Karalar'ın</a:t>
            </a:r>
            <a:r>
              <a:rPr lang="tr-TR" sz="2400" dirty="0">
                <a:latin typeface="Comic Sans MS" panose="030F0702030302020204" pitchFamily="66" charset="0"/>
              </a:rPr>
              <a:t> durumunun iyi olduğu, olaya ilişkin inceleme başlatılacağı öğrenildi.</a:t>
            </a:r>
          </a:p>
          <a:p>
            <a:pPr marL="342900" indent="-342900" algn="just">
              <a:buClr>
                <a:schemeClr val="accent1"/>
              </a:buClr>
              <a:buFont typeface="Wingdings" panose="05000000000000000000" pitchFamily="2" charset="2"/>
              <a:buChar char="v"/>
            </a:pPr>
            <a:endParaRPr lang="tr-TR" sz="2400" dirty="0">
              <a:latin typeface="Comic Sans MS" panose="030F0702030302020204" pitchFamily="66" charset="0"/>
            </a:endParaRPr>
          </a:p>
        </p:txBody>
      </p:sp>
      <p:sp>
        <p:nvSpPr>
          <p:cNvPr id="2" name="Altbilgi Yer Tutucusu 1"/>
          <p:cNvSpPr>
            <a:spLocks noGrp="1"/>
          </p:cNvSpPr>
          <p:nvPr>
            <p:ph type="ftr" sz="quarter" idx="16"/>
          </p:nvPr>
        </p:nvSpPr>
        <p:spPr>
          <a:xfrm>
            <a:off x="2917540" y="6309320"/>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231765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576" y="260648"/>
            <a:ext cx="7467600" cy="562074"/>
          </a:xfrm>
          <a:solidFill>
            <a:schemeClr val="accent1">
              <a:lumMod val="60000"/>
              <a:lumOff val="40000"/>
            </a:schemeClr>
          </a:solidFill>
        </p:spPr>
        <p:txBody>
          <a:bodyPr>
            <a:normAutofit/>
          </a:bodyPr>
          <a:lstStyle/>
          <a:p>
            <a:pPr algn="ctr"/>
            <a:r>
              <a:rPr lang="tr-TR" sz="2800" dirty="0" smtClean="0">
                <a:solidFill>
                  <a:schemeClr val="accent2">
                    <a:lumMod val="75000"/>
                  </a:schemeClr>
                </a:solidFill>
                <a:latin typeface="Comic Sans MS" panose="030F0702030302020204" pitchFamily="66" charset="0"/>
              </a:rPr>
              <a:t>KALORİFER PETEĞİ DÜŞMESİ</a:t>
            </a:r>
            <a:endParaRPr lang="tr-TR" sz="2800"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755576" y="1600200"/>
            <a:ext cx="7467600" cy="3484984"/>
          </a:xfrm>
        </p:spPr>
        <p:txBody>
          <a:bodyPr/>
          <a:lstStyle/>
          <a:p>
            <a:pPr algn="just">
              <a:lnSpc>
                <a:spcPct val="150000"/>
              </a:lnSpc>
              <a:buFont typeface="Wingdings" panose="05000000000000000000" pitchFamily="2" charset="2"/>
              <a:buChar char="v"/>
            </a:pPr>
            <a:r>
              <a:rPr lang="tr-TR" dirty="0" err="1">
                <a:latin typeface="Comic Sans MS" panose="030F0702030302020204" pitchFamily="66" charset="0"/>
              </a:rPr>
              <a:t>Bursanın</a:t>
            </a:r>
            <a:r>
              <a:rPr lang="tr-TR" dirty="0">
                <a:latin typeface="Comic Sans MS" panose="030F0702030302020204" pitchFamily="66" charset="0"/>
              </a:rPr>
              <a:t> İnegöl ilçesinde, ana sınıfında üzerine kalorifer peteği düşen öğrenci yaralandı. İshakpaşa İlkokulu bünyesinde bulunan ana sınıfında meydana gelen olayda, üzerine kalorifer peteği düşen 5 yaşındaki A.İ. yaralandı.</a:t>
            </a:r>
          </a:p>
        </p:txBody>
      </p:sp>
      <p:sp>
        <p:nvSpPr>
          <p:cNvPr id="4" name="Altbilgi Yer Tutucusu 3"/>
          <p:cNvSpPr>
            <a:spLocks noGrp="1"/>
          </p:cNvSpPr>
          <p:nvPr>
            <p:ph type="ftr" sz="quarter" idx="16"/>
          </p:nvPr>
        </p:nvSpPr>
        <p:spPr>
          <a:xfrm>
            <a:off x="2889176" y="6309320"/>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172421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584" y="260648"/>
            <a:ext cx="7467600" cy="1143000"/>
          </a:xfrm>
          <a:solidFill>
            <a:schemeClr val="accent1">
              <a:lumMod val="60000"/>
              <a:lumOff val="40000"/>
            </a:schemeClr>
          </a:solidFill>
        </p:spPr>
        <p:txBody>
          <a:bodyPr>
            <a:normAutofit/>
          </a:bodyPr>
          <a:lstStyle/>
          <a:p>
            <a:pPr algn="ctr"/>
            <a:r>
              <a:rPr lang="tr-TR" sz="2800" b="1" dirty="0" smtClean="0">
                <a:solidFill>
                  <a:schemeClr val="accent2">
                    <a:lumMod val="75000"/>
                  </a:schemeClr>
                </a:solidFill>
                <a:latin typeface="Comic Sans MS" panose="030F0702030302020204" pitchFamily="66" charset="0"/>
              </a:rPr>
              <a:t>EFE BOZ</a:t>
            </a:r>
            <a:r>
              <a:rPr lang="tr-TR" sz="2800" b="1" dirty="0">
                <a:solidFill>
                  <a:schemeClr val="accent2">
                    <a:lumMod val="75000"/>
                  </a:schemeClr>
                </a:solidFill>
                <a:latin typeface="Comic Sans MS" panose="030F0702030302020204" pitchFamily="66" charset="0"/>
              </a:rPr>
              <a:t/>
            </a:r>
            <a:br>
              <a:rPr lang="tr-TR" sz="2800" b="1" dirty="0">
                <a:solidFill>
                  <a:schemeClr val="accent2">
                    <a:lumMod val="75000"/>
                  </a:schemeClr>
                </a:solidFill>
                <a:latin typeface="Comic Sans MS" panose="030F0702030302020204" pitchFamily="66" charset="0"/>
              </a:rPr>
            </a:br>
            <a:r>
              <a:rPr lang="tr-TR" sz="2800" b="1" dirty="0" smtClean="0">
                <a:solidFill>
                  <a:schemeClr val="accent2">
                    <a:lumMod val="75000"/>
                  </a:schemeClr>
                </a:solidFill>
                <a:latin typeface="Comic Sans MS" panose="030F0702030302020204" pitchFamily="66" charset="0"/>
              </a:rPr>
              <a:t>ANA SINIFI ÖĞRENCİSİYDİ…</a:t>
            </a:r>
            <a:endParaRPr lang="tr-TR" sz="2800" dirty="0">
              <a:solidFill>
                <a:schemeClr val="accent2">
                  <a:lumMod val="75000"/>
                </a:schemeClr>
              </a:solidFill>
              <a:latin typeface="Comic Sans MS" panose="030F0702030302020204" pitchFamily="66" charset="0"/>
            </a:endParaRPr>
          </a:p>
        </p:txBody>
      </p:sp>
      <p:sp>
        <p:nvSpPr>
          <p:cNvPr id="3" name="İçerik Yer Tutucusu 2"/>
          <p:cNvSpPr>
            <a:spLocks noGrp="1"/>
          </p:cNvSpPr>
          <p:nvPr>
            <p:ph sz="quarter" idx="1"/>
          </p:nvPr>
        </p:nvSpPr>
        <p:spPr>
          <a:xfrm>
            <a:off x="4223412" y="1556792"/>
            <a:ext cx="4608512" cy="5301208"/>
          </a:xfrm>
        </p:spPr>
        <p:txBody>
          <a:bodyPr>
            <a:noAutofit/>
          </a:bodyPr>
          <a:lstStyle/>
          <a:p>
            <a:pPr algn="just">
              <a:buFont typeface="Wingdings" panose="05000000000000000000" pitchFamily="2" charset="2"/>
              <a:buChar char="v"/>
            </a:pPr>
            <a:r>
              <a:rPr lang="tr-TR" dirty="0" smtClean="0">
                <a:latin typeface="Comic Sans MS" panose="030F0702030302020204" pitchFamily="66" charset="0"/>
              </a:rPr>
              <a:t>Ana </a:t>
            </a:r>
            <a:r>
              <a:rPr lang="tr-TR" dirty="0">
                <a:latin typeface="Comic Sans MS" panose="030F0702030302020204" pitchFamily="66" charset="0"/>
              </a:rPr>
              <a:t>sınıfı öğrencisi </a:t>
            </a:r>
            <a:r>
              <a:rPr lang="tr-TR" dirty="0" smtClean="0">
                <a:latin typeface="Comic Sans MS" panose="030F0702030302020204" pitchFamily="66" charset="0"/>
              </a:rPr>
              <a:t>lavabo kurbanı </a:t>
            </a:r>
            <a:r>
              <a:rPr lang="tr-TR" dirty="0">
                <a:latin typeface="Comic Sans MS" panose="030F0702030302020204" pitchFamily="66" charset="0"/>
              </a:rPr>
              <a:t>oldu. İstanbul Maltepe'de bir ana sınıfı öğrencisi, düşerek kırılan lavabonun boğazını kesmesi sonucu öldü. </a:t>
            </a:r>
            <a:endParaRPr lang="tr-TR" dirty="0" smtClean="0">
              <a:latin typeface="Comic Sans MS" panose="030F0702030302020204" pitchFamily="66" charset="0"/>
            </a:endParaRPr>
          </a:p>
          <a:p>
            <a:pPr marL="0" indent="0" algn="just">
              <a:buNone/>
            </a:pPr>
            <a:endParaRPr lang="tr-TR" dirty="0">
              <a:latin typeface="Comic Sans MS" panose="030F0702030302020204" pitchFamily="66" charset="0"/>
            </a:endParaRPr>
          </a:p>
          <a:p>
            <a:pPr algn="just">
              <a:buFont typeface="Wingdings" panose="05000000000000000000" pitchFamily="2" charset="2"/>
              <a:buChar char="v"/>
            </a:pPr>
            <a:r>
              <a:rPr lang="tr-TR" dirty="0" smtClean="0">
                <a:latin typeface="Comic Sans MS" panose="030F0702030302020204" pitchFamily="66" charset="0"/>
              </a:rPr>
              <a:t>İstanbul </a:t>
            </a:r>
            <a:r>
              <a:rPr lang="tr-TR" dirty="0">
                <a:latin typeface="Comic Sans MS" panose="030F0702030302020204" pitchFamily="66" charset="0"/>
              </a:rPr>
              <a:t>Milli Eğitim  Müdürlüğü, Maltepe'de ana okulu öğrencisinin ölümüyle ilgili inceleme ve soruşturma başlattı</a:t>
            </a:r>
            <a:r>
              <a:rPr lang="tr-TR" dirty="0" smtClean="0">
                <a:latin typeface="Comic Sans MS" panose="030F0702030302020204" pitchFamily="66" charset="0"/>
              </a:rPr>
              <a:t>.</a:t>
            </a:r>
          </a:p>
          <a:p>
            <a:pPr marL="0" indent="0" algn="just">
              <a:buNone/>
            </a:pPr>
            <a:r>
              <a:rPr lang="tr-TR" sz="1600" dirty="0" smtClean="0">
                <a:latin typeface="Comic Sans MS" panose="030F0702030302020204" pitchFamily="66" charset="0"/>
              </a:rPr>
              <a:t>                                                   12.05.2010 </a:t>
            </a:r>
          </a:p>
          <a:p>
            <a:pPr marL="0" indent="0" algn="just">
              <a:buNone/>
            </a:pPr>
            <a:r>
              <a:rPr lang="tr-TR" sz="1600" dirty="0" smtClean="0">
                <a:latin typeface="Comic Sans MS" panose="030F0702030302020204" pitchFamily="66" charset="0"/>
              </a:rPr>
              <a:t>                                                    CNN </a:t>
            </a:r>
            <a:r>
              <a:rPr lang="tr-TR" sz="1600" dirty="0">
                <a:latin typeface="Comic Sans MS" panose="030F0702030302020204" pitchFamily="66" charset="0"/>
              </a:rPr>
              <a:t>Türk</a:t>
            </a:r>
          </a:p>
          <a:p>
            <a:pPr algn="just"/>
            <a:endParaRPr lang="tr-TR" dirty="0">
              <a:latin typeface="Comic Sans MS" panose="030F0702030302020204" pitchFamily="66" charset="0"/>
            </a:endParaRPr>
          </a:p>
        </p:txBody>
      </p:sp>
      <p:pic>
        <p:nvPicPr>
          <p:cNvPr id="4" name="Picture 2" descr="C:\Documents and Settings\MyPc\Desktop\54472.jpg"/>
          <p:cNvPicPr>
            <a:picLocks noChangeAspect="1" noChangeArrowheads="1"/>
          </p:cNvPicPr>
          <p:nvPr/>
        </p:nvPicPr>
        <p:blipFill>
          <a:blip r:embed="rId2" cstate="print"/>
          <a:srcRect/>
          <a:stretch>
            <a:fillRect/>
          </a:stretch>
        </p:blipFill>
        <p:spPr bwMode="auto">
          <a:xfrm>
            <a:off x="251520" y="1700808"/>
            <a:ext cx="3971892" cy="2952328"/>
          </a:xfrm>
          <a:prstGeom prst="rect">
            <a:avLst/>
          </a:prstGeom>
          <a:noFill/>
        </p:spPr>
      </p:pic>
      <p:sp>
        <p:nvSpPr>
          <p:cNvPr id="5" name="Altbilgi Yer Tutucusu 4"/>
          <p:cNvSpPr>
            <a:spLocks noGrp="1"/>
          </p:cNvSpPr>
          <p:nvPr>
            <p:ph type="ftr" sz="quarter" idx="16"/>
          </p:nvPr>
        </p:nvSpPr>
        <p:spPr>
          <a:xfrm>
            <a:off x="2961184" y="6309320"/>
            <a:ext cx="3200400" cy="365760"/>
          </a:xfrm>
        </p:spPr>
        <p:txBody>
          <a:bodyPr/>
          <a:lstStyle/>
          <a:p>
            <a:pPr algn="ctr"/>
            <a:r>
              <a:rPr lang="tr-TR" dirty="0" smtClean="0"/>
              <a:t>Muhsin OKCU</a:t>
            </a:r>
            <a:endParaRPr lang="tr-TR" dirty="0"/>
          </a:p>
          <a:p>
            <a:pPr algn="ctr"/>
            <a:r>
              <a:rPr lang="tr-TR" dirty="0" smtClean="0"/>
              <a:t>Fizik Öğretmeni</a:t>
            </a:r>
            <a:endParaRPr lang="tr-TR" dirty="0"/>
          </a:p>
          <a:p>
            <a:pPr algn="ctr"/>
            <a:r>
              <a:rPr lang="tr-TR" dirty="0"/>
              <a:t>İş Güvenliği Uzmanı</a:t>
            </a:r>
          </a:p>
        </p:txBody>
      </p:sp>
    </p:spTree>
    <p:extLst>
      <p:ext uri="{BB962C8B-B14F-4D97-AF65-F5344CB8AC3E}">
        <p14:creationId xmlns:p14="http://schemas.microsoft.com/office/powerpoint/2010/main" val="8381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1470</TotalTime>
  <Words>2057</Words>
  <Application>Microsoft Office PowerPoint</Application>
  <PresentationFormat>On-screen Show (4:3)</PresentationFormat>
  <Paragraphs>267</Paragraphs>
  <Slides>32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Calibri</vt:lpstr>
      <vt:lpstr>Century Schoolbook</vt:lpstr>
      <vt:lpstr>Comic Sans MS</vt:lpstr>
      <vt:lpstr>Consolas</vt:lpstr>
      <vt:lpstr>Times New Roman</vt:lpstr>
      <vt:lpstr>Wingdings</vt:lpstr>
      <vt:lpstr>Wingdings 2</vt:lpstr>
      <vt:lpstr>Cumba</vt:lpstr>
      <vt:lpstr> OKUL ORTAMLARINDA YAŞANAN KAZALAR </vt:lpstr>
      <vt:lpstr>ÜLKEMİZDE İŞ KAZASI SONUCU YAŞAMINI YİTİRENLERİN SAYISI</vt:lpstr>
      <vt:lpstr>ÜLKEMİZDE İŞ KAZASI SONUCU YAŞAMINI YİTİRENLERİN SAYISI</vt:lpstr>
      <vt:lpstr>ÜLKEMİZDE İŞ KAZASI SONUCU YAŞAMINI YİTİRENLERİN SAYISI</vt:lpstr>
      <vt:lpstr>ÜLKEMİZDE İŞ KAZASI SONUCU YAŞAMINI YİTİRENLERİN SAYISI</vt:lpstr>
      <vt:lpstr>MEB OKUL YÖNETİCİLERİNİ KAZALARA KARŞI UYARDI</vt:lpstr>
      <vt:lpstr>PowerPoint Presentation</vt:lpstr>
      <vt:lpstr>KALORİFER PETEĞİ DÜŞMESİ</vt:lpstr>
      <vt:lpstr>EFE BOZ ANA SINIFI ÖĞRENCİSİYDİ…</vt:lpstr>
      <vt:lpstr>ŞÜKRÜ SALİH   DAHA 7 YAŞINDA VE 1. SINIF ÖĞRENCİSİYDİ…</vt:lpstr>
      <vt:lpstr>OKULDA İSPİRTO ALEV ALDI</vt:lpstr>
      <vt:lpstr>Bağcılar'da okul bahçesinde oynayan çocuklardan birisinin üzerine demir kapı devrildi. Yaralanan çocuk hastanede tedavi altına alındı</vt:lpstr>
      <vt:lpstr>BAFRA ENDÜSTRİ MESLEK LİSESİ ÖĞRENCİSİ TOPRAĞA VERİLDİ…</vt:lpstr>
      <vt:lpstr>OKLULDA FECİ ÖLÜM Samsun'da bir lise öğrencisi elektrik akımına kapılarak hayatını kaybetti.</vt:lpstr>
      <vt:lpstr>Okulda Akıl Almaz Kaza! Çorum'da bir ortaokulda öğrencisi, sınıf kapısının demir kolunun koluna saplanması sonucu yaralandı.</vt:lpstr>
      <vt:lpstr>Okulda Akıl Almaz Kaza! Çorum'da bir ortaokulda öğrencisi, sınıf kapısının demir kolunun koluna saplanması sonucu yaralandı.</vt:lpstr>
      <vt:lpstr>OKULDA ÜZERİNE DOLAP DÜŞEN ÇOCUK HAYATINI KAYBETTİ</vt:lpstr>
      <vt:lpstr>OKULDA ÜZERİNE DOLAP DÜŞEN ÇOCUK HAYATINI KAYBETTİ</vt:lpstr>
      <vt:lpstr>METAL ATÖLYESİNDE YAŞANAN KAZANIN TÜM SÜREÇLERİNİN İNCELENMESİ</vt:lpstr>
      <vt:lpstr>KAZANIN ÖZETİ</vt:lpstr>
      <vt:lpstr>AİLENİN ŞİKAYETÇİ OLMA SÜRECİ</vt:lpstr>
      <vt:lpstr>AİLE AVUKATININ DAVAYA MÜDAHİL OLMASI</vt:lpstr>
      <vt:lpstr>MİLLİ EĞİTİM AVUKATININ DAVAYA MÜDAHİL OLMASI</vt:lpstr>
      <vt:lpstr>TANIKLARIN DAVAYA MÜDAHİL OLMASI</vt:lpstr>
      <vt:lpstr>BİLİRKİŞİLERİN KAZAYI İNCELEMESİ</vt:lpstr>
      <vt:lpstr>ADLİ TIP KURUMU RAPORU</vt:lpstr>
      <vt:lpstr>MAHKEME KARARI (SONUÇ)</vt:lpstr>
      <vt:lpstr>MAHKEME KARARI (SONUÇ)</vt:lpstr>
      <vt:lpstr>AYNI OKULDAKİ KAZADA ÖĞRENCİ ÖLMÜŞTÜ</vt:lpstr>
      <vt:lpstr>PowerPoint Presentation</vt:lpstr>
      <vt:lpstr>OKULLARIMIZDA  GÜVENSİZ ORTAMLAR</vt:lpstr>
      <vt:lpstr>EN SIK YAŞANAN LABORATUAR KAZALARI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SAĞLIĞI VE GÜVENLİĞİ  EĞİTİMİ</dc:title>
  <dc:creator>süleyman</dc:creator>
  <cp:lastModifiedBy>hplazerjet</cp:lastModifiedBy>
  <cp:revision>161</cp:revision>
  <dcterms:created xsi:type="dcterms:W3CDTF">2014-05-09T06:24:40Z</dcterms:created>
  <dcterms:modified xsi:type="dcterms:W3CDTF">2017-09-19T17:46:34Z</dcterms:modified>
</cp:coreProperties>
</file>