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7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7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52"/>
  </p:notesMasterIdLst>
  <p:sldIdLst>
    <p:sldId id="432" r:id="rId2"/>
    <p:sldId id="344" r:id="rId3"/>
    <p:sldId id="431" r:id="rId4"/>
    <p:sldId id="430" r:id="rId5"/>
    <p:sldId id="263" r:id="rId6"/>
    <p:sldId id="346" r:id="rId7"/>
    <p:sldId id="347" r:id="rId8"/>
    <p:sldId id="348" r:id="rId9"/>
    <p:sldId id="265" r:id="rId10"/>
    <p:sldId id="266" r:id="rId11"/>
    <p:sldId id="292" r:id="rId12"/>
    <p:sldId id="293" r:id="rId13"/>
    <p:sldId id="294" r:id="rId14"/>
    <p:sldId id="295" r:id="rId15"/>
    <p:sldId id="267" r:id="rId16"/>
    <p:sldId id="268" r:id="rId17"/>
    <p:sldId id="280" r:id="rId18"/>
    <p:sldId id="269" r:id="rId19"/>
    <p:sldId id="270" r:id="rId20"/>
    <p:sldId id="271" r:id="rId21"/>
    <p:sldId id="272" r:id="rId22"/>
    <p:sldId id="273" r:id="rId23"/>
    <p:sldId id="274" r:id="rId24"/>
    <p:sldId id="275" r:id="rId25"/>
    <p:sldId id="340" r:id="rId26"/>
    <p:sldId id="276" r:id="rId27"/>
    <p:sldId id="277" r:id="rId28"/>
    <p:sldId id="298" r:id="rId29"/>
    <p:sldId id="296" r:id="rId30"/>
    <p:sldId id="297" r:id="rId31"/>
    <p:sldId id="278" r:id="rId32"/>
    <p:sldId id="301" r:id="rId33"/>
    <p:sldId id="300" r:id="rId34"/>
    <p:sldId id="299" r:id="rId35"/>
    <p:sldId id="279" r:id="rId36"/>
    <p:sldId id="281" r:id="rId37"/>
    <p:sldId id="349" r:id="rId38"/>
    <p:sldId id="282" r:id="rId39"/>
    <p:sldId id="283" r:id="rId40"/>
    <p:sldId id="284" r:id="rId41"/>
    <p:sldId id="285" r:id="rId42"/>
    <p:sldId id="286" r:id="rId43"/>
    <p:sldId id="307" r:id="rId44"/>
    <p:sldId id="287" r:id="rId45"/>
    <p:sldId id="288" r:id="rId46"/>
    <p:sldId id="289" r:id="rId47"/>
    <p:sldId id="308" r:id="rId48"/>
    <p:sldId id="290" r:id="rId49"/>
    <p:sldId id="302" r:id="rId50"/>
    <p:sldId id="303" r:id="rId51"/>
    <p:sldId id="304" r:id="rId52"/>
    <p:sldId id="329" r:id="rId53"/>
    <p:sldId id="306" r:id="rId54"/>
    <p:sldId id="309" r:id="rId55"/>
    <p:sldId id="310" r:id="rId56"/>
    <p:sldId id="311" r:id="rId57"/>
    <p:sldId id="312" r:id="rId58"/>
    <p:sldId id="330" r:id="rId59"/>
    <p:sldId id="313" r:id="rId60"/>
    <p:sldId id="314" r:id="rId61"/>
    <p:sldId id="315" r:id="rId62"/>
    <p:sldId id="316" r:id="rId63"/>
    <p:sldId id="331" r:id="rId64"/>
    <p:sldId id="332" r:id="rId65"/>
    <p:sldId id="333" r:id="rId66"/>
    <p:sldId id="334" r:id="rId67"/>
    <p:sldId id="335" r:id="rId68"/>
    <p:sldId id="336" r:id="rId69"/>
    <p:sldId id="317" r:id="rId70"/>
    <p:sldId id="318" r:id="rId71"/>
    <p:sldId id="319" r:id="rId72"/>
    <p:sldId id="320" r:id="rId73"/>
    <p:sldId id="321" r:id="rId74"/>
    <p:sldId id="337" r:id="rId75"/>
    <p:sldId id="322" r:id="rId76"/>
    <p:sldId id="339" r:id="rId77"/>
    <p:sldId id="350" r:id="rId78"/>
    <p:sldId id="351" r:id="rId79"/>
    <p:sldId id="352" r:id="rId80"/>
    <p:sldId id="353" r:id="rId81"/>
    <p:sldId id="354" r:id="rId82"/>
    <p:sldId id="355" r:id="rId83"/>
    <p:sldId id="356" r:id="rId84"/>
    <p:sldId id="357" r:id="rId85"/>
    <p:sldId id="358" r:id="rId86"/>
    <p:sldId id="359" r:id="rId87"/>
    <p:sldId id="360" r:id="rId88"/>
    <p:sldId id="361" r:id="rId89"/>
    <p:sldId id="362" r:id="rId90"/>
    <p:sldId id="363" r:id="rId91"/>
    <p:sldId id="364" r:id="rId92"/>
    <p:sldId id="365" r:id="rId93"/>
    <p:sldId id="366" r:id="rId94"/>
    <p:sldId id="367" r:id="rId95"/>
    <p:sldId id="368" r:id="rId96"/>
    <p:sldId id="369" r:id="rId97"/>
    <p:sldId id="370" r:id="rId98"/>
    <p:sldId id="371" r:id="rId99"/>
    <p:sldId id="372" r:id="rId100"/>
    <p:sldId id="373" r:id="rId101"/>
    <p:sldId id="374" r:id="rId102"/>
    <p:sldId id="375" r:id="rId103"/>
    <p:sldId id="376" r:id="rId104"/>
    <p:sldId id="377" r:id="rId105"/>
    <p:sldId id="378" r:id="rId106"/>
    <p:sldId id="379" r:id="rId107"/>
    <p:sldId id="380" r:id="rId108"/>
    <p:sldId id="381" r:id="rId109"/>
    <p:sldId id="382" r:id="rId110"/>
    <p:sldId id="383" r:id="rId111"/>
    <p:sldId id="384" r:id="rId112"/>
    <p:sldId id="385" r:id="rId113"/>
    <p:sldId id="386" r:id="rId114"/>
    <p:sldId id="387" r:id="rId115"/>
    <p:sldId id="388" r:id="rId116"/>
    <p:sldId id="389" r:id="rId117"/>
    <p:sldId id="390" r:id="rId118"/>
    <p:sldId id="428" r:id="rId119"/>
    <p:sldId id="392" r:id="rId120"/>
    <p:sldId id="429" r:id="rId121"/>
    <p:sldId id="393" r:id="rId122"/>
    <p:sldId id="396" r:id="rId123"/>
    <p:sldId id="397" r:id="rId124"/>
    <p:sldId id="398" r:id="rId125"/>
    <p:sldId id="399" r:id="rId126"/>
    <p:sldId id="400" r:id="rId127"/>
    <p:sldId id="401" r:id="rId128"/>
    <p:sldId id="402" r:id="rId129"/>
    <p:sldId id="403" r:id="rId130"/>
    <p:sldId id="404" r:id="rId131"/>
    <p:sldId id="405" r:id="rId132"/>
    <p:sldId id="406" r:id="rId133"/>
    <p:sldId id="408" r:id="rId134"/>
    <p:sldId id="409" r:id="rId135"/>
    <p:sldId id="410" r:id="rId136"/>
    <p:sldId id="411" r:id="rId137"/>
    <p:sldId id="412" r:id="rId138"/>
    <p:sldId id="413" r:id="rId139"/>
    <p:sldId id="415" r:id="rId140"/>
    <p:sldId id="416" r:id="rId141"/>
    <p:sldId id="417" r:id="rId142"/>
    <p:sldId id="418" r:id="rId143"/>
    <p:sldId id="419" r:id="rId144"/>
    <p:sldId id="420" r:id="rId145"/>
    <p:sldId id="421" r:id="rId146"/>
    <p:sldId id="422" r:id="rId147"/>
    <p:sldId id="423" r:id="rId148"/>
    <p:sldId id="424" r:id="rId149"/>
    <p:sldId id="425" r:id="rId150"/>
    <p:sldId id="426" r:id="rId151"/>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p:cViewPr varScale="1">
        <p:scale>
          <a:sx n="74" d="100"/>
          <a:sy n="74" d="100"/>
        </p:scale>
        <p:origin x="128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 Id="rId4" Type="http://schemas.openxmlformats.org/officeDocument/2006/relationships/image" Target="../media/image8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C0E4A470-B342-4CCC-9398-6EA136282C8E}" type="datetimeFigureOut">
              <a:rPr lang="tr-TR"/>
              <a:pPr>
                <a:defRPr/>
              </a:pPr>
              <a:t>12.09.2014</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tr-TR"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4EA2D8C-142D-4EAF-B10A-EBFB82EEA472}" type="slidenum">
              <a:rPr lang="tr-TR"/>
              <a:pPr/>
              <a:t>‹#›</a:t>
            </a:fld>
            <a:endParaRPr lang="tr-TR"/>
          </a:p>
        </p:txBody>
      </p:sp>
    </p:spTree>
    <p:extLst>
      <p:ext uri="{BB962C8B-B14F-4D97-AF65-F5344CB8AC3E}">
        <p14:creationId xmlns:p14="http://schemas.microsoft.com/office/powerpoint/2010/main" val="10326195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5FA8DD4-DF87-47B5-920E-D949F00CDBFC}" type="slidenum">
              <a:rPr lang="tr-TR"/>
              <a:pPr eaLnBrk="1" hangingPunct="1"/>
              <a:t>2</a:t>
            </a:fld>
            <a:endParaRPr lang="tr-TR"/>
          </a:p>
        </p:txBody>
      </p:sp>
    </p:spTree>
    <p:extLst>
      <p:ext uri="{BB962C8B-B14F-4D97-AF65-F5344CB8AC3E}">
        <p14:creationId xmlns:p14="http://schemas.microsoft.com/office/powerpoint/2010/main" val="1121878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69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C0CA12F-0F50-4ECA-B46E-5D49D0185166}" type="slidenum">
              <a:rPr lang="tr-TR"/>
              <a:pPr eaLnBrk="1" hangingPunct="1"/>
              <a:t>11</a:t>
            </a:fld>
            <a:endParaRPr lang="tr-TR"/>
          </a:p>
        </p:txBody>
      </p:sp>
    </p:spTree>
    <p:extLst>
      <p:ext uri="{BB962C8B-B14F-4D97-AF65-F5344CB8AC3E}">
        <p14:creationId xmlns:p14="http://schemas.microsoft.com/office/powerpoint/2010/main" val="1290803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568D71C-955D-41C4-8DC0-F1BD6840964B}" type="slidenum">
              <a:rPr lang="tr-TR"/>
              <a:pPr eaLnBrk="1" hangingPunct="1"/>
              <a:t>12</a:t>
            </a:fld>
            <a:endParaRPr lang="tr-TR"/>
          </a:p>
        </p:txBody>
      </p:sp>
    </p:spTree>
    <p:extLst>
      <p:ext uri="{BB962C8B-B14F-4D97-AF65-F5344CB8AC3E}">
        <p14:creationId xmlns:p14="http://schemas.microsoft.com/office/powerpoint/2010/main" val="4038562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4F8FDF4-018D-42A4-8586-BB1D73566C7E}" type="slidenum">
              <a:rPr lang="tr-TR"/>
              <a:pPr eaLnBrk="1" hangingPunct="1"/>
              <a:t>13</a:t>
            </a:fld>
            <a:endParaRPr lang="tr-TR"/>
          </a:p>
        </p:txBody>
      </p:sp>
    </p:spTree>
    <p:extLst>
      <p:ext uri="{BB962C8B-B14F-4D97-AF65-F5344CB8AC3E}">
        <p14:creationId xmlns:p14="http://schemas.microsoft.com/office/powerpoint/2010/main" val="4285400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3FAB5D5-4499-4206-8FE2-B9709A64363E}" type="slidenum">
              <a:rPr lang="tr-TR"/>
              <a:pPr eaLnBrk="1" hangingPunct="1"/>
              <a:t>14</a:t>
            </a:fld>
            <a:endParaRPr lang="tr-TR"/>
          </a:p>
        </p:txBody>
      </p:sp>
    </p:spTree>
    <p:extLst>
      <p:ext uri="{BB962C8B-B14F-4D97-AF65-F5344CB8AC3E}">
        <p14:creationId xmlns:p14="http://schemas.microsoft.com/office/powerpoint/2010/main" val="561757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74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6ED5970-68CA-4F26-BC7D-C0D29D8931DE}" type="slidenum">
              <a:rPr lang="tr-TR"/>
              <a:pPr eaLnBrk="1" hangingPunct="1"/>
              <a:t>15</a:t>
            </a:fld>
            <a:endParaRPr lang="tr-TR"/>
          </a:p>
        </p:txBody>
      </p:sp>
    </p:spTree>
    <p:extLst>
      <p:ext uri="{BB962C8B-B14F-4D97-AF65-F5344CB8AC3E}">
        <p14:creationId xmlns:p14="http://schemas.microsoft.com/office/powerpoint/2010/main" val="1931538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75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87B6AC6-4555-4C90-9CCC-C42DA8A10565}" type="slidenum">
              <a:rPr lang="tr-TR"/>
              <a:pPr eaLnBrk="1" hangingPunct="1"/>
              <a:t>16</a:t>
            </a:fld>
            <a:endParaRPr lang="tr-TR"/>
          </a:p>
        </p:txBody>
      </p:sp>
    </p:spTree>
    <p:extLst>
      <p:ext uri="{BB962C8B-B14F-4D97-AF65-F5344CB8AC3E}">
        <p14:creationId xmlns:p14="http://schemas.microsoft.com/office/powerpoint/2010/main" val="388595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76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9DE6CBA-E1C2-49D8-B9DF-C98916F6CA55}" type="slidenum">
              <a:rPr lang="tr-TR"/>
              <a:pPr eaLnBrk="1" hangingPunct="1"/>
              <a:t>17</a:t>
            </a:fld>
            <a:endParaRPr lang="tr-TR"/>
          </a:p>
        </p:txBody>
      </p:sp>
    </p:spTree>
    <p:extLst>
      <p:ext uri="{BB962C8B-B14F-4D97-AF65-F5344CB8AC3E}">
        <p14:creationId xmlns:p14="http://schemas.microsoft.com/office/powerpoint/2010/main" val="202694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77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D32A495-8080-4848-AEC3-A7077DB01F82}" type="slidenum">
              <a:rPr lang="tr-TR"/>
              <a:pPr eaLnBrk="1" hangingPunct="1"/>
              <a:t>18</a:t>
            </a:fld>
            <a:endParaRPr lang="tr-TR"/>
          </a:p>
        </p:txBody>
      </p:sp>
    </p:spTree>
    <p:extLst>
      <p:ext uri="{BB962C8B-B14F-4D97-AF65-F5344CB8AC3E}">
        <p14:creationId xmlns:p14="http://schemas.microsoft.com/office/powerpoint/2010/main" val="2792573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78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C56F7BF-B3E8-42E9-8DCF-0472A92F61AE}" type="slidenum">
              <a:rPr lang="tr-TR"/>
              <a:pPr eaLnBrk="1" hangingPunct="1"/>
              <a:t>19</a:t>
            </a:fld>
            <a:endParaRPr lang="tr-TR"/>
          </a:p>
        </p:txBody>
      </p:sp>
    </p:spTree>
    <p:extLst>
      <p:ext uri="{BB962C8B-B14F-4D97-AF65-F5344CB8AC3E}">
        <p14:creationId xmlns:p14="http://schemas.microsoft.com/office/powerpoint/2010/main" val="4058882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79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2DD63A8-2281-4292-8E52-15327E2B89AE}" type="slidenum">
              <a:rPr lang="tr-TR"/>
              <a:pPr eaLnBrk="1" hangingPunct="1"/>
              <a:t>20</a:t>
            </a:fld>
            <a:endParaRPr lang="tr-TR"/>
          </a:p>
        </p:txBody>
      </p:sp>
    </p:spTree>
    <p:extLst>
      <p:ext uri="{BB962C8B-B14F-4D97-AF65-F5344CB8AC3E}">
        <p14:creationId xmlns:p14="http://schemas.microsoft.com/office/powerpoint/2010/main" val="2670835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6179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CBB94A3F-2B73-42C4-A627-E4EC9571FBA3}" type="slidenum">
              <a:rPr lang="tr-TR" sz="1200"/>
              <a:pPr algn="r" eaLnBrk="1" hangingPunct="1"/>
              <a:t>3</a:t>
            </a:fld>
            <a:endParaRPr lang="tr-TR" sz="1200"/>
          </a:p>
        </p:txBody>
      </p:sp>
    </p:spTree>
    <p:extLst>
      <p:ext uri="{BB962C8B-B14F-4D97-AF65-F5344CB8AC3E}">
        <p14:creationId xmlns:p14="http://schemas.microsoft.com/office/powerpoint/2010/main" val="776395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80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DC54A2D-C26C-4B89-8AEF-49DBBE27848E}" type="slidenum">
              <a:rPr lang="tr-TR"/>
              <a:pPr eaLnBrk="1" hangingPunct="1"/>
              <a:t>21</a:t>
            </a:fld>
            <a:endParaRPr lang="tr-TR"/>
          </a:p>
        </p:txBody>
      </p:sp>
    </p:spTree>
    <p:extLst>
      <p:ext uri="{BB962C8B-B14F-4D97-AF65-F5344CB8AC3E}">
        <p14:creationId xmlns:p14="http://schemas.microsoft.com/office/powerpoint/2010/main" val="1055778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81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95A3596-CC42-48E0-AED5-EFF22318FE87}" type="slidenum">
              <a:rPr lang="tr-TR"/>
              <a:pPr eaLnBrk="1" hangingPunct="1"/>
              <a:t>22</a:t>
            </a:fld>
            <a:endParaRPr lang="tr-TR"/>
          </a:p>
        </p:txBody>
      </p:sp>
    </p:spTree>
    <p:extLst>
      <p:ext uri="{BB962C8B-B14F-4D97-AF65-F5344CB8AC3E}">
        <p14:creationId xmlns:p14="http://schemas.microsoft.com/office/powerpoint/2010/main" val="3222907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3359132-EFE2-42E0-8376-E2E35B566FB9}" type="slidenum">
              <a:rPr lang="tr-TR"/>
              <a:pPr eaLnBrk="1" hangingPunct="1"/>
              <a:t>23</a:t>
            </a:fld>
            <a:endParaRPr lang="tr-TR"/>
          </a:p>
        </p:txBody>
      </p:sp>
    </p:spTree>
    <p:extLst>
      <p:ext uri="{BB962C8B-B14F-4D97-AF65-F5344CB8AC3E}">
        <p14:creationId xmlns:p14="http://schemas.microsoft.com/office/powerpoint/2010/main" val="3138182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83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EB8FDEC-391A-4E7D-8DD9-2B99E16C1CFA}" type="slidenum">
              <a:rPr lang="tr-TR"/>
              <a:pPr eaLnBrk="1" hangingPunct="1"/>
              <a:t>24</a:t>
            </a:fld>
            <a:endParaRPr lang="tr-TR"/>
          </a:p>
        </p:txBody>
      </p:sp>
    </p:spTree>
    <p:extLst>
      <p:ext uri="{BB962C8B-B14F-4D97-AF65-F5344CB8AC3E}">
        <p14:creationId xmlns:p14="http://schemas.microsoft.com/office/powerpoint/2010/main" val="288384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84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43E6335-05F5-468E-901E-3E2ED493D528}" type="slidenum">
              <a:rPr lang="tr-TR"/>
              <a:pPr eaLnBrk="1" hangingPunct="1"/>
              <a:t>25</a:t>
            </a:fld>
            <a:endParaRPr lang="tr-TR"/>
          </a:p>
        </p:txBody>
      </p:sp>
    </p:spTree>
    <p:extLst>
      <p:ext uri="{BB962C8B-B14F-4D97-AF65-F5344CB8AC3E}">
        <p14:creationId xmlns:p14="http://schemas.microsoft.com/office/powerpoint/2010/main" val="371065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85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CBE44BF-5733-419F-A3E1-32AB888799E3}" type="slidenum">
              <a:rPr lang="tr-TR"/>
              <a:pPr eaLnBrk="1" hangingPunct="1"/>
              <a:t>26</a:t>
            </a:fld>
            <a:endParaRPr lang="tr-TR"/>
          </a:p>
        </p:txBody>
      </p:sp>
    </p:spTree>
    <p:extLst>
      <p:ext uri="{BB962C8B-B14F-4D97-AF65-F5344CB8AC3E}">
        <p14:creationId xmlns:p14="http://schemas.microsoft.com/office/powerpoint/2010/main" val="1823158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86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A1AF416-7D7C-4726-B383-FA1F6CAACC4B}" type="slidenum">
              <a:rPr lang="tr-TR"/>
              <a:pPr eaLnBrk="1" hangingPunct="1"/>
              <a:t>27</a:t>
            </a:fld>
            <a:endParaRPr lang="tr-TR"/>
          </a:p>
        </p:txBody>
      </p:sp>
    </p:spTree>
    <p:extLst>
      <p:ext uri="{BB962C8B-B14F-4D97-AF65-F5344CB8AC3E}">
        <p14:creationId xmlns:p14="http://schemas.microsoft.com/office/powerpoint/2010/main" val="42746927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E8C35A-CDC9-4DB2-968F-2A0F64800813}" type="slidenum">
              <a:rPr lang="tr-TR"/>
              <a:pPr eaLnBrk="1" hangingPunct="1"/>
              <a:t>28</a:t>
            </a:fld>
            <a:endParaRPr lang="tr-TR"/>
          </a:p>
        </p:txBody>
      </p:sp>
    </p:spTree>
    <p:extLst>
      <p:ext uri="{BB962C8B-B14F-4D97-AF65-F5344CB8AC3E}">
        <p14:creationId xmlns:p14="http://schemas.microsoft.com/office/powerpoint/2010/main" val="3684964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88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210B2A3-3E4B-4596-A48F-C98C1DFC1905}" type="slidenum">
              <a:rPr lang="tr-TR"/>
              <a:pPr eaLnBrk="1" hangingPunct="1"/>
              <a:t>29</a:t>
            </a:fld>
            <a:endParaRPr lang="tr-TR"/>
          </a:p>
        </p:txBody>
      </p:sp>
    </p:spTree>
    <p:extLst>
      <p:ext uri="{BB962C8B-B14F-4D97-AF65-F5344CB8AC3E}">
        <p14:creationId xmlns:p14="http://schemas.microsoft.com/office/powerpoint/2010/main" val="28790215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89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B20C808-E277-4197-802B-7869FE48017E}" type="slidenum">
              <a:rPr lang="tr-TR"/>
              <a:pPr eaLnBrk="1" hangingPunct="1"/>
              <a:t>30</a:t>
            </a:fld>
            <a:endParaRPr lang="tr-TR"/>
          </a:p>
        </p:txBody>
      </p:sp>
    </p:spTree>
    <p:extLst>
      <p:ext uri="{BB962C8B-B14F-4D97-AF65-F5344CB8AC3E}">
        <p14:creationId xmlns:p14="http://schemas.microsoft.com/office/powerpoint/2010/main" val="3211763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6282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DF1B993-C1D0-4295-BD4C-0722DC74C182}" type="slidenum">
              <a:rPr lang="tr-TR" sz="1200"/>
              <a:pPr algn="r" eaLnBrk="1" hangingPunct="1"/>
              <a:t>4</a:t>
            </a:fld>
            <a:endParaRPr lang="tr-TR" sz="1200"/>
          </a:p>
        </p:txBody>
      </p:sp>
    </p:spTree>
    <p:extLst>
      <p:ext uri="{BB962C8B-B14F-4D97-AF65-F5344CB8AC3E}">
        <p14:creationId xmlns:p14="http://schemas.microsoft.com/office/powerpoint/2010/main" val="16190754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90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29DB28A-03C8-4BFE-B1AE-3EDD31E85D6F}" type="slidenum">
              <a:rPr lang="tr-TR"/>
              <a:pPr eaLnBrk="1" hangingPunct="1"/>
              <a:t>31</a:t>
            </a:fld>
            <a:endParaRPr lang="tr-TR"/>
          </a:p>
        </p:txBody>
      </p:sp>
    </p:spTree>
    <p:extLst>
      <p:ext uri="{BB962C8B-B14F-4D97-AF65-F5344CB8AC3E}">
        <p14:creationId xmlns:p14="http://schemas.microsoft.com/office/powerpoint/2010/main" val="322488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91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79585F7-939B-4ECD-B565-3BF4E73FDC24}" type="slidenum">
              <a:rPr lang="tr-TR"/>
              <a:pPr eaLnBrk="1" hangingPunct="1"/>
              <a:t>32</a:t>
            </a:fld>
            <a:endParaRPr lang="tr-TR"/>
          </a:p>
        </p:txBody>
      </p:sp>
    </p:spTree>
    <p:extLst>
      <p:ext uri="{BB962C8B-B14F-4D97-AF65-F5344CB8AC3E}">
        <p14:creationId xmlns:p14="http://schemas.microsoft.com/office/powerpoint/2010/main" val="13326160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92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2BA5651-94BD-4BCB-9E49-296D8D0944AA}" type="slidenum">
              <a:rPr lang="tr-TR"/>
              <a:pPr eaLnBrk="1" hangingPunct="1"/>
              <a:t>33</a:t>
            </a:fld>
            <a:endParaRPr lang="tr-TR"/>
          </a:p>
        </p:txBody>
      </p:sp>
    </p:spTree>
    <p:extLst>
      <p:ext uri="{BB962C8B-B14F-4D97-AF65-F5344CB8AC3E}">
        <p14:creationId xmlns:p14="http://schemas.microsoft.com/office/powerpoint/2010/main" val="34014059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93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91676B3-5873-45A0-9D6C-D0B1C8CA4D65}" type="slidenum">
              <a:rPr lang="tr-TR"/>
              <a:pPr eaLnBrk="1" hangingPunct="1"/>
              <a:t>34</a:t>
            </a:fld>
            <a:endParaRPr lang="tr-TR"/>
          </a:p>
        </p:txBody>
      </p:sp>
    </p:spTree>
    <p:extLst>
      <p:ext uri="{BB962C8B-B14F-4D97-AF65-F5344CB8AC3E}">
        <p14:creationId xmlns:p14="http://schemas.microsoft.com/office/powerpoint/2010/main" val="9614045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94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46C9958-C19D-4039-AE96-E3B69922E72A}" type="slidenum">
              <a:rPr lang="tr-TR"/>
              <a:pPr eaLnBrk="1" hangingPunct="1"/>
              <a:t>35</a:t>
            </a:fld>
            <a:endParaRPr lang="tr-TR"/>
          </a:p>
        </p:txBody>
      </p:sp>
    </p:spTree>
    <p:extLst>
      <p:ext uri="{BB962C8B-B14F-4D97-AF65-F5344CB8AC3E}">
        <p14:creationId xmlns:p14="http://schemas.microsoft.com/office/powerpoint/2010/main" val="39800400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95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D19CEB1-8B71-41AE-AED8-3D906F459876}" type="slidenum">
              <a:rPr lang="tr-TR"/>
              <a:pPr eaLnBrk="1" hangingPunct="1"/>
              <a:t>36</a:t>
            </a:fld>
            <a:endParaRPr lang="tr-TR"/>
          </a:p>
        </p:txBody>
      </p:sp>
    </p:spTree>
    <p:extLst>
      <p:ext uri="{BB962C8B-B14F-4D97-AF65-F5344CB8AC3E}">
        <p14:creationId xmlns:p14="http://schemas.microsoft.com/office/powerpoint/2010/main" val="13968505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96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3C73C6E-1DFF-4A22-B557-D9EF2D40A8F8}" type="slidenum">
              <a:rPr lang="tr-TR"/>
              <a:pPr eaLnBrk="1" hangingPunct="1"/>
              <a:t>37</a:t>
            </a:fld>
            <a:endParaRPr lang="tr-TR"/>
          </a:p>
        </p:txBody>
      </p:sp>
    </p:spTree>
    <p:extLst>
      <p:ext uri="{BB962C8B-B14F-4D97-AF65-F5344CB8AC3E}">
        <p14:creationId xmlns:p14="http://schemas.microsoft.com/office/powerpoint/2010/main" val="14001321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7F05B5A-FA73-4B26-B00A-0A77CBFEB641}" type="slidenum">
              <a:rPr lang="tr-TR"/>
              <a:pPr eaLnBrk="1" hangingPunct="1"/>
              <a:t>38</a:t>
            </a:fld>
            <a:endParaRPr lang="tr-TR"/>
          </a:p>
        </p:txBody>
      </p:sp>
    </p:spTree>
    <p:extLst>
      <p:ext uri="{BB962C8B-B14F-4D97-AF65-F5344CB8AC3E}">
        <p14:creationId xmlns:p14="http://schemas.microsoft.com/office/powerpoint/2010/main" val="5322689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98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7B47881-CA8F-42C4-8F4A-77E633CE15B7}" type="slidenum">
              <a:rPr lang="tr-TR"/>
              <a:pPr eaLnBrk="1" hangingPunct="1"/>
              <a:t>39</a:t>
            </a:fld>
            <a:endParaRPr lang="tr-TR"/>
          </a:p>
        </p:txBody>
      </p:sp>
    </p:spTree>
    <p:extLst>
      <p:ext uri="{BB962C8B-B14F-4D97-AF65-F5344CB8AC3E}">
        <p14:creationId xmlns:p14="http://schemas.microsoft.com/office/powerpoint/2010/main" val="21244931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99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3D000A8-753B-465C-AA82-709B89B3E2BC}" type="slidenum">
              <a:rPr lang="tr-TR"/>
              <a:pPr eaLnBrk="1" hangingPunct="1"/>
              <a:t>40</a:t>
            </a:fld>
            <a:endParaRPr lang="tr-TR"/>
          </a:p>
        </p:txBody>
      </p:sp>
    </p:spTree>
    <p:extLst>
      <p:ext uri="{BB962C8B-B14F-4D97-AF65-F5344CB8AC3E}">
        <p14:creationId xmlns:p14="http://schemas.microsoft.com/office/powerpoint/2010/main" val="2536258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5A0007C-D7F1-4362-A24A-8AF0FA67545B}" type="slidenum">
              <a:rPr lang="tr-TR"/>
              <a:pPr eaLnBrk="1" hangingPunct="1"/>
              <a:t>5</a:t>
            </a:fld>
            <a:endParaRPr lang="tr-TR"/>
          </a:p>
        </p:txBody>
      </p:sp>
    </p:spTree>
    <p:extLst>
      <p:ext uri="{BB962C8B-B14F-4D97-AF65-F5344CB8AC3E}">
        <p14:creationId xmlns:p14="http://schemas.microsoft.com/office/powerpoint/2010/main" val="5475029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00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773473A-6F55-44DE-AEE8-56B1DF2686D3}" type="slidenum">
              <a:rPr lang="tr-TR"/>
              <a:pPr eaLnBrk="1" hangingPunct="1"/>
              <a:t>41</a:t>
            </a:fld>
            <a:endParaRPr lang="tr-TR"/>
          </a:p>
        </p:txBody>
      </p:sp>
    </p:spTree>
    <p:extLst>
      <p:ext uri="{BB962C8B-B14F-4D97-AF65-F5344CB8AC3E}">
        <p14:creationId xmlns:p14="http://schemas.microsoft.com/office/powerpoint/2010/main" val="15573624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01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C6CA52-24C1-40AF-8ACB-3E3FA8BBDE61}" type="slidenum">
              <a:rPr lang="tr-TR"/>
              <a:pPr eaLnBrk="1" hangingPunct="1"/>
              <a:t>42</a:t>
            </a:fld>
            <a:endParaRPr lang="tr-TR"/>
          </a:p>
        </p:txBody>
      </p:sp>
    </p:spTree>
    <p:extLst>
      <p:ext uri="{BB962C8B-B14F-4D97-AF65-F5344CB8AC3E}">
        <p14:creationId xmlns:p14="http://schemas.microsoft.com/office/powerpoint/2010/main" val="26552991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DC799B9-5EFF-419C-9F57-DDEB4E1934DF}" type="slidenum">
              <a:rPr lang="tr-TR"/>
              <a:pPr eaLnBrk="1" hangingPunct="1"/>
              <a:t>43</a:t>
            </a:fld>
            <a:endParaRPr lang="tr-TR"/>
          </a:p>
        </p:txBody>
      </p:sp>
    </p:spTree>
    <p:extLst>
      <p:ext uri="{BB962C8B-B14F-4D97-AF65-F5344CB8AC3E}">
        <p14:creationId xmlns:p14="http://schemas.microsoft.com/office/powerpoint/2010/main" val="42931908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03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31BE22A-A735-41D7-B55F-44CAB83160EE}" type="slidenum">
              <a:rPr lang="tr-TR"/>
              <a:pPr eaLnBrk="1" hangingPunct="1"/>
              <a:t>44</a:t>
            </a:fld>
            <a:endParaRPr lang="tr-TR"/>
          </a:p>
        </p:txBody>
      </p:sp>
    </p:spTree>
    <p:extLst>
      <p:ext uri="{BB962C8B-B14F-4D97-AF65-F5344CB8AC3E}">
        <p14:creationId xmlns:p14="http://schemas.microsoft.com/office/powerpoint/2010/main" val="19563199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04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5DF5E26-3F1A-47FE-8463-CB6748A40E40}" type="slidenum">
              <a:rPr lang="tr-TR"/>
              <a:pPr eaLnBrk="1" hangingPunct="1"/>
              <a:t>45</a:t>
            </a:fld>
            <a:endParaRPr lang="tr-TR"/>
          </a:p>
        </p:txBody>
      </p:sp>
    </p:spTree>
    <p:extLst>
      <p:ext uri="{BB962C8B-B14F-4D97-AF65-F5344CB8AC3E}">
        <p14:creationId xmlns:p14="http://schemas.microsoft.com/office/powerpoint/2010/main" val="3544615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05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691A2DB-6279-4ABE-A1B9-78DC159A547A}" type="slidenum">
              <a:rPr lang="tr-TR"/>
              <a:pPr eaLnBrk="1" hangingPunct="1"/>
              <a:t>46</a:t>
            </a:fld>
            <a:endParaRPr lang="tr-TR"/>
          </a:p>
        </p:txBody>
      </p:sp>
    </p:spTree>
    <p:extLst>
      <p:ext uri="{BB962C8B-B14F-4D97-AF65-F5344CB8AC3E}">
        <p14:creationId xmlns:p14="http://schemas.microsoft.com/office/powerpoint/2010/main" val="42509820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06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11C7E49-3BD3-4819-BFEB-98412BC0BC8C}" type="slidenum">
              <a:rPr lang="tr-TR"/>
              <a:pPr eaLnBrk="1" hangingPunct="1"/>
              <a:t>47</a:t>
            </a:fld>
            <a:endParaRPr lang="tr-TR"/>
          </a:p>
        </p:txBody>
      </p:sp>
    </p:spTree>
    <p:extLst>
      <p:ext uri="{BB962C8B-B14F-4D97-AF65-F5344CB8AC3E}">
        <p14:creationId xmlns:p14="http://schemas.microsoft.com/office/powerpoint/2010/main" val="35305533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3ED542A-45B8-4D4F-A64B-5E5376D82F91}" type="slidenum">
              <a:rPr lang="tr-TR"/>
              <a:pPr eaLnBrk="1" hangingPunct="1"/>
              <a:t>48</a:t>
            </a:fld>
            <a:endParaRPr lang="tr-TR"/>
          </a:p>
        </p:txBody>
      </p:sp>
    </p:spTree>
    <p:extLst>
      <p:ext uri="{BB962C8B-B14F-4D97-AF65-F5344CB8AC3E}">
        <p14:creationId xmlns:p14="http://schemas.microsoft.com/office/powerpoint/2010/main" val="36390781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08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5A6814F-92F7-43E3-8767-91CC70C0D941}" type="slidenum">
              <a:rPr lang="tr-TR"/>
              <a:pPr eaLnBrk="1" hangingPunct="1"/>
              <a:t>49</a:t>
            </a:fld>
            <a:endParaRPr lang="tr-TR"/>
          </a:p>
        </p:txBody>
      </p:sp>
    </p:spTree>
    <p:extLst>
      <p:ext uri="{BB962C8B-B14F-4D97-AF65-F5344CB8AC3E}">
        <p14:creationId xmlns:p14="http://schemas.microsoft.com/office/powerpoint/2010/main" val="1136092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09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FC7CB24-CC22-4EDE-9971-6FA4A4A48C6D}" type="slidenum">
              <a:rPr lang="tr-TR"/>
              <a:pPr eaLnBrk="1" hangingPunct="1"/>
              <a:t>50</a:t>
            </a:fld>
            <a:endParaRPr lang="tr-TR"/>
          </a:p>
        </p:txBody>
      </p:sp>
    </p:spTree>
    <p:extLst>
      <p:ext uri="{BB962C8B-B14F-4D97-AF65-F5344CB8AC3E}">
        <p14:creationId xmlns:p14="http://schemas.microsoft.com/office/powerpoint/2010/main" val="3654957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8CEC2D-432E-458C-925E-E73359980B5F}" type="slidenum">
              <a:rPr lang="tr-TR"/>
              <a:pPr eaLnBrk="1" hangingPunct="1"/>
              <a:t>6</a:t>
            </a:fld>
            <a:endParaRPr lang="tr-TR"/>
          </a:p>
        </p:txBody>
      </p:sp>
    </p:spTree>
    <p:extLst>
      <p:ext uri="{BB962C8B-B14F-4D97-AF65-F5344CB8AC3E}">
        <p14:creationId xmlns:p14="http://schemas.microsoft.com/office/powerpoint/2010/main" val="37082268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10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2FCF185-F5DE-4545-AA5B-6D019FAFC8DC}" type="slidenum">
              <a:rPr lang="tr-TR"/>
              <a:pPr eaLnBrk="1" hangingPunct="1"/>
              <a:t>51</a:t>
            </a:fld>
            <a:endParaRPr lang="tr-TR"/>
          </a:p>
        </p:txBody>
      </p:sp>
    </p:spTree>
    <p:extLst>
      <p:ext uri="{BB962C8B-B14F-4D97-AF65-F5344CB8AC3E}">
        <p14:creationId xmlns:p14="http://schemas.microsoft.com/office/powerpoint/2010/main" val="29786754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11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59B5BD9-BF97-4065-B257-A17ACD6AFECC}" type="slidenum">
              <a:rPr lang="tr-TR"/>
              <a:pPr eaLnBrk="1" hangingPunct="1"/>
              <a:t>52</a:t>
            </a:fld>
            <a:endParaRPr lang="tr-TR"/>
          </a:p>
        </p:txBody>
      </p:sp>
    </p:spTree>
    <p:extLst>
      <p:ext uri="{BB962C8B-B14F-4D97-AF65-F5344CB8AC3E}">
        <p14:creationId xmlns:p14="http://schemas.microsoft.com/office/powerpoint/2010/main" val="40550079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12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809A8C1-B966-49BA-ACE5-1EBE5B03A4BA}" type="slidenum">
              <a:rPr lang="tr-TR"/>
              <a:pPr eaLnBrk="1" hangingPunct="1"/>
              <a:t>53</a:t>
            </a:fld>
            <a:endParaRPr lang="tr-TR"/>
          </a:p>
        </p:txBody>
      </p:sp>
    </p:spTree>
    <p:extLst>
      <p:ext uri="{BB962C8B-B14F-4D97-AF65-F5344CB8AC3E}">
        <p14:creationId xmlns:p14="http://schemas.microsoft.com/office/powerpoint/2010/main" val="31097279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14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2121BF2-F43A-4680-8278-059FAB47285A}" type="slidenum">
              <a:rPr lang="tr-TR"/>
              <a:pPr eaLnBrk="1" hangingPunct="1"/>
              <a:t>54</a:t>
            </a:fld>
            <a:endParaRPr lang="tr-TR"/>
          </a:p>
        </p:txBody>
      </p:sp>
    </p:spTree>
    <p:extLst>
      <p:ext uri="{BB962C8B-B14F-4D97-AF65-F5344CB8AC3E}">
        <p14:creationId xmlns:p14="http://schemas.microsoft.com/office/powerpoint/2010/main" val="29207477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15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6B8BD06-5339-4D3E-BD98-EACE68DF2F4C}" type="slidenum">
              <a:rPr lang="tr-TR"/>
              <a:pPr eaLnBrk="1" hangingPunct="1"/>
              <a:t>55</a:t>
            </a:fld>
            <a:endParaRPr lang="tr-TR"/>
          </a:p>
        </p:txBody>
      </p:sp>
    </p:spTree>
    <p:extLst>
      <p:ext uri="{BB962C8B-B14F-4D97-AF65-F5344CB8AC3E}">
        <p14:creationId xmlns:p14="http://schemas.microsoft.com/office/powerpoint/2010/main" val="40593690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16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86DC34E-0E74-4ABD-A8E1-9ED24E4D7DB9}" type="slidenum">
              <a:rPr lang="tr-TR"/>
              <a:pPr eaLnBrk="1" hangingPunct="1"/>
              <a:t>56</a:t>
            </a:fld>
            <a:endParaRPr lang="tr-TR"/>
          </a:p>
        </p:txBody>
      </p:sp>
    </p:spTree>
    <p:extLst>
      <p:ext uri="{BB962C8B-B14F-4D97-AF65-F5344CB8AC3E}">
        <p14:creationId xmlns:p14="http://schemas.microsoft.com/office/powerpoint/2010/main" val="11531281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17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615B195-321B-4231-9315-7E8F2C653095}" type="slidenum">
              <a:rPr lang="tr-TR"/>
              <a:pPr eaLnBrk="1" hangingPunct="1"/>
              <a:t>57</a:t>
            </a:fld>
            <a:endParaRPr lang="tr-TR"/>
          </a:p>
        </p:txBody>
      </p:sp>
    </p:spTree>
    <p:extLst>
      <p:ext uri="{BB962C8B-B14F-4D97-AF65-F5344CB8AC3E}">
        <p14:creationId xmlns:p14="http://schemas.microsoft.com/office/powerpoint/2010/main" val="15399916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18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EBC5E0A-F4CB-4430-9D1D-A2757EC3AA84}" type="slidenum">
              <a:rPr lang="tr-TR"/>
              <a:pPr eaLnBrk="1" hangingPunct="1"/>
              <a:t>58</a:t>
            </a:fld>
            <a:endParaRPr lang="tr-TR"/>
          </a:p>
        </p:txBody>
      </p:sp>
    </p:spTree>
    <p:extLst>
      <p:ext uri="{BB962C8B-B14F-4D97-AF65-F5344CB8AC3E}">
        <p14:creationId xmlns:p14="http://schemas.microsoft.com/office/powerpoint/2010/main" val="39667786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19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41ACB90-200E-4624-8B61-B289672DCC78}" type="slidenum">
              <a:rPr lang="tr-TR"/>
              <a:pPr eaLnBrk="1" hangingPunct="1"/>
              <a:t>59</a:t>
            </a:fld>
            <a:endParaRPr lang="tr-TR"/>
          </a:p>
        </p:txBody>
      </p:sp>
    </p:spTree>
    <p:extLst>
      <p:ext uri="{BB962C8B-B14F-4D97-AF65-F5344CB8AC3E}">
        <p14:creationId xmlns:p14="http://schemas.microsoft.com/office/powerpoint/2010/main" val="19659296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0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81DD76-9169-466D-91F2-DF0D3E0E2D80}" type="slidenum">
              <a:rPr lang="tr-TR"/>
              <a:pPr eaLnBrk="1" hangingPunct="1"/>
              <a:t>60</a:t>
            </a:fld>
            <a:endParaRPr lang="tr-TR"/>
          </a:p>
        </p:txBody>
      </p:sp>
    </p:spTree>
    <p:extLst>
      <p:ext uri="{BB962C8B-B14F-4D97-AF65-F5344CB8AC3E}">
        <p14:creationId xmlns:p14="http://schemas.microsoft.com/office/powerpoint/2010/main" val="1426707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C642E41-2791-4E67-8758-FEA950DDE087}" type="slidenum">
              <a:rPr lang="tr-TR"/>
              <a:pPr eaLnBrk="1" hangingPunct="1"/>
              <a:t>7</a:t>
            </a:fld>
            <a:endParaRPr lang="tr-TR"/>
          </a:p>
        </p:txBody>
      </p:sp>
    </p:spTree>
    <p:extLst>
      <p:ext uri="{BB962C8B-B14F-4D97-AF65-F5344CB8AC3E}">
        <p14:creationId xmlns:p14="http://schemas.microsoft.com/office/powerpoint/2010/main" val="19946927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1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20B13AA-7CF0-4051-AFC2-2312BE7574C8}" type="slidenum">
              <a:rPr lang="tr-TR"/>
              <a:pPr eaLnBrk="1" hangingPunct="1"/>
              <a:t>61</a:t>
            </a:fld>
            <a:endParaRPr lang="tr-TR"/>
          </a:p>
        </p:txBody>
      </p:sp>
    </p:spTree>
    <p:extLst>
      <p:ext uri="{BB962C8B-B14F-4D97-AF65-F5344CB8AC3E}">
        <p14:creationId xmlns:p14="http://schemas.microsoft.com/office/powerpoint/2010/main" val="19671376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2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0DD9F85-E264-42FD-98EE-B9731AEAF5D5}" type="slidenum">
              <a:rPr lang="tr-TR"/>
              <a:pPr eaLnBrk="1" hangingPunct="1"/>
              <a:t>62</a:t>
            </a:fld>
            <a:endParaRPr lang="tr-TR"/>
          </a:p>
        </p:txBody>
      </p:sp>
    </p:spTree>
    <p:extLst>
      <p:ext uri="{BB962C8B-B14F-4D97-AF65-F5344CB8AC3E}">
        <p14:creationId xmlns:p14="http://schemas.microsoft.com/office/powerpoint/2010/main" val="23316237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3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0650114-EE9E-46B1-9867-36D3880D038A}" type="slidenum">
              <a:rPr lang="tr-TR"/>
              <a:pPr eaLnBrk="1" hangingPunct="1"/>
              <a:t>63</a:t>
            </a:fld>
            <a:endParaRPr lang="tr-TR"/>
          </a:p>
        </p:txBody>
      </p:sp>
    </p:spTree>
    <p:extLst>
      <p:ext uri="{BB962C8B-B14F-4D97-AF65-F5344CB8AC3E}">
        <p14:creationId xmlns:p14="http://schemas.microsoft.com/office/powerpoint/2010/main" val="29387924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4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683664F-B113-4537-B4A9-F019E907560D}" type="slidenum">
              <a:rPr lang="tr-TR"/>
              <a:pPr eaLnBrk="1" hangingPunct="1"/>
              <a:t>64</a:t>
            </a:fld>
            <a:endParaRPr lang="tr-TR"/>
          </a:p>
        </p:txBody>
      </p:sp>
    </p:spTree>
    <p:extLst>
      <p:ext uri="{BB962C8B-B14F-4D97-AF65-F5344CB8AC3E}">
        <p14:creationId xmlns:p14="http://schemas.microsoft.com/office/powerpoint/2010/main" val="28342974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48695E4-C878-4540-9E05-2CA94F799016}" type="slidenum">
              <a:rPr lang="tr-TR"/>
              <a:pPr eaLnBrk="1" hangingPunct="1"/>
              <a:t>65</a:t>
            </a:fld>
            <a:endParaRPr lang="tr-TR"/>
          </a:p>
        </p:txBody>
      </p:sp>
    </p:spTree>
    <p:extLst>
      <p:ext uri="{BB962C8B-B14F-4D97-AF65-F5344CB8AC3E}">
        <p14:creationId xmlns:p14="http://schemas.microsoft.com/office/powerpoint/2010/main" val="5402385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6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D51D742-E6ED-4322-AC07-9FB9D0DBCD50}" type="slidenum">
              <a:rPr lang="tr-TR"/>
              <a:pPr eaLnBrk="1" hangingPunct="1"/>
              <a:t>66</a:t>
            </a:fld>
            <a:endParaRPr lang="tr-TR"/>
          </a:p>
        </p:txBody>
      </p:sp>
    </p:spTree>
    <p:extLst>
      <p:ext uri="{BB962C8B-B14F-4D97-AF65-F5344CB8AC3E}">
        <p14:creationId xmlns:p14="http://schemas.microsoft.com/office/powerpoint/2010/main" val="30956017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7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4962B43-7994-49A3-B560-A85139495CC9}" type="slidenum">
              <a:rPr lang="tr-TR"/>
              <a:pPr eaLnBrk="1" hangingPunct="1"/>
              <a:t>67</a:t>
            </a:fld>
            <a:endParaRPr lang="tr-TR"/>
          </a:p>
        </p:txBody>
      </p:sp>
    </p:spTree>
    <p:extLst>
      <p:ext uri="{BB962C8B-B14F-4D97-AF65-F5344CB8AC3E}">
        <p14:creationId xmlns:p14="http://schemas.microsoft.com/office/powerpoint/2010/main" val="32720116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8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A6918C0-1FFF-4D92-9B28-B8B00867DD17}" type="slidenum">
              <a:rPr lang="tr-TR"/>
              <a:pPr eaLnBrk="1" hangingPunct="1"/>
              <a:t>68</a:t>
            </a:fld>
            <a:endParaRPr lang="tr-TR"/>
          </a:p>
        </p:txBody>
      </p:sp>
    </p:spTree>
    <p:extLst>
      <p:ext uri="{BB962C8B-B14F-4D97-AF65-F5344CB8AC3E}">
        <p14:creationId xmlns:p14="http://schemas.microsoft.com/office/powerpoint/2010/main" val="12188832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9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C23BB99-6C2A-4CD3-AFCD-BE859D5FF13A}" type="slidenum">
              <a:rPr lang="tr-TR"/>
              <a:pPr eaLnBrk="1" hangingPunct="1"/>
              <a:t>69</a:t>
            </a:fld>
            <a:endParaRPr lang="tr-TR"/>
          </a:p>
        </p:txBody>
      </p:sp>
    </p:spTree>
    <p:extLst>
      <p:ext uri="{BB962C8B-B14F-4D97-AF65-F5344CB8AC3E}">
        <p14:creationId xmlns:p14="http://schemas.microsoft.com/office/powerpoint/2010/main" val="31773701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30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7EB0549-3A35-4D64-A46B-A522CFD4D753}" type="slidenum">
              <a:rPr lang="tr-TR"/>
              <a:pPr eaLnBrk="1" hangingPunct="1"/>
              <a:t>70</a:t>
            </a:fld>
            <a:endParaRPr lang="tr-TR"/>
          </a:p>
        </p:txBody>
      </p:sp>
    </p:spTree>
    <p:extLst>
      <p:ext uri="{BB962C8B-B14F-4D97-AF65-F5344CB8AC3E}">
        <p14:creationId xmlns:p14="http://schemas.microsoft.com/office/powerpoint/2010/main" val="2653763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E75950D-D0CC-4B93-9B3A-C8296240F94E}" type="slidenum">
              <a:rPr lang="tr-TR"/>
              <a:pPr eaLnBrk="1" hangingPunct="1"/>
              <a:t>8</a:t>
            </a:fld>
            <a:endParaRPr lang="tr-TR"/>
          </a:p>
        </p:txBody>
      </p:sp>
    </p:spTree>
    <p:extLst>
      <p:ext uri="{BB962C8B-B14F-4D97-AF65-F5344CB8AC3E}">
        <p14:creationId xmlns:p14="http://schemas.microsoft.com/office/powerpoint/2010/main" val="195872562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31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ADEEFD3-F6CB-4A95-8D7E-20E1C341B819}" type="slidenum">
              <a:rPr lang="tr-TR"/>
              <a:pPr eaLnBrk="1" hangingPunct="1"/>
              <a:t>71</a:t>
            </a:fld>
            <a:endParaRPr lang="tr-TR"/>
          </a:p>
        </p:txBody>
      </p:sp>
    </p:spTree>
    <p:extLst>
      <p:ext uri="{BB962C8B-B14F-4D97-AF65-F5344CB8AC3E}">
        <p14:creationId xmlns:p14="http://schemas.microsoft.com/office/powerpoint/2010/main" val="36703889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32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328C69C-A4A0-41F0-A1B9-B020C1A48E54}" type="slidenum">
              <a:rPr lang="tr-TR"/>
              <a:pPr eaLnBrk="1" hangingPunct="1"/>
              <a:t>72</a:t>
            </a:fld>
            <a:endParaRPr lang="tr-TR"/>
          </a:p>
        </p:txBody>
      </p:sp>
    </p:spTree>
    <p:extLst>
      <p:ext uri="{BB962C8B-B14F-4D97-AF65-F5344CB8AC3E}">
        <p14:creationId xmlns:p14="http://schemas.microsoft.com/office/powerpoint/2010/main" val="8940961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33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3CA24E1-CAE9-4885-98F0-9FB1291794C4}" type="slidenum">
              <a:rPr lang="tr-TR"/>
              <a:pPr eaLnBrk="1" hangingPunct="1"/>
              <a:t>73</a:t>
            </a:fld>
            <a:endParaRPr lang="tr-TR"/>
          </a:p>
        </p:txBody>
      </p:sp>
    </p:spTree>
    <p:extLst>
      <p:ext uri="{BB962C8B-B14F-4D97-AF65-F5344CB8AC3E}">
        <p14:creationId xmlns:p14="http://schemas.microsoft.com/office/powerpoint/2010/main" val="69134408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34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B2CEB23-E7A4-4B0A-AA75-5ADB183C459F}" type="slidenum">
              <a:rPr lang="tr-TR"/>
              <a:pPr eaLnBrk="1" hangingPunct="1"/>
              <a:t>74</a:t>
            </a:fld>
            <a:endParaRPr lang="tr-TR"/>
          </a:p>
        </p:txBody>
      </p:sp>
    </p:spTree>
    <p:extLst>
      <p:ext uri="{BB962C8B-B14F-4D97-AF65-F5344CB8AC3E}">
        <p14:creationId xmlns:p14="http://schemas.microsoft.com/office/powerpoint/2010/main" val="216355097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35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2A30FB5-A63C-4E3B-A476-71E7BE1B667C}" type="slidenum">
              <a:rPr lang="tr-TR"/>
              <a:pPr eaLnBrk="1" hangingPunct="1"/>
              <a:t>75</a:t>
            </a:fld>
            <a:endParaRPr lang="tr-TR"/>
          </a:p>
        </p:txBody>
      </p:sp>
    </p:spTree>
    <p:extLst>
      <p:ext uri="{BB962C8B-B14F-4D97-AF65-F5344CB8AC3E}">
        <p14:creationId xmlns:p14="http://schemas.microsoft.com/office/powerpoint/2010/main" val="24479001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36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62529F4-0DE3-4C8E-8FE4-8E418274BA52}" type="slidenum">
              <a:rPr lang="tr-TR"/>
              <a:pPr eaLnBrk="1" hangingPunct="1"/>
              <a:t>76</a:t>
            </a:fld>
            <a:endParaRPr lang="tr-TR"/>
          </a:p>
        </p:txBody>
      </p:sp>
    </p:spTree>
    <p:extLst>
      <p:ext uri="{BB962C8B-B14F-4D97-AF65-F5344CB8AC3E}">
        <p14:creationId xmlns:p14="http://schemas.microsoft.com/office/powerpoint/2010/main" val="196730258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smtClean="0"/>
          </a:p>
        </p:txBody>
      </p:sp>
    </p:spTree>
    <p:extLst>
      <p:ext uri="{BB962C8B-B14F-4D97-AF65-F5344CB8AC3E}">
        <p14:creationId xmlns:p14="http://schemas.microsoft.com/office/powerpoint/2010/main" val="34459148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smtClean="0"/>
          </a:p>
        </p:txBody>
      </p:sp>
    </p:spTree>
    <p:extLst>
      <p:ext uri="{BB962C8B-B14F-4D97-AF65-F5344CB8AC3E}">
        <p14:creationId xmlns:p14="http://schemas.microsoft.com/office/powerpoint/2010/main" val="140299014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smtClean="0"/>
          </a:p>
        </p:txBody>
      </p:sp>
    </p:spTree>
    <p:extLst>
      <p:ext uri="{BB962C8B-B14F-4D97-AF65-F5344CB8AC3E}">
        <p14:creationId xmlns:p14="http://schemas.microsoft.com/office/powerpoint/2010/main" val="3519998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9B653FE-CA41-4E06-B655-2D80C61F55AE}" type="slidenum">
              <a:rPr lang="tr-TR"/>
              <a:pPr eaLnBrk="1" hangingPunct="1"/>
              <a:t>9</a:t>
            </a:fld>
            <a:endParaRPr lang="tr-TR"/>
          </a:p>
        </p:txBody>
      </p:sp>
    </p:spTree>
    <p:extLst>
      <p:ext uri="{BB962C8B-B14F-4D97-AF65-F5344CB8AC3E}">
        <p14:creationId xmlns:p14="http://schemas.microsoft.com/office/powerpoint/2010/main" val="3474820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68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D328CCC-927E-46A2-A3C8-10D38A18A2B1}" type="slidenum">
              <a:rPr lang="tr-TR"/>
              <a:pPr eaLnBrk="1" hangingPunct="1"/>
              <a:t>10</a:t>
            </a:fld>
            <a:endParaRPr lang="tr-TR"/>
          </a:p>
        </p:txBody>
      </p:sp>
    </p:spTree>
    <p:extLst>
      <p:ext uri="{BB962C8B-B14F-4D97-AF65-F5344CB8AC3E}">
        <p14:creationId xmlns:p14="http://schemas.microsoft.com/office/powerpoint/2010/main" val="1711264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79348352-AEA3-4252-82DE-A36A7FE93336}" type="datetime1">
              <a:rPr lang="tr-TR"/>
              <a:pPr>
                <a:defRPr/>
              </a:pPr>
              <a:t>12.09.2014</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fld id="{B1F63670-825A-4A69-82E0-8E1E4BBC9C23}" type="slidenum">
              <a:rPr lang="tr-TR"/>
              <a:pPr/>
              <a:t>‹#›</a:t>
            </a:fld>
            <a:endParaRPr lang="tr-TR"/>
          </a:p>
        </p:txBody>
      </p:sp>
    </p:spTree>
    <p:extLst>
      <p:ext uri="{BB962C8B-B14F-4D97-AF65-F5344CB8AC3E}">
        <p14:creationId xmlns:p14="http://schemas.microsoft.com/office/powerpoint/2010/main" val="1536439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AA84A528-4EA6-4772-8D98-E2509A7C999E}" type="datetime1">
              <a:rPr lang="tr-TR"/>
              <a:pPr>
                <a:defRPr/>
              </a:pPr>
              <a:t>12.09.2014</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fld id="{69C0AD08-7E48-44E8-B76D-F94BED167ACB}" type="slidenum">
              <a:rPr lang="tr-TR"/>
              <a:pPr/>
              <a:t>‹#›</a:t>
            </a:fld>
            <a:endParaRPr lang="tr-TR"/>
          </a:p>
        </p:txBody>
      </p:sp>
    </p:spTree>
    <p:extLst>
      <p:ext uri="{BB962C8B-B14F-4D97-AF65-F5344CB8AC3E}">
        <p14:creationId xmlns:p14="http://schemas.microsoft.com/office/powerpoint/2010/main" val="2499825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FD2E6C07-14D2-48BD-A500-50C7806D9208}" type="datetime1">
              <a:rPr lang="tr-TR"/>
              <a:pPr>
                <a:defRPr/>
              </a:pPr>
              <a:t>12.09.2014</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fld id="{6257F92A-CB57-4661-BCC9-52B72BE20DA7}" type="slidenum">
              <a:rPr lang="tr-TR"/>
              <a:pPr/>
              <a:t>‹#›</a:t>
            </a:fld>
            <a:endParaRPr lang="tr-TR"/>
          </a:p>
        </p:txBody>
      </p:sp>
    </p:spTree>
    <p:extLst>
      <p:ext uri="{BB962C8B-B14F-4D97-AF65-F5344CB8AC3E}">
        <p14:creationId xmlns:p14="http://schemas.microsoft.com/office/powerpoint/2010/main" val="1666056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2B8EF8E4-FBF1-4DD7-B639-DB0BC6925607}" type="datetime1">
              <a:rPr lang="tr-TR"/>
              <a:pPr>
                <a:defRPr/>
              </a:pPr>
              <a:t>12.09.2014</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fld id="{3082E936-2161-4A9A-8E28-3D89E6481FF6}" type="slidenum">
              <a:rPr lang="tr-TR"/>
              <a:pPr/>
              <a:t>‹#›</a:t>
            </a:fld>
            <a:endParaRPr lang="tr-TR"/>
          </a:p>
        </p:txBody>
      </p:sp>
    </p:spTree>
    <p:extLst>
      <p:ext uri="{BB962C8B-B14F-4D97-AF65-F5344CB8AC3E}">
        <p14:creationId xmlns:p14="http://schemas.microsoft.com/office/powerpoint/2010/main" val="3347230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C9D91EFC-FC3F-4569-9A04-954EA86C2FAC}" type="datetime1">
              <a:rPr lang="tr-TR"/>
              <a:pPr>
                <a:defRPr/>
              </a:pPr>
              <a:t>12.09.2014</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fld id="{A9A852EB-7C21-4FC6-BF0C-5DE096960C2C}" type="slidenum">
              <a:rPr lang="tr-TR"/>
              <a:pPr/>
              <a:t>‹#›</a:t>
            </a:fld>
            <a:endParaRPr lang="tr-TR"/>
          </a:p>
        </p:txBody>
      </p:sp>
    </p:spTree>
    <p:extLst>
      <p:ext uri="{BB962C8B-B14F-4D97-AF65-F5344CB8AC3E}">
        <p14:creationId xmlns:p14="http://schemas.microsoft.com/office/powerpoint/2010/main" val="2210713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850ABEA4-6673-48E2-A10D-1C1A7C8CF248}" type="datetime1">
              <a:rPr lang="tr-TR"/>
              <a:pPr>
                <a:defRPr/>
              </a:pPr>
              <a:t>12.09.2014</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fld id="{4C4C18A6-E050-4FAB-86F3-A618DCB44776}" type="slidenum">
              <a:rPr lang="tr-TR"/>
              <a:pPr/>
              <a:t>‹#›</a:t>
            </a:fld>
            <a:endParaRPr lang="tr-TR"/>
          </a:p>
        </p:txBody>
      </p:sp>
    </p:spTree>
    <p:extLst>
      <p:ext uri="{BB962C8B-B14F-4D97-AF65-F5344CB8AC3E}">
        <p14:creationId xmlns:p14="http://schemas.microsoft.com/office/powerpoint/2010/main" val="321091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9C05E36D-9D50-431C-A414-B1FC07C4F76F}" type="datetime1">
              <a:rPr lang="tr-TR"/>
              <a:pPr>
                <a:defRPr/>
              </a:pPr>
              <a:t>12.09.2014</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fld id="{EF9E833B-DEBE-4701-A34D-FB681F5BEFAD}" type="slidenum">
              <a:rPr lang="tr-TR"/>
              <a:pPr/>
              <a:t>‹#›</a:t>
            </a:fld>
            <a:endParaRPr lang="tr-TR"/>
          </a:p>
        </p:txBody>
      </p:sp>
    </p:spTree>
    <p:extLst>
      <p:ext uri="{BB962C8B-B14F-4D97-AF65-F5344CB8AC3E}">
        <p14:creationId xmlns:p14="http://schemas.microsoft.com/office/powerpoint/2010/main" val="2650319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C444BDE4-2A30-4586-BF13-209971C43C6B}" type="datetime1">
              <a:rPr lang="tr-TR"/>
              <a:pPr>
                <a:defRPr/>
              </a:pPr>
              <a:t>12.09.2014</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fld id="{C39F3B9E-09F4-45DE-80BF-B483B35D83D5}" type="slidenum">
              <a:rPr lang="tr-TR"/>
              <a:pPr/>
              <a:t>‹#›</a:t>
            </a:fld>
            <a:endParaRPr lang="tr-TR"/>
          </a:p>
        </p:txBody>
      </p:sp>
    </p:spTree>
    <p:extLst>
      <p:ext uri="{BB962C8B-B14F-4D97-AF65-F5344CB8AC3E}">
        <p14:creationId xmlns:p14="http://schemas.microsoft.com/office/powerpoint/2010/main" val="2973872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5EC27C38-B1F7-43F6-A774-6DE331226C15}" type="datetime1">
              <a:rPr lang="tr-TR"/>
              <a:pPr>
                <a:defRPr/>
              </a:pPr>
              <a:t>12.09.2014</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fld id="{41E0B9F7-2385-4829-A09B-6DBA5F0844FF}" type="slidenum">
              <a:rPr lang="tr-TR"/>
              <a:pPr/>
              <a:t>‹#›</a:t>
            </a:fld>
            <a:endParaRPr lang="tr-TR"/>
          </a:p>
        </p:txBody>
      </p:sp>
    </p:spTree>
    <p:extLst>
      <p:ext uri="{BB962C8B-B14F-4D97-AF65-F5344CB8AC3E}">
        <p14:creationId xmlns:p14="http://schemas.microsoft.com/office/powerpoint/2010/main" val="2635876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BBAF9210-1297-4ACD-AB57-66348C6614BF}" type="datetime1">
              <a:rPr lang="tr-TR"/>
              <a:pPr>
                <a:defRPr/>
              </a:pPr>
              <a:t>12.09.2014</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fld id="{3266822E-C37C-421B-8063-D7D0F3F08FDD}" type="slidenum">
              <a:rPr lang="tr-TR"/>
              <a:pPr/>
              <a:t>‹#›</a:t>
            </a:fld>
            <a:endParaRPr lang="tr-TR"/>
          </a:p>
        </p:txBody>
      </p:sp>
    </p:spTree>
    <p:extLst>
      <p:ext uri="{BB962C8B-B14F-4D97-AF65-F5344CB8AC3E}">
        <p14:creationId xmlns:p14="http://schemas.microsoft.com/office/powerpoint/2010/main" val="784353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90934C3D-BF1C-4CE3-82F3-9FC046B34AE4}" type="datetime1">
              <a:rPr lang="tr-TR"/>
              <a:pPr>
                <a:defRPr/>
              </a:pPr>
              <a:t>12.09.2014</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fld id="{4230DE24-7B71-4CF4-9D6C-8507950EB9CB}" type="slidenum">
              <a:rPr lang="tr-TR"/>
              <a:pPr/>
              <a:t>‹#›</a:t>
            </a:fld>
            <a:endParaRPr lang="tr-TR"/>
          </a:p>
        </p:txBody>
      </p:sp>
    </p:spTree>
    <p:extLst>
      <p:ext uri="{BB962C8B-B14F-4D97-AF65-F5344CB8AC3E}">
        <p14:creationId xmlns:p14="http://schemas.microsoft.com/office/powerpoint/2010/main" val="2028081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2E578324-864B-416C-8855-97F7D7B1D834}" type="datetime1">
              <a:rPr lang="tr-TR"/>
              <a:pPr>
                <a:defRPr/>
              </a:pPr>
              <a:t>12.09.2014</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ECF5794-CCE7-4378-84DA-A4DB7CE02BED}" type="slidenum">
              <a:rPr lang="tr-TR"/>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10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8" Type="http://schemas.openxmlformats.org/officeDocument/2006/relationships/image" Target="../media/image83.wmf"/><Relationship Id="rId13" Type="http://schemas.openxmlformats.org/officeDocument/2006/relationships/oleObject" Target="../embeddings/oleObject4.bin"/><Relationship Id="rId3" Type="http://schemas.openxmlformats.org/officeDocument/2006/relationships/audio" Target="../media/audio1.wav"/><Relationship Id="rId7" Type="http://schemas.openxmlformats.org/officeDocument/2006/relationships/oleObject" Target="../embeddings/oleObject1.bin"/><Relationship Id="rId12" Type="http://schemas.openxmlformats.org/officeDocument/2006/relationships/image" Target="../media/image8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audio" Target="../media/audio4.wav"/><Relationship Id="rId11" Type="http://schemas.openxmlformats.org/officeDocument/2006/relationships/oleObject" Target="../embeddings/oleObject3.bin"/><Relationship Id="rId5" Type="http://schemas.openxmlformats.org/officeDocument/2006/relationships/audio" Target="../media/audio3.wav"/><Relationship Id="rId15" Type="http://schemas.openxmlformats.org/officeDocument/2006/relationships/image" Target="../media/image81.png"/><Relationship Id="rId10" Type="http://schemas.openxmlformats.org/officeDocument/2006/relationships/image" Target="../media/image84.wmf"/><Relationship Id="rId4" Type="http://schemas.openxmlformats.org/officeDocument/2006/relationships/audio" Target="../media/audio2.wav"/><Relationship Id="rId9" Type="http://schemas.openxmlformats.org/officeDocument/2006/relationships/oleObject" Target="../embeddings/oleObject2.bin"/><Relationship Id="rId14" Type="http://schemas.openxmlformats.org/officeDocument/2006/relationships/image" Target="../media/image86.wmf"/></Relationships>
</file>

<file path=ppt/slides/_rels/slide106.xml.rels><?xml version="1.0" encoding="UTF-8" standalone="yes"?>
<Relationships xmlns="http://schemas.openxmlformats.org/package/2006/relationships"><Relationship Id="rId8" Type="http://schemas.openxmlformats.org/officeDocument/2006/relationships/image" Target="../media/image87.wmf"/><Relationship Id="rId13" Type="http://schemas.openxmlformats.org/officeDocument/2006/relationships/image" Target="../media/image90.jpeg"/><Relationship Id="rId3" Type="http://schemas.openxmlformats.org/officeDocument/2006/relationships/audio" Target="../media/audio2.wav"/><Relationship Id="rId7" Type="http://schemas.openxmlformats.org/officeDocument/2006/relationships/oleObject" Target="../embeddings/oleObject5.bin"/><Relationship Id="rId12" Type="http://schemas.openxmlformats.org/officeDocument/2006/relationships/image" Target="../media/image8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audio" Target="../media/audio3.wav"/><Relationship Id="rId11" Type="http://schemas.openxmlformats.org/officeDocument/2006/relationships/oleObject" Target="../embeddings/oleObject7.bin"/><Relationship Id="rId5" Type="http://schemas.openxmlformats.org/officeDocument/2006/relationships/audio" Target="../media/audio4.wav"/><Relationship Id="rId15" Type="http://schemas.openxmlformats.org/officeDocument/2006/relationships/image" Target="../media/image92.jpeg"/><Relationship Id="rId10" Type="http://schemas.openxmlformats.org/officeDocument/2006/relationships/image" Target="../media/image88.wmf"/><Relationship Id="rId4" Type="http://schemas.openxmlformats.org/officeDocument/2006/relationships/audio" Target="../media/audio5.wav"/><Relationship Id="rId9" Type="http://schemas.openxmlformats.org/officeDocument/2006/relationships/oleObject" Target="../embeddings/oleObject6.bin"/><Relationship Id="rId14" Type="http://schemas.openxmlformats.org/officeDocument/2006/relationships/image" Target="../media/image91.jpeg"/></Relationships>
</file>

<file path=ppt/slides/_rels/slide107.xml.rels><?xml version="1.0" encoding="UTF-8" standalone="yes"?>
<Relationships xmlns="http://schemas.openxmlformats.org/package/2006/relationships"><Relationship Id="rId3" Type="http://schemas.openxmlformats.org/officeDocument/2006/relationships/hyperlink" Target="http://images.google.com.tr/imgres?imgurl=http://www.yurthaber.com/images/other/bursada-1-ayda-715-yangina-mudahale-edildi-01.jpg&amp;imgrefurl=http://www.yurthaber.com/haber/bursada-1-ayda-715-yangina-mudahale-edildi-175193.htm&amp;usg=__29qzwAKWq0xUvWAdooVuVj005zM=&amp;h=457&amp;w=600&amp;sz=48&amp;hl=tr&amp;start=35&amp;sig2=3XMwlOdjiWCRP44222ouZQ&amp;tbnid=2LEwxAuG3fg_CM:&amp;tbnh=103&amp;tbnw=135&amp;prev=/images?q=yang%C4%B1n+sebepleri&amp;gbv=2&amp;ndsp=18&amp;hl=tr&amp;sa=N&amp;start=18&amp;ei=5JDZSpCFEdqh_AbW0snSDA" TargetMode="Externa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93.jpeg"/></Relationships>
</file>

<file path=ppt/slides/_rels/slide108.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itusozluk.com/gorseller/17+a%F0ustos+1999/2867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0.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2.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101.jpeg"/></Relationships>
</file>

<file path=ppt/slides/_rels/slide113.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8" Type="http://schemas.openxmlformats.org/officeDocument/2006/relationships/image" Target="../media/image110.wmf"/><Relationship Id="rId3" Type="http://schemas.openxmlformats.org/officeDocument/2006/relationships/tags" Target="../tags/tag3.xml"/><Relationship Id="rId7" Type="http://schemas.openxmlformats.org/officeDocument/2006/relationships/notesSlide" Target="../notesSlides/notesSlide76.xml"/><Relationship Id="rId12" Type="http://schemas.openxmlformats.org/officeDocument/2006/relationships/image" Target="../media/image114.wm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11" Type="http://schemas.openxmlformats.org/officeDocument/2006/relationships/image" Target="../media/image113.wmf"/><Relationship Id="rId5" Type="http://schemas.openxmlformats.org/officeDocument/2006/relationships/tags" Target="../tags/tag5.xml"/><Relationship Id="rId10" Type="http://schemas.openxmlformats.org/officeDocument/2006/relationships/image" Target="../media/image112.wmf"/><Relationship Id="rId4" Type="http://schemas.openxmlformats.org/officeDocument/2006/relationships/tags" Target="../tags/tag4.xml"/><Relationship Id="rId9" Type="http://schemas.openxmlformats.org/officeDocument/2006/relationships/image" Target="../media/image111.wmf"/></Relationships>
</file>

<file path=ppt/slides/_rels/slide117.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hyperlink" Target="http://images.google.com.tr/imgres?imgurl=http://www.stargundem.com/thumbnail.php?file=25_948993371.jpg&amp;size=article_medium&amp;imgrefurl=http://www.stargundem.com/guncel/60097-eskisehirde-binada-patlama-23-yarali.html&amp;usg=__UkV8e2LZ0e6spkJO0BgnQdj22UA=&amp;h=254&amp;w=380&amp;sz=75&amp;hl=tr&amp;start=4&amp;sig2=BnDLZzobnHTCCeiGbEjCNw&amp;um=1&amp;tbnid=dnVT7H8mDnlVxM:&amp;tbnh=82&amp;tbnw=123&amp;prev=/images?q=bina+patlama&amp;hl=tr&amp;um=1&amp;ei=tVPbSsZxzv_9BpO72MkM" TargetMode="External"/><Relationship Id="rId1" Type="http://schemas.openxmlformats.org/officeDocument/2006/relationships/slideLayout" Target="../slideLayouts/slideLayout2.xml"/><Relationship Id="rId5" Type="http://schemas.openxmlformats.org/officeDocument/2006/relationships/image" Target="../media/image117.jpeg"/><Relationship Id="rId4" Type="http://schemas.openxmlformats.org/officeDocument/2006/relationships/hyperlink" Target="http://images.google.com.tr/imgres?imgurl=http://www.visionistanbul.com/site/teslimat.jpg&amp;imgrefurl=http://www.visionistanbul.com/rehber/&amp;usg=__B_XktMcMPWa4kkFToGUBOhEuXLs=&amp;h=439&amp;w=600&amp;sz=39&amp;hl=tr&amp;start=8&amp;sig2=fjOfDbWXVKWbIrCwgUQK9A&amp;um=1&amp;tbnid=3Ejw7q4eyO1LVM:&amp;tbnh=99&amp;tbnw=135&amp;prev=/images?q=sabotaj+d%C3%BCzenlemek&amp;hl=tr&amp;um=1&amp;ei=jlPbSvWmHMeJ_Ab4rOTTDA" TargetMode="External"/></Relationships>
</file>

<file path=ppt/slides/_rels/slide119.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hyperlink" Target="http://images.google.com.tr/imgres?imgurl=http://images.habervitrini.com/haber_resim/bomba_funye_patlayici_c4.jpg&amp;imgrefurl=http://www.habervitrini.com/haber.asp?id=236873&amp;usg=__NSfMayxjGTFTLvAQNsuxQCJtBUo=&amp;h=230&amp;w=230&amp;sz=7&amp;hl=tr&amp;start=17&amp;sig2=troB2G-Bly9PhGEn6Yu-ag&amp;um=1&amp;tbnid=b_f5Z7-OYHJIbM:&amp;tbnh=108&amp;tbnw=108&amp;prev=/images?q=patlay%C4%B1c%C4%B1&amp;hl=tr&amp;um=1&amp;ei=iFbbSq2yA9yY_Qaw-uHKDA" TargetMode="External"/><Relationship Id="rId1" Type="http://schemas.openxmlformats.org/officeDocument/2006/relationships/slideLayout" Target="../slideLayouts/slideLayout2.xml"/><Relationship Id="rId5" Type="http://schemas.openxmlformats.org/officeDocument/2006/relationships/image" Target="../media/image119.jpeg"/><Relationship Id="rId4" Type="http://schemas.openxmlformats.org/officeDocument/2006/relationships/hyperlink" Target="http://www.canradyotv.com/arsiv/haberresim/patlama11.jp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itusozluk.com/gorseller/17+a%F0ustos+1999/2867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0.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hyperlink" Target="http://images.google.com.tr/imgres?imgurl=http://www.stargundem.com/thumbnail.php?file=25_948993371.jpg&amp;size=article_medium&amp;imgrefurl=http://www.stargundem.com/guncel/60097-eskisehirde-binada-patlama-23-yarali.html&amp;usg=__UkV8e2LZ0e6spkJO0BgnQdj22UA=&amp;h=254&amp;w=380&amp;sz=75&amp;hl=tr&amp;start=4&amp;sig2=BnDLZzobnHTCCeiGbEjCNw&amp;um=1&amp;tbnid=dnVT7H8mDnlVxM:&amp;tbnh=82&amp;tbnw=123&amp;prev=/images?q=bina+patlama&amp;hl=tr&amp;um=1&amp;ei=tVPbSsZxzv_9BpO72MkM" TargetMode="External"/><Relationship Id="rId1" Type="http://schemas.openxmlformats.org/officeDocument/2006/relationships/slideLayout" Target="../slideLayouts/slideLayout2.xml"/><Relationship Id="rId5" Type="http://schemas.openxmlformats.org/officeDocument/2006/relationships/image" Target="../media/image117.jpeg"/><Relationship Id="rId4" Type="http://schemas.openxmlformats.org/officeDocument/2006/relationships/hyperlink" Target="http://images.google.com.tr/imgres?imgurl=http://www.visionistanbul.com/site/teslimat.jpg&amp;imgrefurl=http://www.visionistanbul.com/rehber/&amp;usg=__B_XktMcMPWa4kkFToGUBOhEuXLs=&amp;h=439&amp;w=600&amp;sz=39&amp;hl=tr&amp;start=8&amp;sig2=fjOfDbWXVKWbIrCwgUQK9A&amp;um=1&amp;tbnid=3Ejw7q4eyO1LVM:&amp;tbnh=99&amp;tbnw=135&amp;prev=/images?q=sabotaj+d%C3%BCzenlemek&amp;hl=tr&amp;um=1&amp;ei=jlPbSvWmHMeJ_Ab4rOTTDA" TargetMode="External"/></Relationships>
</file>

<file path=ppt/slides/_rels/slide121.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hyperlink" Target="http://images.google.com.tr/imgres?imgurl=http://www.vahdet.com.tr/filistin/foto/foto13/foto4552.jpg&amp;imgrefurl=http://www.vahdet.com.tr/filistin/dosya6/1534.html&amp;usg=____JQl5cLti4Mfuv5rcO9hV3mVRc=&amp;h=532&amp;w=400&amp;sz=29&amp;hl=tr&amp;start=2&amp;sig2=JIh9R-Z5CWHyrXVrPucfbA&amp;um=1&amp;tbnid=eeXDqwDUJOifcM:&amp;tbnh=132&amp;tbnw=99&amp;prev=/images?q=tedbir&amp;hl=tr&amp;um=1&amp;ei=B1TbSobUK83I_gbrosnODA" TargetMode="External"/><Relationship Id="rId1" Type="http://schemas.openxmlformats.org/officeDocument/2006/relationships/slideLayout" Target="../slideLayouts/slideLayout2.xml"/><Relationship Id="rId5" Type="http://schemas.openxmlformats.org/officeDocument/2006/relationships/image" Target="../media/image121.jpeg"/><Relationship Id="rId4" Type="http://schemas.openxmlformats.org/officeDocument/2006/relationships/hyperlink" Target="http://images.google.com.tr/imgres?imgurl=http://www.gunisigihukuk.com/images/avukattedibirkararina.jpg&amp;imgrefurl=http://www.gunisigihukuk.com/avukattedbirkararina.html&amp;usg=__1sYihduROWN9QXHHOwXBt6yngJM=&amp;h=314&amp;w=300&amp;sz=15&amp;hl=tr&amp;start=11&amp;sig2=si6LIICB3OPmVflDVGNoGw&amp;um=1&amp;tbnid=GjipjrHFB60E3M:&amp;tbnh=117&amp;tbnw=112&amp;prev=/images?q=tedbir&amp;hl=tr&amp;um=1&amp;ei=B1TbSobUK83I_gbrosnODA" TargetMode="External"/></Relationships>
</file>

<file path=ppt/slides/_rels/slide122.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hyperlink" Target="http://images.google.com.tr/imgres?imgurl=http://frame.gazeteport.com/temp/istanbula-sel-baskini-uyarisi.jpg&amp;imgrefurl=http://www.tarsushaber.com/Gundem.asp?131105-istanbul-a-sel-baskini-uyarisi.html&amp;usg=__sx06wSihISDJz_AQukcFQiO2qcM=&amp;h=218&amp;w=325&amp;sz=29&amp;hl=tr&amp;start=18&amp;sig2=UWVl6fTFggDDCv521-K81g&amp;um=1&amp;tbnid=j-YLP4N3gByGsM:&amp;tbnh=79&amp;tbnw=118&amp;prev=/images?q=istanbul+sel+bask%C4%B1n%C4%B1&amp;hl=tr&amp;um=1&amp;ei=fVTbSsmBDYGk_Qbk8dXVDA" TargetMode="External"/><Relationship Id="rId1" Type="http://schemas.openxmlformats.org/officeDocument/2006/relationships/slideLayout" Target="../slideLayouts/slideLayout2.xml"/><Relationship Id="rId5" Type="http://schemas.openxmlformats.org/officeDocument/2006/relationships/image" Target="../media/image123.jpeg"/><Relationship Id="rId4" Type="http://schemas.openxmlformats.org/officeDocument/2006/relationships/hyperlink" Target="http://images.google.com.tr/imgres?imgurl=http://www.gucluhaber.com/images/ARSIV/2009/EYLUL/11/ist.sel-.jpg&amp;imgrefurl=http://www.gucluhaber.com/gundem/65-gundem-haberleri/15874-istanbulda-memura-sel-izni-haberi.html&amp;usg=__yxJPDpgbFixW9jQYKl6R-UQJ33s=&amp;h=280&amp;w=420&amp;sz=14&amp;hl=tr&amp;start=3&amp;sig2=5VZOSXU_UjWUHzkfGu8j9w&amp;um=1&amp;tbnid=fISv4OLRZrZWAM:&amp;tbnh=83&amp;tbnw=125&amp;prev=/images?q=istanbul+sel+bask%C4%B1n%C4%B1&amp;hl=tr&amp;um=1&amp;ei=fVTbSsmBDYGk_Qbk8dXVDA" TargetMode="Externa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hyperlink" Target="http://images.google.com.tr/imgres?imgurl=http://www.patentofisim.com/templates/resimler/Image/dikkat.jpg&amp;imgrefurl=http://www.patentofisim.com/index.php?Page=Haberler&amp;HaberNo=2972&amp;usg=__KktyeyPw7FNvI2gkCaOywjj3MbQ=&amp;h=332&amp;w=227&amp;sz=8&amp;hl=tr&amp;start=4&amp;sig2=H86w2ayXxV2L2eLKvVjOxA&amp;um=1&amp;tbnid=QMc9L7j5FyvTOM:&amp;tbnh=119&amp;tbnw=81&amp;prev=/images?q=dikkat&amp;hl=tr&amp;um=1&amp;ei=jC7bSveyMcSH_AaRue3XDA" TargetMode="External"/><Relationship Id="rId1" Type="http://schemas.openxmlformats.org/officeDocument/2006/relationships/slideLayout" Target="../slideLayouts/slideLayout2.xml"/><Relationship Id="rId5" Type="http://schemas.openxmlformats.org/officeDocument/2006/relationships/image" Target="../media/image125.jpeg"/><Relationship Id="rId4" Type="http://schemas.openxmlformats.org/officeDocument/2006/relationships/hyperlink" Target="http://images.google.com.tr/imgres?imgurl=http://i.radikal.com.tr/644x385/2009/09/10/fft5_mf245434.Jpeg&amp;imgrefurl=http://www.radikal.com.tr/Radikal.aspx?aType=RadikalDetay&amp;ArticleID=953786&amp;Date=12.10.2009&amp;CategoryID=97&amp;usg=__iOeF3gCXzCpYThY4BGZH_cd1olM=&amp;h=300&amp;w=200&amp;sz=23&amp;hl=tr&amp;start=55&amp;sig2=cAlbpdvkG_abDThv8CWk1A&amp;um=1&amp;tbnid=nRprDlitCG6n1M:&amp;tbnh=116&amp;tbnw=77&amp;prev=/images?q=dikkat+sel&amp;ndsp=18&amp;hl=tr&amp;sa=N&amp;start=54&amp;um=1&amp;ei=2C7bSpC-Ac2J_AboptTFDA" TargetMode="External"/></Relationships>
</file>

<file path=ppt/slides/_rels/slide125.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hyperlink" Target="http://images.google.com.tr/imgres?imgurl=http://www.haber3.com/images/gallery/4479/1.jpg&amp;imgrefurl=http://www.haber3.com/saniye-saniye-olumden-kacis-foto-galerisi-4479.htm&amp;usg=__gseY2G3vbqR9JbUDiv6mzmK_nPw=&amp;h=317&amp;w=423&amp;sz=17&amp;hl=tr&amp;start=1&amp;sig2=nspYH_HtTfelekq6CctUrQ&amp;um=1&amp;tbnid=6KLVXOdfSieRhM:&amp;tbnh=94&amp;tbnw=126&amp;prev=/images?q=sel+ka%C3%A7%C4%B1%C5%9F&amp;hl=tr&amp;um=1&amp;ei=5i_bSvzWOMn0_AbC-pnMDA" TargetMode="External"/><Relationship Id="rId1" Type="http://schemas.openxmlformats.org/officeDocument/2006/relationships/slideLayout" Target="../slideLayouts/slideLayout2.xml"/><Relationship Id="rId5" Type="http://schemas.openxmlformats.org/officeDocument/2006/relationships/image" Target="../media/image127.jpeg"/><Relationship Id="rId4" Type="http://schemas.openxmlformats.org/officeDocument/2006/relationships/hyperlink" Target="http://images.google.com.tr/imgres?imgurl=http://haksozhaber.net/images/news/12036.jpg&amp;imgrefurl=http://haksozhaber.net/news_detail.php?id=9860&amp;usg=__nvTWLdT-YQ6ZLBtt2-1beVkL410=&amp;h=319&amp;w=512&amp;sz=48&amp;hl=tr&amp;start=14&amp;sig2=RTWA9vxrAHtrSYPaQF5nMQ&amp;um=1&amp;tbnid=aA2i_9YbmASF7M:&amp;tbnh=82&amp;tbnw=131&amp;prev=/images?q=istanbul+sel+bask%C4%B1n%C4%B1&amp;hl=tr&amp;um=1&amp;ei=fVTbSsmBDYGk_Qbk8dXVDA" TargetMode="External"/></Relationships>
</file>

<file path=ppt/slides/_rels/slide126.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hyperlink" Target="http://images.google.com.tr/imgres?imgurl=http://s.azbuz.com/uploads/p/28/5/180/285180/1388393.jpg&amp;imgrefurl=http://fotografci1.azbuz.com/photoAlbum.jsp?albumID=16000000000285180&amp;usg=__A2z_niCUx0NcCBrcb0hS6lYEylU=&amp;h=281&amp;w=384&amp;sz=28&amp;hl=tr&amp;start=12&amp;sig2=UiyTm83LL95Zp_4x_OqeYA&amp;um=1&amp;tbnid=iyuz3TbpDLADrM:&amp;tbnh=90&amp;tbnw=123&amp;prev=/images?q=sel+bask%C4%B1n%C4%B1,&amp;hl=tr&amp;um=1&amp;ei=ZTDbStyfMtb__QbMkYXVDA" TargetMode="External"/><Relationship Id="rId1" Type="http://schemas.openxmlformats.org/officeDocument/2006/relationships/slideLayout" Target="../slideLayouts/slideLayout2.xml"/><Relationship Id="rId5" Type="http://schemas.openxmlformats.org/officeDocument/2006/relationships/image" Target="../media/image129.jpeg"/><Relationship Id="rId4" Type="http://schemas.openxmlformats.org/officeDocument/2006/relationships/hyperlink" Target="http://images.google.com.tr/imgres?imgurl=http://www.harikasozler.net/data/media/72/www.resimcity.com_doal_afet_resimleri_sel.jpg&amp;imgrefurl=http://www.gonulcafe.com/dogal_afetler_odev_odevi_odevleri-t65894.html?t=65894&amp;usg=__YWHfX_xQkCULRIREulz0UjBc1Gk=&amp;h=600&amp;w=800&amp;sz=75&amp;hl=tr&amp;start=16&amp;sig2=3FSlSy2BYsOCFcPc7pW1WA&amp;um=1&amp;tbnid=MzGyoZigfNBk4M:&amp;tbnh=107&amp;tbnw=143&amp;prev=/images?q=sel+bask%C4%B1n%C4%B1,&amp;hl=tr&amp;um=1&amp;ei=ZTDbStyfMtb__QbMkYXVDA" TargetMode="External"/></Relationships>
</file>

<file path=ppt/slides/_rels/slide127.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hyperlink" Target="http://images.google.com.tr/imgres?imgurl=http://www.itektr.com/images/fasat-urunler-dokme-tr.jpg&amp;imgrefurl=http://www.itektr.com/urunler.php&amp;usg=__jSAPBnRdJD9mgMxI1I9iXQuRRDk=&amp;h=396&amp;w=396&amp;sz=19&amp;hl=tr&amp;start=31&amp;sig2=dzql_VFYwKDDmv-1mqeX4w&amp;um=1&amp;tbnid=2yKlNGcM-XXhbM:&amp;tbnh=124&amp;tbnw=124&amp;prev=/images?q=gaz+ka%C3%A7a%C4%9F%C4%B1&amp;ndsp=18&amp;hl=tr&amp;sa=N&amp;start=18&amp;um=1&amp;ei=xTDbSsYo38j-BqjXhc8M" TargetMode="External"/><Relationship Id="rId1" Type="http://schemas.openxmlformats.org/officeDocument/2006/relationships/slideLayout" Target="../slideLayouts/slideLayout2.xml"/><Relationship Id="rId5" Type="http://schemas.openxmlformats.org/officeDocument/2006/relationships/image" Target="../media/image131.jpeg"/><Relationship Id="rId4" Type="http://schemas.openxmlformats.org/officeDocument/2006/relationships/hyperlink" Target="http://images.google.com.tr/imgres?imgurl=http://www.alpersomuncu.com/blog/images/sel.jpg&amp;imgrefurl=http://www.alpersomuncu.com/blog/2009/09/10/sen-istanbulsun-buyuk-dusun/&amp;usg=__Nn-YHWWyvICJSa1pNDj5s95zFxQ=&amp;h=316&amp;w=480&amp;sz=40&amp;hl=tr&amp;start=11&amp;sig2=6LyahjlAszZloZ47y2Vwsw&amp;um=1&amp;tbnid=Vgn79o5Ff9pdYM:&amp;tbnh=85&amp;tbnw=129&amp;prev=/images?q=istanbul+sel+bask%C4%B1n%C4%B1&amp;hl=tr&amp;um=1&amp;ei=fVTbSsmBDYGk_Qbk8dXVDA" TargetMode="External"/></Relationships>
</file>

<file path=ppt/slides/_rels/slide128.xml.rels><?xml version="1.0" encoding="UTF-8" standalone="yes"?>
<Relationships xmlns="http://schemas.openxmlformats.org/package/2006/relationships"><Relationship Id="rId2" Type="http://schemas.openxmlformats.org/officeDocument/2006/relationships/image" Target="../media/image132.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34.emf"/><Relationship Id="rId7" Type="http://schemas.openxmlformats.org/officeDocument/2006/relationships/image" Target="../media/image138.emf"/><Relationship Id="rId2" Type="http://schemas.openxmlformats.org/officeDocument/2006/relationships/image" Target="../media/image133.emf"/><Relationship Id="rId1" Type="http://schemas.openxmlformats.org/officeDocument/2006/relationships/slideLayout" Target="../slideLayouts/slideLayout2.xml"/><Relationship Id="rId6" Type="http://schemas.openxmlformats.org/officeDocument/2006/relationships/image" Target="../media/image137.jpeg"/><Relationship Id="rId5" Type="http://schemas.openxmlformats.org/officeDocument/2006/relationships/image" Target="../media/image136.emf"/><Relationship Id="rId4" Type="http://schemas.openxmlformats.org/officeDocument/2006/relationships/image" Target="../media/image135.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image" Target="../media/image139.jpeg"/><Relationship Id="rId1" Type="http://schemas.openxmlformats.org/officeDocument/2006/relationships/slideLayout" Target="../slideLayouts/slideLayout2.xml"/><Relationship Id="rId6" Type="http://schemas.openxmlformats.org/officeDocument/2006/relationships/image" Target="../media/image143.jpeg"/><Relationship Id="rId5" Type="http://schemas.openxmlformats.org/officeDocument/2006/relationships/image" Target="../media/image142.jpeg"/><Relationship Id="rId4" Type="http://schemas.openxmlformats.org/officeDocument/2006/relationships/image" Target="../media/image141.jpeg"/></Relationships>
</file>

<file path=ppt/slides/_rels/slide131.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notesSlide" Target="../notesSlides/notesSlide77.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2.xml"/><Relationship Id="rId5" Type="http://schemas.openxmlformats.org/officeDocument/2006/relationships/tags" Target="../tags/tag10.xml"/><Relationship Id="rId4" Type="http://schemas.openxmlformats.org/officeDocument/2006/relationships/tags" Target="../tags/tag9.xml"/></Relationships>
</file>

<file path=ppt/slides/_rels/slide132.xml.rels><?xml version="1.0" encoding="UTF-8" standalone="yes"?>
<Relationships xmlns="http://schemas.openxmlformats.org/package/2006/relationships"><Relationship Id="rId8" Type="http://schemas.openxmlformats.org/officeDocument/2006/relationships/hyperlink" Target="http://images.google.com.tr/imgres?imgurl=http://2.bp.blogspot.com/_4rNURoTY_us/SOSd9-wEs2I/AAAAAAAAAAw/8Ej__Q2BGrw/s400/risk%20analizi.jpg&amp;imgrefurl=http://7inciblog.blogspot.com/2008_10_01_archive.html&amp;usg=__vZDHMdAd6QCz6qQATaOWDSe8D1Y=&amp;h=285&amp;w=300&amp;sz=24&amp;hl=tr&amp;start=5&amp;sig2=iUobA7egSHyZfpYwX4kTTg&amp;tbnid=vES9Wi0KK0QGUM:&amp;tbnh=110&amp;tbnw=116&amp;prev=/images?q=risk+analizi&amp;gbv=2&amp;hl=tr&amp;ei=ToLZStmUNZOL_AbgxPXTDA" TargetMode="External"/><Relationship Id="rId3" Type="http://schemas.openxmlformats.org/officeDocument/2006/relationships/tags" Target="../tags/tag13.xml"/><Relationship Id="rId7" Type="http://schemas.openxmlformats.org/officeDocument/2006/relationships/image" Target="../media/image144.wmf"/><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78.xml"/><Relationship Id="rId11" Type="http://schemas.openxmlformats.org/officeDocument/2006/relationships/image" Target="../media/image146.jpeg"/><Relationship Id="rId5" Type="http://schemas.openxmlformats.org/officeDocument/2006/relationships/slideLayout" Target="../slideLayouts/slideLayout2.xml"/><Relationship Id="rId10" Type="http://schemas.openxmlformats.org/officeDocument/2006/relationships/hyperlink" Target="http://images.google.com.tr/imgres?imgurl=http://www.navigator.com.tr/cms/images/stories/navigator/Solutions2.jpg&amp;imgrefurl=http://www.navigator.com.tr/cms/hizmetlerimiz.html&amp;usg=__YSEG4S5y6LEGeaHAM6PKknLLci0=&amp;h=504&amp;w=487&amp;sz=28&amp;hl=tr&amp;start=9&amp;sig2=BHwE3YwKuFh4i_fWN4vMYQ&amp;tbnid=cc6H-7Pz9luynM:&amp;tbnh=130&amp;tbnw=126&amp;prev=/images?q=risk+analizi&amp;gbv=2&amp;hl=tr&amp;ei=ToLZStmUNZOL_AbgxPXTDA" TargetMode="External"/><Relationship Id="rId4" Type="http://schemas.openxmlformats.org/officeDocument/2006/relationships/tags" Target="../tags/tag14.xml"/><Relationship Id="rId9" Type="http://schemas.openxmlformats.org/officeDocument/2006/relationships/image" Target="../media/image145.jpeg"/></Relationships>
</file>

<file path=ppt/slides/_rels/slide133.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image" Target="../media/image147.jpeg"/><Relationship Id="rId1" Type="http://schemas.openxmlformats.org/officeDocument/2006/relationships/slideLayout" Target="../slideLayouts/slideLayout2.xml"/><Relationship Id="rId4" Type="http://schemas.openxmlformats.org/officeDocument/2006/relationships/image" Target="../media/image149.jpeg"/></Relationships>
</file>

<file path=ppt/slides/_rels/slide134.xml.rels><?xml version="1.0" encoding="UTF-8" standalone="yes"?>
<Relationships xmlns="http://schemas.openxmlformats.org/package/2006/relationships"><Relationship Id="rId2" Type="http://schemas.openxmlformats.org/officeDocument/2006/relationships/image" Target="../media/image148.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47.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image" Target="../media/image150.jpeg"/><Relationship Id="rId1" Type="http://schemas.openxmlformats.org/officeDocument/2006/relationships/slideLayout" Target="../slideLayouts/slideLayout2.xml"/><Relationship Id="rId4" Type="http://schemas.openxmlformats.org/officeDocument/2006/relationships/image" Target="../media/image152.jpeg"/></Relationships>
</file>

<file path=ppt/slides/_rels/slide137.xml.rels><?xml version="1.0" encoding="UTF-8" standalone="yes"?>
<Relationships xmlns="http://schemas.openxmlformats.org/package/2006/relationships"><Relationship Id="rId3" Type="http://schemas.openxmlformats.org/officeDocument/2006/relationships/image" Target="../media/image153.jpeg"/><Relationship Id="rId2" Type="http://schemas.openxmlformats.org/officeDocument/2006/relationships/image" Target="../media/image149.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hyperlink" Target="http://images.google.com.tr/imgres?imgurl=http://prplanlama.com/wp-content/uploads/2007/09/planw.jpg&amp;imgrefurl=http://prplanlama.com/?author=2&amp;usg=__VbUKxBo5yCq-WDvhsqH7sAQDvLA=&amp;h=181&amp;w=380&amp;sz=28&amp;hl=tr&amp;start=2&amp;sig2=cjoVPbLoQC9tF9_pmA1kQw&amp;um=1&amp;tbnid=pt3A7wiQBGxrzM:&amp;tbnh=59&amp;tbnw=123&amp;prev=/images?q=planlama&amp;hl=tr&amp;um=1&amp;ei=bTHbStmwOZKI_AbblNHVDA" TargetMode="External"/><Relationship Id="rId1" Type="http://schemas.openxmlformats.org/officeDocument/2006/relationships/slideLayout" Target="../slideLayouts/slideLayout2.xml"/><Relationship Id="rId5" Type="http://schemas.openxmlformats.org/officeDocument/2006/relationships/image" Target="../media/image155.jpeg"/><Relationship Id="rId4" Type="http://schemas.openxmlformats.org/officeDocument/2006/relationships/hyperlink" Target="http://images.google.com.tr/imgres?imgurl=http://izmir.kalder.org/Stratejik_Planlama.jpg&amp;imgrefurl=http://izmir.kalder.org/Egitim_Calistay/Calistay40.htm&amp;usg=__pkBhwR7BOCwaTSdf9YhpO4HNctw=&amp;h=170&amp;w=240&amp;sz=11&amp;hl=tr&amp;start=7&amp;sig2=dAbLcRl_79Xf77ImeHY_Iw&amp;um=1&amp;tbnid=ODufQqT_OCs6rM:&amp;tbnh=78&amp;tbnw=110&amp;prev=/images?q=planlama&amp;hl=tr&amp;um=1&amp;ei=bTHbStmwOZKI_AbblNHVDA" TargetMode="External"/></Relationships>
</file>

<file path=ppt/slides/_rels/slide139.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hyperlink" Target="http://images.google.com.tr/imgres?imgurl=http://www.itfayangin.com/resimler/yangin5.JPG&amp;imgrefurl=http://www.itfayangin.com/?sayfa=3&amp;usg=__UAK8Kfgh7BwXHCbKZAjZ5MCFKV0=&amp;h=272&amp;w=250&amp;sz=84&amp;hl=tr&amp;start=3&amp;sig2=Zumup49AYKASG8qbfdIP7w&amp;um=1&amp;tbnid=3MKybnx3OWYqvM:&amp;tbnh=113&amp;tbnw=104&amp;prev=/images?q=yang%C4%B1n+s%C3%B6nd%C3%BCrme&amp;hl=tr&amp;um=1&amp;ei=aTPbSsTYIIXJ_gb7v_DODA" TargetMode="External"/><Relationship Id="rId1" Type="http://schemas.openxmlformats.org/officeDocument/2006/relationships/slideLayout" Target="../slideLayouts/slideLayout2.xml"/><Relationship Id="rId5" Type="http://schemas.openxmlformats.org/officeDocument/2006/relationships/image" Target="../media/image157.jpeg"/><Relationship Id="rId4" Type="http://schemas.openxmlformats.org/officeDocument/2006/relationships/hyperlink" Target="http://images.google.com.tr/imgres?imgurl=http://img.blogcu.com/uploads/nizam23_tp19-full.jpg&amp;imgrefurl=http://nizam23.blogcu.com/yangin-sondurme-tuplerinin-kullanilmasi_3425586.html&amp;usg=__caihHflcZOyhAaDqUS4e9du203o=&amp;h=642&amp;w=742&amp;sz=53&amp;hl=tr&amp;start=8&amp;sig2=PZY6Hfr3N5dzz-8O5PWTVg&amp;um=1&amp;tbnid=stC-kXW1xce9MM:&amp;tbnh=122&amp;tbnw=141&amp;prev=/images?q=yang%C4%B1n+s%C3%B6nd%C3%BCrme&amp;hl=tr&amp;um=1&amp;ei=aTPbSsTYIIXJ_gb7v_DODA"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58.jpeg"/><Relationship Id="rId2" Type="http://schemas.openxmlformats.org/officeDocument/2006/relationships/hyperlink" Target="http://images.google.com.tr/imgres?imgurl=http://www.aksam.com.tr/images/2009/06/12/france.jpg&amp;imgrefurl=http://www.aksam.com.tr/2009/06/15/haber/dunya/1718/birkac_dakika_icinde_havada_parcalanmis.html&amp;usg=__iLJZEd275OuolkyyXIxBgk-y8zw=&amp;h=338&amp;w=512&amp;sz=81&amp;hl=tr&amp;start=13&amp;sig2=0hA6i_fRSUfiqQyDtMnLFQ&amp;um=1&amp;tbnid=sFUZSH5RXXOLPM:&amp;tbnh=86&amp;tbnw=131&amp;prev=/images?q=tespit+etmek&amp;hl=tr&amp;um=1&amp;ei=YDrbSqfpMYL5_Ab59PDMDA" TargetMode="Externa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159.jpeg"/><Relationship Id="rId2" Type="http://schemas.openxmlformats.org/officeDocument/2006/relationships/hyperlink" Target="http://images.google.com.tr/imgres?imgurl=http://www.emredemiroz.com/wp-content/uploads/strateji-stratejik-yonetim.jpg&amp;imgrefurl=http://www.emredemiroz.com/strateji-nedir-stratejik-yonetim-nedir-strateji-stratejik.html&amp;usg=__fXZtp-cNcny9Gzqub1hhPEJzam0=&amp;h=324&amp;w=485&amp;sz=18&amp;hl=tr&amp;start=8&amp;sig2=8aNEzzrOsahGXc-D_p5Yhw&amp;um=1&amp;tbnid=21GdCrhe8QYOAM:&amp;tbnh=86&amp;tbnw=129&amp;prev=/images?q=y%C3%B6netim&amp;hl=tr&amp;um=1&amp;ei=mjrbSp3hCZiL_AaOqZHHDA" TargetMode="Externa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160.jpeg"/><Relationship Id="rId2" Type="http://schemas.openxmlformats.org/officeDocument/2006/relationships/hyperlink" Target="http://images.google.com.tr/imgres?imgurl=http://4.bp.blogspot.com/_-0gvfx3A9Kk/SYxsxEb5jaI/AAAAAAAAAMU/7RzlSfFvMIg/s400/kurtarma.jpg&amp;imgrefurl=http://itfaiyecilik.blogspot.com/2009/02/kurtarmac-kimdir-kurtarma-anndaki.html&amp;usg=__gYwYTaDtbAjiEOlN7VkQApRRHhc=&amp;h=311&amp;w=372&amp;sz=17&amp;hl=tr&amp;start=1&amp;sig2=x6GwL-kyP3k7RctOkJ-Q3w&amp;um=1&amp;tbnid=j3XgBO0P7tBtrM:&amp;tbnh=102&amp;tbnw=122&amp;prev=/images?q=kurtarma&amp;hl=tr&amp;um=1&amp;ei=wTrbSoynCNiO_AaAtfHFDA" TargetMode="Externa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61.jpeg"/><Relationship Id="rId2" Type="http://schemas.openxmlformats.org/officeDocument/2006/relationships/hyperlink" Target="http://images.google.com.tr/imgres?imgurl=http://www.marmarakuscenneti.com/images/ilk_yardim.gif&amp;imgrefurl=http://www.marmarakuscenneti.com/sinavlar.html&amp;usg=__HFhOEG_uUcGFSX2f75ieoks3nQc=&amp;h=267&amp;w=238&amp;sz=6&amp;hl=tr&amp;start=7&amp;sig2=LGlgEi7Np7_iKmKPMwekxw&amp;um=1&amp;tbnid=wECVDX8JQFRrEM:&amp;tbnh=113&amp;tbnw=101&amp;prev=/images?q=ilkyard%C4%B1m&amp;hl=tr&amp;um=1&amp;ei=6zrbSoefBof1_AaNodHTDA" TargetMode="External"/><Relationship Id="rId1" Type="http://schemas.openxmlformats.org/officeDocument/2006/relationships/slideLayout" Target="../slideLayouts/slideLayout2.xml"/><Relationship Id="rId5" Type="http://schemas.openxmlformats.org/officeDocument/2006/relationships/image" Target="../media/image162.jpeg"/><Relationship Id="rId4" Type="http://schemas.openxmlformats.org/officeDocument/2006/relationships/hyperlink" Target="http://images.google.com.tr/imgres?imgurl=http://www.bilgiustam.com/resimler/2009/05/ilkyardim.jpg&amp;imgrefurl=http://www.bilgiustam.com/ilk-yardim-ve-ilk-yardimin-temel-ilkeleri/&amp;usg=__ith7CTincYzbJbY2alKPc2d8zbI=&amp;h=287&amp;w=471&amp;sz=33&amp;hl=tr&amp;start=26&amp;sig2=JP67Rc5DN8yqFZYRh2wwuA&amp;um=1&amp;tbnid=u-HKBdij7YVFwM:&amp;tbnh=79&amp;tbnw=129&amp;prev=/images?q=ilkyard%C4%B1m&amp;ndsp=18&amp;hl=tr&amp;sa=N&amp;start=18&amp;um=1&amp;ei=MzvbStX8EZae_gbp4OjFDA" TargetMode="External"/></Relationships>
</file>

<file path=ppt/slides/_rels/slide145.xml.rels><?xml version="1.0" encoding="UTF-8" standalone="yes"?>
<Relationships xmlns="http://schemas.openxmlformats.org/package/2006/relationships"><Relationship Id="rId3" Type="http://schemas.openxmlformats.org/officeDocument/2006/relationships/image" Target="../media/image164.jpeg"/><Relationship Id="rId2" Type="http://schemas.openxmlformats.org/officeDocument/2006/relationships/image" Target="../media/image163.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165.jpeg"/><Relationship Id="rId2" Type="http://schemas.openxmlformats.org/officeDocument/2006/relationships/hyperlink" Target="http://images.google.com.tr/imgres?imgurl=http://www.virasys.net/img/kurumsal_guvenlik.jpg&amp;imgrefurl=http://www.virasys.net/?sayfa=guv_coz&amp;usg=__saK1twZiJ7cuVCqpdQ3iK0KVkPo=&amp;h=254&amp;w=300&amp;sz=45&amp;hl=tr&amp;start=38&amp;sig2=Kvn-wzWWP8FnX1U-_RyeFg&amp;um=1&amp;tbnid=TUo7w1mieWdXTM:&amp;tbnh=98&amp;tbnw=116&amp;prev=/images?q=g%C3%BCvenlik&amp;ndsp=18&amp;hl=tr&amp;sa=N&amp;start=36&amp;um=1&amp;ei=ZTvbSumxItbI_ga88ZDQDA" TargetMode="External"/><Relationship Id="rId1" Type="http://schemas.openxmlformats.org/officeDocument/2006/relationships/slideLayout" Target="../slideLayouts/slideLayout2.xml"/><Relationship Id="rId5" Type="http://schemas.openxmlformats.org/officeDocument/2006/relationships/image" Target="../media/image166.jpeg"/><Relationship Id="rId4" Type="http://schemas.openxmlformats.org/officeDocument/2006/relationships/hyperlink" Target="http://images.google.com.tr/imgres?imgurl=http://www.noktaguvenlik.com.tr/images/guvenlik.jpg&amp;imgrefurl=http://www.noktaguvenlik.com.tr/guvenlik.htm&amp;usg=__d5mjEGRrhyAsqeVCfb7ATqMS70E=&amp;h=297&amp;w=308&amp;sz=12&amp;hl=tr&amp;start=9&amp;sig2=WxQl_G2Fd1M3cRW8kA8wXQ&amp;um=1&amp;tbnid=fA5pTCaCG88pDM:&amp;tbnh=113&amp;tbnw=117&amp;prev=/images?q=g%C3%BCvenlik&amp;hl=tr&amp;um=1&amp;ei=_zvbSv7UNoL0_Abq5bm7DA" TargetMode="External"/></Relationships>
</file>

<file path=ppt/slides/_rels/slide147.xml.rels><?xml version="1.0" encoding="UTF-8" standalone="yes"?>
<Relationships xmlns="http://schemas.openxmlformats.org/package/2006/relationships"><Relationship Id="rId3" Type="http://schemas.openxmlformats.org/officeDocument/2006/relationships/image" Target="../media/image167.jpeg"/><Relationship Id="rId2" Type="http://schemas.openxmlformats.org/officeDocument/2006/relationships/hyperlink" Target="http://images.google.com.tr/imgres?imgurl=http://www.mersinyenice.bel.tr/resim/yardim.jpg&amp;imgrefurl=http://www.mersinyenice.bel.tr/haberdetay.asp?ID=16&amp;usg=__A67xIsn6dtAlDYTtBy-2gW9jCJU=&amp;h=290&amp;w=400&amp;sz=61&amp;hl=tr&amp;start=1&amp;sig2=2KxYehB_IT-Igtzl_QPbgA&amp;um=1&amp;tbnid=l1gbU1qtxCQTgM:&amp;tbnh=90&amp;tbnw=124&amp;prev=/images?q=sosyal+yard%C4%B1m&amp;hl=tr&amp;um=1&amp;ei=KjzbSuOZD4PK_ga-i_HKDA" TargetMode="Externa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68.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images.google.com.tr/imgres?imgurl=http://www.resimrehberi.com/files/file/gurultulu-simsek.jpg&amp;imgrefurl=http://www.resimrehberi.com/resimleri/2039/Gurultulu-Simsek.html&amp;usg=__fGQqn_pxtt5vAPAhvJOXaPgoPf4=&amp;h=600&amp;w=800&amp;sz=30&amp;hl=tr&amp;start=31&amp;um=1&amp;itbs=1&amp;tbnid=MYrSgtMXxyb2OM:&amp;tbnh=107&amp;tbnw=143&amp;prev=/images?q=g%C3%BCr%C3%BClt%C3%BC+foto%C4%9Fraflar%C4%B1&amp;start=18&amp;um=1&amp;hl=tr&amp;sa=N&amp;rlz=1T4SNYK_enTR321&amp;ndsp=18&amp;tbs=isch: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images.google.com.tr/imgres?imgurl=http://iletisimciyiz.com/resimler/etkinlik/621200910266755029559.jpg&amp;imgrefurl=http://iletisimciyiz.com/index_detay.asp?id=291&amp;bolum=etkinlik&amp;usg=__VvAqwImVf83B3I2bTBSxbTDdDug=&amp;h=116&amp;w=160&amp;sz=4&amp;hl=tr&amp;start=217&amp;um=1&amp;itbs=1&amp;tbnid=3BoRSLLNTaczOM:&amp;tbnh=71&amp;tbnw=98&amp;prev=/images?q=acil+durum+foto%C4%9Fraflar%C4%B1&amp;start=216&amp;um=1&amp;hl=tr&amp;sa=N&amp;rlz=1T4SNYK_enTR321&amp;ndsp=18&amp;tbs=isch:1"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images.google.com.tr/imgres?imgurl=http://bucak.meb.gov.tr/resimler/projeres/tak%C4%B1m2.jpg&amp;imgrefurl=http://bucak.meb.gov.tr/?link=131&amp;id=7&amp;usg=__FyafvyUFuZKPlJs6SOFpAkOC1Kw=&amp;h=750&amp;w=750&amp;sz=33&amp;hl=tr&amp;start=9&amp;um=1&amp;itbs=1&amp;tbnid=qd5TzwDf9oENTM:&amp;tbnh=141&amp;tbnw=141&amp;prev=/images?q=planlama+tak%C4%B1m%C4%B1+resimleri&amp;um=1&amp;hl=tr&amp;sa=G&amp;rlz=1T4SNYK_enTR321&amp;tbs=isch:1"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hyperlink" Target="http://www.ibb.gov.tr/sites/itfaiye/araclarimiz/Pages/daralan.aspx"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images.google.com.tr/imgres?imgurl=http://www.osmaniye.gov.tr/upload/2010/01/logo-medium-.jpg&amp;imgrefurl=http://www.osmaniye.gov.tr/?/blog/basin-bultenleri/il-afet-acil-durum-mudurlugu-basin-bulteni&amp;usg=__ms3mSQpvoXelhco-GHe_9BvahZg=&amp;h=503&amp;w=520&amp;sz=48&amp;hl=tr&amp;start=76&amp;um=1&amp;itbs=1&amp;tbnid=m1GOFvQ_KN3IpM:&amp;tbnh=127&amp;tbnw=131&amp;prev=/images?q=acil+durum+resimleri&amp;start=72&amp;um=1&amp;hl=tr&amp;sa=N&amp;rlz=1T4SNYK_enTR321&amp;ndsp=18&amp;tbs=isch:1" TargetMode="External"/><Relationship Id="rId4" Type="http://schemas.openxmlformats.org/officeDocument/2006/relationships/image" Target="../media/image21.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images.google.com.tr/imgres?imgurl=http://www.tedbirliolmali.net/wp-content/uploads/2009/10/acildurum-copy1.jpg&amp;imgrefurl=http://www.tedbirliolmali.net/&amp;usg=__RGQzC-a7W0TmnG9yQTl0HfPXoGM=&amp;h=323&amp;w=443&amp;sz=65&amp;hl=tr&amp;start=15&amp;um=1&amp;itbs=1&amp;tbnid=Aq-TapB_7LnsAM:&amp;tbnh=93&amp;tbnw=127&amp;prev=/images?q=acil+durum+resimleri&amp;um=1&amp;hl=tr&amp;sa=X&amp;rlz=1T4SNYK_enTR321&amp;tbs=isch:1"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images.google.com.tr/imgres?imgurl=http://www.nature.com/nature/journal/v438/n7065/images/438171a-f1.0.jpg&amp;imgrefurl=http://www.nature.com/nature/journal/v438/n7065/full/438171a.html&amp;usg=__1EfPePnFOB2mFqctsh19QIgLFMo=&amp;h=230&amp;w=150&amp;sz=16&amp;hl=tr&amp;start=9&amp;um=1&amp;itbs=1&amp;tbnid=-ys9VgW7F_vVPM:&amp;tbnh=108&amp;tbnw=70&amp;prev=/images?q=seismic+fault&amp;um=1&amp;hl=tr&amp;sa=X&amp;rlz=1T4SNYK_enTR321&amp;tbs=isch:1"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6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hyperlink" Target="http://images.google.com.tr/imgres?imgurl=http://www.isparta.gov.tr/ssavunma/deprem103.jpg&amp;imgrefurl=http://egitimspormizah.blogcu.com/egitim/&amp;usg=__7iPaqx8hfPNDByZy9SxrPUjSwsQ=&amp;h=297&amp;w=457&amp;sz=42&amp;hl=tr&amp;start=18&amp;sig2=5FeI0nzk0ojvFfSfgORHfA&amp;um=1&amp;tbnid=Otm9PbRhwGby4M:&amp;tbnh=83&amp;tbnw=128&amp;prev=/images?q=deprem&amp;hl=tr&amp;sa=N&amp;um=1&amp;ei=ECDbSvrPJIv8_Abe38jXDA" TargetMode="External"/><Relationship Id="rId13" Type="http://schemas.openxmlformats.org/officeDocument/2006/relationships/image" Target="../media/image33.jpeg"/><Relationship Id="rId18" Type="http://schemas.openxmlformats.org/officeDocument/2006/relationships/hyperlink" Target="http://images.google.com.tr/imgres?imgurl=http://www.ebibeton.com/images/deprem_2b.jpg&amp;imgrefurl=http://www.ebibeton.com/deprem.html&amp;usg=__7r6LYBVEjYTV1tCrneIP0PyMxsI=&amp;h=293&amp;w=300&amp;sz=26&amp;hl=tr&amp;start=247&amp;sig2=rDY2N-HDOmSOfcUkwMXfXw&amp;um=1&amp;tbnid=a3wz0xBM3b-UXM:&amp;tbnh=113&amp;tbnw=116&amp;prev=/images?q=deprem&amp;ndsp=18&amp;hl=tr&amp;sa=N&amp;start=234&amp;um=1&amp;ei=1iHbSrUo2qH8BtbSydIM" TargetMode="External"/><Relationship Id="rId3" Type="http://schemas.openxmlformats.org/officeDocument/2006/relationships/image" Target="../media/image28.jpeg"/><Relationship Id="rId7" Type="http://schemas.openxmlformats.org/officeDocument/2006/relationships/image" Target="../media/image30.jpeg"/><Relationship Id="rId12" Type="http://schemas.openxmlformats.org/officeDocument/2006/relationships/hyperlink" Target="http://images.google.com.tr/imgres?imgurl=http://wowturkey.com/tr163/kemalcanhakki_deprem.jpg&amp;imgrefurl=http://wowturkey.com/forum/viewtopic.php?p=594761&amp;usg=__CuDPk6iPcb1uyi1eSQsHBNu2F_M=&amp;h=282&amp;w=400&amp;sz=23&amp;hl=tr&amp;start=142&amp;sig2=eCRZJj3ZZHXOLsf_qa65lQ&amp;um=1&amp;tbnid=AbRKfUB9MtI4ZM:&amp;tbnh=87&amp;tbnw=124&amp;prev=/images?q=deprem&amp;ndsp=18&amp;hl=tr&amp;sa=N&amp;start=126&amp;um=1&amp;ei=IiHbSv7vOtLI_ga01tzVDA" TargetMode="External"/><Relationship Id="rId17" Type="http://schemas.openxmlformats.org/officeDocument/2006/relationships/image" Target="../media/image35.jpeg"/><Relationship Id="rId2" Type="http://schemas.openxmlformats.org/officeDocument/2006/relationships/hyperlink" Target="http://images.google.com.tr/imgres?imgurl=http://tecteknoloji.com/wp-content/2009/08/deprem55.jpg&amp;imgrefurl=http://tecteknoloji.com/marmarada-7lik-deprem-senaryosu.htm&amp;usg=__23aNEByCfA9In9u0f24cTQmji88=&amp;h=300&amp;w=400&amp;sz=22&amp;hl=tr&amp;start=14&amp;sig2=lu_3kX-Kk6rImsByXBxJxQ&amp;um=1&amp;tbnid=ZD3tVt6eZUozvM:&amp;tbnh=93&amp;tbnw=124&amp;prev=/images?q=deprem&amp;hl=tr&amp;sa=N&amp;um=1&amp;ei=ECDbSvrPJIv8_Abe38jXDA" TargetMode="External"/><Relationship Id="rId16" Type="http://schemas.openxmlformats.org/officeDocument/2006/relationships/hyperlink" Target="http://images.google.com.tr/imgres?imgurl=http://www.kortan.com.tr/images/DEPREM-09.jpg&amp;imgrefurl=http://www.kortan.com.tr/FOTO-DEPREM.html&amp;usg=__EbGKC9G5t4nZvTgXteHIxZG6Oq8=&amp;h=292&amp;w=400&amp;sz=12&amp;hl=tr&amp;start=172&amp;sig2=XNFjYBwxz5tdxufzv8M4hQ&amp;um=1&amp;tbnid=Q6gwbCQaTZ4bQM:&amp;tbnh=91&amp;tbnw=124&amp;prev=/images?q=deprem&amp;ndsp=18&amp;hl=tr&amp;sa=N&amp;start=162&amp;um=1&amp;ei=diHbSqDhHIz6_Abwl5zMDA" TargetMode="External"/><Relationship Id="rId1" Type="http://schemas.openxmlformats.org/officeDocument/2006/relationships/slideLayout" Target="../slideLayouts/slideLayout2.xml"/><Relationship Id="rId6" Type="http://schemas.openxmlformats.org/officeDocument/2006/relationships/hyperlink" Target="http://images.google.com.tr/imgres?imgurl=http://www.muammertunahan.com/wp-content/uploads/deprem.jpg&amp;imgrefurl=http://www.muammertunahan.com/yasam/konya-yine-sallandi.html&amp;usg=__QKJNiFYhHKE2K4kX3zZTM-3Or0A=&amp;h=325&amp;w=400&amp;sz=38&amp;hl=tr&amp;start=16&amp;sig2=yT7YIa1EPl6n7OUee7Xx0w&amp;um=1&amp;tbnid=kWKLkfSdyv4lkM:&amp;tbnh=101&amp;tbnw=124&amp;prev=/images?q=deprem&amp;hl=tr&amp;sa=N&amp;um=1&amp;ei=ECDbSvrPJIv8_Abe38jXDA" TargetMode="External"/><Relationship Id="rId11" Type="http://schemas.openxmlformats.org/officeDocument/2006/relationships/image" Target="../media/image32.jpeg"/><Relationship Id="rId5" Type="http://schemas.openxmlformats.org/officeDocument/2006/relationships/image" Target="../media/image29.jpeg"/><Relationship Id="rId15" Type="http://schemas.openxmlformats.org/officeDocument/2006/relationships/image" Target="../media/image34.jpeg"/><Relationship Id="rId10" Type="http://schemas.openxmlformats.org/officeDocument/2006/relationships/hyperlink" Target="http://images.google.com.tr/imgres?imgurl=http://www.ekoloji.biz/wp-content/uploads/2009/07/duzce_deprem.jpg&amp;imgrefurl=http://www.ekoloji.biz/dogal-afetler/turkiyedeki-buyuk-depremler.html&amp;usg=__2nHPzbHj_VLQ0F1PxAItEiLmmlE=&amp;h=360&amp;w=480&amp;sz=47&amp;hl=tr&amp;start=46&amp;sig2=9-3S4q6UFM8NqMpqUvdqew&amp;um=1&amp;tbnid=zt7mfkpeb9QMKM:&amp;tbnh=97&amp;tbnw=129&amp;prev=/images?q=deprem&amp;ndsp=18&amp;hl=tr&amp;sa=N&amp;start=36&amp;um=1&amp;ei=jiDbSpWXCo3J_gaQ0-XVDA" TargetMode="External"/><Relationship Id="rId19" Type="http://schemas.openxmlformats.org/officeDocument/2006/relationships/image" Target="../media/image36.jpeg"/><Relationship Id="rId4" Type="http://schemas.openxmlformats.org/officeDocument/2006/relationships/hyperlink" Target="http://images.google.com.tr/imgres?imgurl=http://tecteknoloji.com/wp-content/2009/08/deprem.jpg&amp;imgrefurl=http://tecteknoloji.com/&amp;usg=__-wYYaEDy2javIvY5UszByX4FsFo=&amp;h=334&amp;w=503&amp;sz=48&amp;hl=tr&amp;start=3&amp;sig2=kyWT4QHun0dJlW5SkSyFPw&amp;um=1&amp;tbnid=3Bg0Kvjh9Avl2M:&amp;tbnh=86&amp;tbnw=130&amp;prev=/images?q=deprem&amp;hl=tr&amp;sa=N&amp;um=1&amp;ei=ECDbSvrPJIv8_Abe38jXDA" TargetMode="External"/><Relationship Id="rId9" Type="http://schemas.openxmlformats.org/officeDocument/2006/relationships/image" Target="../media/image31.jpeg"/><Relationship Id="rId14" Type="http://schemas.openxmlformats.org/officeDocument/2006/relationships/hyperlink" Target="http://images.google.com.tr/imgres?imgurl=http://www.resimle.net/data/media/166/deprem_yalova.jpg&amp;imgrefurl=http://www.on5yirmi5.com/genc/v1/oku.aspx?c=7002&amp;p=all&amp;usg=__OLa4ztt-XmUwMoTHrKWiCJOCFg4=&amp;h=563&amp;w=400&amp;sz=66&amp;hl=tr&amp;start=138&amp;sig2=9CNT5gxeWknO-vGbpzTpOg&amp;um=1&amp;tbnid=jcKLeCnlz1LhDM:&amp;tbnh=133&amp;tbnw=94&amp;prev=/images?q=deprem&amp;ndsp=18&amp;hl=tr&amp;sa=N&amp;start=126&amp;um=1&amp;ei=IiHbSv7vOtLI_ga01tzVDA"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1.gif"/><Relationship Id="rId7" Type="http://schemas.openxmlformats.org/officeDocument/2006/relationships/image" Target="../media/image38.jpe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png"/></Relationships>
</file>

<file path=ppt/slides/_rels/slide83.xml.rels><?xml version="1.0" encoding="UTF-8" standalone="yes"?>
<Relationships xmlns="http://schemas.openxmlformats.org/package/2006/relationships"><Relationship Id="rId3" Type="http://schemas.openxmlformats.org/officeDocument/2006/relationships/image" Target="../media/image46.wmf"/><Relationship Id="rId7" Type="http://schemas.openxmlformats.org/officeDocument/2006/relationships/image" Target="../media/image38.jpeg"/><Relationship Id="rId2" Type="http://schemas.openxmlformats.org/officeDocument/2006/relationships/image" Target="../media/image45.wmf"/><Relationship Id="rId1" Type="http://schemas.openxmlformats.org/officeDocument/2006/relationships/slideLayout" Target="../slideLayouts/slideLayout2.xml"/><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slides/_rels/slide8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2.jpeg"/><Relationship Id="rId2" Type="http://schemas.openxmlformats.org/officeDocument/2006/relationships/hyperlink" Target="http://images.google.com.tr/imgres?imgurl=http://image.haber7.com/haber/haber7/photos/101331.jpg&amp;imgrefurl=http://www.haber7.com/haber.php?haber_id=298894&amp;usg=__sMYLQofrSAIL5P6pMpQfJ5wVhS0=&amp;h=272&amp;w=203&amp;sz=42&amp;hl=tr&amp;start=11&amp;sig2=sic4-rj21zZE8rfNN9QjZw&amp;um=1&amp;tbnid=2uPDXW666kmcTM:&amp;tbnh=113&amp;tbnw=84&amp;prev=/images?q=planlamak&amp;hl=tr&amp;um=1&amp;ei=-iPbSvqIHJeH_AaA74DNDA" TargetMode="External"/><Relationship Id="rId1" Type="http://schemas.openxmlformats.org/officeDocument/2006/relationships/slideLayout" Target="../slideLayouts/slideLayout2.xml"/><Relationship Id="rId6" Type="http://schemas.openxmlformats.org/officeDocument/2006/relationships/hyperlink" Target="http://images.google.com.tr/imgres?imgurl=http://www.prbu.com/wp-content/uploads/2009/01/kriz.jpg&amp;imgrefurl=http://www.prbu.com/&amp;usg=__ZrDscpCceCINX4dFnxXEd_mO7M8=&amp;h=314&amp;w=320&amp;sz=31&amp;hl=tr&amp;start=23&amp;sig2=ttCYe8AmBOuGEg6cx4qtRQ&amp;um=1&amp;tbnid=cs_glpzNQTVOoM:&amp;tbnh=116&amp;tbnw=118&amp;prev=/images?q=planlamak&amp;ndsp=18&amp;hl=tr&amp;sa=N&amp;start=18&amp;um=1&amp;ei=YSTbSsXPNsuJ_AaAgu3RDA" TargetMode="External"/><Relationship Id="rId5" Type="http://schemas.openxmlformats.org/officeDocument/2006/relationships/image" Target="../media/image51.jpeg"/><Relationship Id="rId4" Type="http://schemas.openxmlformats.org/officeDocument/2006/relationships/hyperlink" Target="http://images.google.com.tr/imgres?imgurl=http://prplanlama.com/wp-content/uploads/2009/02/liste.gif&amp;imgrefurl=http://www.prplanlama.com/&amp;usg=___yOl9pfLFYLEsdaqDpE7LwzltU4=&amp;h=287&amp;w=300&amp;sz=36&amp;hl=tr&amp;start=1&amp;sig2=WpUb8ZNc1wASEzG0zDn-tg&amp;um=1&amp;tbnid=H6awuYZfzTLlcM:&amp;tbnh=111&amp;tbnw=116&amp;prev=/images?q=planlamak&amp;hl=tr&amp;um=1&amp;ei=-iPbSvqIHJeH_AaA74DNDA"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images.google.com.tr/imgres?imgurl=http://www.buzlu.org/images/2008/10/afet-egitimi-hazirlik-gunu.jpg&amp;imgrefurl=http://www.buzlu.org/benzer/fizik/page/5/&amp;usg=__1cNGNAXOebipmdDVp8hXR7u6O8c=&amp;h=320&amp;w=297&amp;sz=13&amp;hl=tr&amp;start=11&amp;sig2=BS-fC4okkUBhG8yQaZvo4Q&amp;um=1&amp;tbnid=5jVASe8d6PigmM:&amp;tbnh=118&amp;tbnw=110&amp;prev=/images?q=do%C4%9Fal+afetlere+haz%C4%B1rl%C4%B1k&amp;hl=tr&amp;um=1&amp;ei=kSTbSrybKoGW_QbZ1IjJDA"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images.google.com.tr/imgres?imgurl=http://dekorplan.com/images/Uygulamalar.jpg&amp;imgrefurl=http://dekorplan.com/&amp;usg=__gqi9d7rxAAmm5NtYXghb0xQf2XE=&amp;h=750&amp;w=1050&amp;sz=42&amp;hl=tr&amp;start=8&amp;sig2=joTNTcjN2vIl_-J0UAyKew&amp;um=1&amp;tbnid=dPfKRlsf2JQ8OM:&amp;tbnh=107&amp;tbnw=150&amp;prev=/images?q=uygulamalar&amp;hl=tr&amp;um=1&amp;ei=5ivbSrmRCMT__AbomOXTDA" TargetMode="Externa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hyperlink" Target="http://images.google.com.tr/imgres?imgurl=http://www.mobilkasaba.com/wp-content/uploads/2009/04/appstore-aylik-yeni-uygulamalar.png&amp;imgrefurl=http://www.mobilkasaba.com/tag/appstore/&amp;usg=__lptnxUObF2YDeLS2cByyshl99iY=&amp;h=557&amp;w=760&amp;sz=173&amp;hl=tr&amp;start=6&amp;sig2=suTSI49katNhl9d0iOP8ng&amp;um=1&amp;tbnid=2OSE5lsPTp5IkM:&amp;tbnh=104&amp;tbnw=142&amp;prev=/images?q=uygulamalar&amp;hl=tr&amp;um=1&amp;ei=5ivbSrmRCMT__AbomOXTDA" TargetMode="External"/></Relationships>
</file>

<file path=ppt/slides/_rels/slide9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images.google.com.tr/imgres?imgurl=http://www.kestelemlak.com/img/1.gif&amp;imgrefurl=http://www.kestelemlak.com/satilik+fabrikalar-9.html&amp;usg=__oDJerDUUv59uCgbIwuspzJIgyQA=&amp;h=342&amp;w=400&amp;sz=5&amp;hl=tr&amp;start=3&amp;sig2=eziLarfFQLMPlAFDLZi8Rg&amp;um=1&amp;tbnid=cyKyHe1Omj-3TM:&amp;tbnh=106&amp;tbnw=124&amp;prev=/images?q=kapal%C4%B1+alan&amp;hl=tr&amp;um=1&amp;ei=HCzbSsi4E5GC_Abogp3LDA"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images.google.com.tr/imgres?imgurl=http://i.milliyet.com.tr/HaberAnaResmi/2009/09/11/fft17_mf369984.Jpeg&amp;imgrefurl=http://www.milliyet.com.tr/Ekonomi/SonDakika.aspx?aType=SonDakika&amp;KategoriID=11&amp;ArticleID=1138104&amp;ref=haberici&amp;usg=__H-d_9QmvXndJpddT_ObqGrZJA04=&amp;h=317&amp;w=423&amp;sz=31&amp;hl=tr&amp;start=29&amp;sig2=q6TtZSk9GF4psrxVQoPg6g&amp;um=1&amp;tbnid=Rrq8mzdjJU3pDM:&amp;tbnh=94&amp;tbnw=126&amp;prev=/images?q=tela%C5%9F+etmek&amp;ndsp=18&amp;hl=tr&amp;sa=N&amp;start=18&amp;um=1&amp;ei=xyzbSsTaF5KX_Qb7pYTQDA" TargetMode="Externa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hyperlink" Target="http://images.google.com.tr/imgres?imgurl=http://www.goreleliler.com/blog/dosya/tire-yangin.jpg&amp;imgrefurl=http://www.goreleliler.com/haber_oku.asp?haber=288&amp;usg=__UOGQzKubkoq0p4-awt-_9JzLmfM=&amp;h=400&amp;w=300&amp;sz=31&amp;hl=tr&amp;start=10&amp;sig2=huNfJwxaF1H3QEZzzX0zMw&amp;um=1&amp;tbnid=shrPusBGfBzA-M:&amp;tbnh=124&amp;tbnw=93&amp;prev=/images?q=yang%C4%B1n&amp;hl=tr&amp;um=1&amp;ei=Ey3bSt7fIdqh_AbW0snSDA" TargetMode="External"/></Relationships>
</file>

<file path=ppt/slides/_rels/slide9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http://images.google.com.tr/imgres?imgurl=http://www.kocaeli.bel.tr/images/Content/1702_depremtiyatro.jpg&amp;imgrefurl=http://www.kocaeli.bel.tr/content.asp?CategoryID=317&amp;contentID=14782&amp;usg=__qDwvxKSA9YaSvEkbcfMyni0g8zI=&amp;h=368&amp;w=363&amp;sz=32&amp;hl=tr&amp;start=7&amp;sig2=E5QMipE79kbq0aJrqUbNjQ&amp;um=1&amp;tbnid=59HNtQ9AjjmqHM:&amp;tbnh=122&amp;tbnw=120&amp;prev=/images?q=haz%C4%B1rl%C4%B1kl%C4%B1+olmak&amp;hl=tr&amp;um=1&amp;ei=cy3bSuXYA9b__QbMkYXVDA" TargetMode="External"/><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hyperlink" Target="http://images.google.com.tr/imgres?imgurl=http://kesapataturkcpl.k12.tr/resimhaber/hazirlik.jpg&amp;imgrefurl=http://kesapataturkcpl.k12.tr/&amp;usg=__qUP8QISGO08XWrMSDk6rmqIxrfE=&amp;h=320&amp;w=400&amp;sz=27&amp;hl=tr&amp;start=1&amp;sig2=TZ5KoZhz7i-YHGQo9kVCBQ&amp;um=1&amp;tbnid=11LwaP-cRyOehM:&amp;tbnh=99&amp;tbnw=124&amp;prev=/images?q=haz%C4%B1rl%C4%B1k&amp;hl=tr&amp;um=1&amp;ei=qi3bSpuOFIaJ_AbbnPnPDA"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8" Type="http://schemas.openxmlformats.org/officeDocument/2006/relationships/hyperlink" Target="http://images.google.com.tr/imgres?imgurl=http://www.antalyapostasi.com/haberresim/haber/yangin.jpg&amp;imgrefurl=http://www.antalyapostasi.com/haber_detay.asp?haberID=202&amp;usg=__HdYPuqjaDwmlHd3EEgXZ07qw6PA=&amp;h=278&amp;w=272&amp;sz=14&amp;hl=tr&amp;start=13&amp;sig2=PtOeO3k20LTqb2PAtLq5vg&amp;um=1&amp;tbnid=E4JNaoN137gDJM:&amp;tbnh=114&amp;tbnw=112&amp;prev=/images?q=yang%C4%B1n&amp;hl=tr&amp;sa=N&amp;um=1&amp;ei=bs3YSvCMPJzJ_gbBk5jKDA" TargetMode="External"/><Relationship Id="rId13" Type="http://schemas.openxmlformats.org/officeDocument/2006/relationships/image" Target="../media/image66.jpeg"/><Relationship Id="rId18" Type="http://schemas.openxmlformats.org/officeDocument/2006/relationships/hyperlink" Target="http://images.google.com.tr/imgres?imgurl=http://www.yangin-resimleri.buradadir.com/otel/yangin-resimleri.jpg&amp;imgrefurl=http://www.yangin-resimleri.buradadir.com/&amp;usg=__d0N1D9rlidz8jN7Gl-DQ3C23DFk=&amp;h=260&amp;w=300&amp;sz=10&amp;hl=tr&amp;start=46&amp;sig2=TZAnvA0lEPhCNM1ri0BU7A&amp;um=1&amp;tbnid=B2Wx1-yU7ca24M:&amp;tbnh=101&amp;tbnw=116&amp;prev=/images?q=yang%C4%B1n&amp;ndsp=20&amp;hl=tr&amp;sa=N&amp;start=40&amp;um=1&amp;ei=n87YSs61Jsah_AaN5PjPDA" TargetMode="External"/><Relationship Id="rId26" Type="http://schemas.openxmlformats.org/officeDocument/2006/relationships/hyperlink" Target="http://images.google.com.tr/imgres?imgurl=http://www.yuvalidere.net/yuvalidere/resimler/haber/yangin.jpg&amp;imgrefurl=http://www.yuvalidere.net/yuvalidere/haber_detay.asp?haberID=31&amp;usg=__-EAaF_OcKfcgS5mMk8193TfAcSs=&amp;h=304&amp;w=400&amp;sz=35&amp;hl=tr&amp;start=49&amp;sig2=vhuu2ib3IGrRr4v1F6-FlA&amp;um=1&amp;tbnid=iFIHrKCxlJO63M:&amp;tbnh=94&amp;tbnw=124&amp;prev=/images?q=yang%C4%B1n&amp;ndsp=20&amp;hl=tr&amp;sa=N&amp;start=40&amp;um=1&amp;ei=n87YSs61Jsah_AaN5PjPDA" TargetMode="External"/><Relationship Id="rId3" Type="http://schemas.openxmlformats.org/officeDocument/2006/relationships/image" Target="../media/image61.jpeg"/><Relationship Id="rId21" Type="http://schemas.openxmlformats.org/officeDocument/2006/relationships/image" Target="../media/image70.jpeg"/><Relationship Id="rId7" Type="http://schemas.openxmlformats.org/officeDocument/2006/relationships/image" Target="../media/image63.jpeg"/><Relationship Id="rId12" Type="http://schemas.openxmlformats.org/officeDocument/2006/relationships/hyperlink" Target="http://images.google.com.tr/imgres?imgurl=http://images.ihlassondakika.com/yang%C4%B1n_1.jpg&amp;imgrefurl=http://www.ihlas.net.tr/detail.asp?id=59644&amp;usg=__GNARfvIHpYbKPfRsK3xUbAXxH74=&amp;h=331&amp;w=330&amp;sz=15&amp;hl=tr&amp;start=37&amp;sig2=tlL9BpXukP8yPo1kBtoo9Q&amp;um=1&amp;tbnid=hqAPal50E2LF3M:&amp;tbnh=119&amp;tbnw=119&amp;prev=/images?q=yang%C4%B1n&amp;ndsp=20&amp;hl=tr&amp;sa=N&amp;start=20&amp;um=1&amp;ei=C87YSoikMNCE_Aar_vzIDA" TargetMode="External"/><Relationship Id="rId17" Type="http://schemas.openxmlformats.org/officeDocument/2006/relationships/image" Target="../media/image68.jpeg"/><Relationship Id="rId25" Type="http://schemas.openxmlformats.org/officeDocument/2006/relationships/image" Target="../media/image72.jpeg"/><Relationship Id="rId2" Type="http://schemas.openxmlformats.org/officeDocument/2006/relationships/hyperlink" Target="http://images.google.com.tr/imgres?imgurl=http://www.isparta.gov.tr/ssavunma/yangin5.jpg&amp;imgrefurl=http://www.isparta.gov.tr/ssavunma/yangin.htm&amp;usg=__U5TnqsNIoxy1K-OBgXJvHCCToTM=&amp;h=702&amp;w=600&amp;sz=107&amp;hl=tr&amp;start=17&amp;sig2=zN4_BHosW-zFo-K4fsC0Xg&amp;tbnid=LVYF8r31L7u76M:&amp;tbnh=140&amp;tbnw=120&amp;prev=/images?q=yang%C4%B1n&amp;gbv=2&amp;hl=tr&amp;ei=c8zYSsDTB4n6_AbYx4DODA" TargetMode="External"/><Relationship Id="rId16" Type="http://schemas.openxmlformats.org/officeDocument/2006/relationships/hyperlink" Target="http://images.google.com.tr/imgres?imgurl=http://www.simgetemizlik.com/yananbaca55.jpg&amp;imgrefurl=http://www.simgetemizlik.com/b.haberleri.html&amp;usg=__3fSDYO_lYUgZZPkcEB5t9voOxTE=&amp;h=661&amp;w=450&amp;sz=69&amp;hl=tr&amp;start=44&amp;sig2=fng4Erp7PO1Shw0l35YmMw&amp;um=1&amp;tbnid=k7SWQgvR-4T0oM:&amp;tbnh=138&amp;tbnw=94&amp;prev=/images?q=yang%C4%B1n&amp;ndsp=20&amp;hl=tr&amp;sa=N&amp;start=40&amp;um=1&amp;ei=n87YSs61Jsah_AaN5PjPDA" TargetMode="External"/><Relationship Id="rId20" Type="http://schemas.openxmlformats.org/officeDocument/2006/relationships/hyperlink" Target="http://images.google.com.tr/imgres?imgurl=http://www.ilkhabergazetesi.com/wordpress/wp-content//2008/08/yangin20080805a050808e-small.jpg&amp;imgrefurl=http://www.ilkhabergazetesi.com/marmara-adasinda-yangin/&amp;usg=__trCscOWTinhteHZ3qQwCtvrIEm0=&amp;h=480&amp;w=640&amp;sz=54&amp;hl=tr&amp;start=45&amp;sig2=HVfbpgl3KoNsyGRpI-o_ug&amp;um=1&amp;tbnid=qfrA_TRJelcmGM:&amp;tbnh=103&amp;tbnw=137&amp;prev=/images?q=yang%C4%B1n&amp;ndsp=20&amp;hl=tr&amp;sa=N&amp;start=40&amp;um=1&amp;ei=n87YSs61Jsah_AaN5PjPDA" TargetMode="External"/><Relationship Id="rId29" Type="http://schemas.openxmlformats.org/officeDocument/2006/relationships/image" Target="../media/image74.jpeg"/><Relationship Id="rId1" Type="http://schemas.openxmlformats.org/officeDocument/2006/relationships/slideLayout" Target="../slideLayouts/slideLayout2.xml"/><Relationship Id="rId6" Type="http://schemas.openxmlformats.org/officeDocument/2006/relationships/hyperlink" Target="http://www.nmsu.edu/~safety/images/fire_meaney.gif" TargetMode="External"/><Relationship Id="rId11" Type="http://schemas.openxmlformats.org/officeDocument/2006/relationships/image" Target="../media/image65.jpeg"/><Relationship Id="rId24" Type="http://schemas.openxmlformats.org/officeDocument/2006/relationships/hyperlink" Target="http://images.google.com.tr/imgres?imgurl=http://www.mengisigorta.com.tr/resim/yang%C4%B1n%20sigortas%C4%B1.jpg&amp;imgrefurl=http://mengisigorta.com.tr/?sayfano=1&amp;usg=__phKkoEwMr4sm2vcY5xwLCpL5dQk=&amp;h=336&amp;w=500&amp;sz=36&amp;hl=tr&amp;start=57&amp;sig2=NZN4cj4BAaeILiwJWidbFQ&amp;um=1&amp;tbnid=2ElPzH1QQZeqQM:&amp;tbnh=87&amp;tbnw=130&amp;prev=/images?q=yang%C4%B1n&amp;ndsp=20&amp;hl=tr&amp;sa=N&amp;start=40&amp;um=1&amp;ei=n87YSs61Jsah_AaN5PjPDA" TargetMode="External"/><Relationship Id="rId5" Type="http://schemas.openxmlformats.org/officeDocument/2006/relationships/image" Target="../media/image62.jpeg"/><Relationship Id="rId15" Type="http://schemas.openxmlformats.org/officeDocument/2006/relationships/image" Target="../media/image67.jpeg"/><Relationship Id="rId23" Type="http://schemas.openxmlformats.org/officeDocument/2006/relationships/image" Target="../media/image71.jpeg"/><Relationship Id="rId28" Type="http://schemas.openxmlformats.org/officeDocument/2006/relationships/hyperlink" Target="http://images.google.com.tr/imgres?imgurl=http://i296.photobucket.com/albums/mm180/pdks_resim/pdks/yangin.jpg&amp;imgrefurl=http://www.yanginsondurme.info/yangin-cikmasinin-nedenleri.html&amp;usg=__NEqjmnVl6DSTLz2ISOONYR4eKR4=&amp;h=500&amp;w=500&amp;sz=155&amp;hl=tr&amp;start=47&amp;sig2=6CuPa2tNKg9W6b4-HZA_IQ&amp;um=1&amp;tbnid=1Cam63g5IYwqeM:&amp;tbnh=130&amp;tbnw=130&amp;prev=/images?q=yang%C4%B1n&amp;ndsp=20&amp;hl=tr&amp;sa=N&amp;start=40&amp;um=1&amp;ei=n87YSs61Jsah_AaN5PjPDA" TargetMode="External"/><Relationship Id="rId10" Type="http://schemas.openxmlformats.org/officeDocument/2006/relationships/hyperlink" Target="http://images.google.com.tr/imgres?imgurl=http://www.yanginalarm.net/images/r_20061003095421_yangin.jpg&amp;imgrefurl=http://www.yanginalarm.net/yangin_sondurme.asp&amp;usg=__BHx6FCq5XXnBWu2yHa0a3r4ANm4=&amp;h=254&amp;w=313&amp;sz=49&amp;hl=tr&amp;start=16&amp;sig2=cILkOFHO5zNpa7pB6pifFA&amp;um=1&amp;tbnid=kYTJAPj-JjqHQM:&amp;tbnh=95&amp;tbnw=117&amp;prev=/images?q=yang%C4%B1n&amp;hl=tr&amp;sa=N&amp;um=1&amp;ei=bs3YSvCMPJzJ_gbBk5jKDA" TargetMode="External"/><Relationship Id="rId19" Type="http://schemas.openxmlformats.org/officeDocument/2006/relationships/image" Target="../media/image69.jpeg"/><Relationship Id="rId4" Type="http://schemas.openxmlformats.org/officeDocument/2006/relationships/hyperlink" Target="http://images.google.com.tr/imgres?imgurl=http://www.orsayangin.com/images/orsa_yangin.gif&amp;imgrefurl=http://www.orsayangin.com/certification/index.html&amp;usg=__moIMEy2--Q0GYoIQHFVfXntD8Vk=&amp;h=327&amp;w=285&amp;sz=58&amp;hl=tr&amp;start=67&amp;sig2=BAUZ15fGjiLb7qAVJXnOCg&amp;tbnid=38mfk-cINCqSeM:&amp;tbnh=118&amp;tbnw=103&amp;prev=/images?q=yang%C4%B1n&amp;gbv=2&amp;ndsp=20&amp;hl=tr&amp;sa=N&amp;start=60&amp;ei=3MzYSqi5FYXJ_gb7v_DODA" TargetMode="External"/><Relationship Id="rId9" Type="http://schemas.openxmlformats.org/officeDocument/2006/relationships/image" Target="../media/image64.jpeg"/><Relationship Id="rId14" Type="http://schemas.openxmlformats.org/officeDocument/2006/relationships/hyperlink" Target="http://images.google.com.tr/imgres?imgurl=http://www.chemtime.com/wp-content/uploads/yangin.jpg&amp;imgrefurl=http://www.chemtime.com/yangin-nasil-sondurulur/&amp;usg=__iaKyi4kxVL6J_x1NDLaKGckS9pQ=&amp;h=1059&amp;w=1648&amp;sz=183&amp;hl=tr&amp;start=39&amp;sig2=D3M6Dw-ZbZbl5MGAxYFHlg&amp;um=1&amp;tbnid=DMp8eCQtIJB1DM:&amp;tbnh=96&amp;tbnw=150&amp;prev=/images?q=yang%C4%B1n&amp;ndsp=20&amp;hl=tr&amp;sa=N&amp;start=20&amp;um=1&amp;ei=C87YSoikMNCE_Aar_vzIDA" TargetMode="External"/><Relationship Id="rId22" Type="http://schemas.openxmlformats.org/officeDocument/2006/relationships/hyperlink" Target="http://images.google.com.tr/imgres?imgurl=http://www.cidetr.com/Resimler/yangin.jpg&amp;imgrefurl=http://www.cidetr.com/forum/cide-haberleri/16078-cide-pehlivanli-koyunde-kis-ortasinda-yangin.html&amp;usg=__QRVivohblV5mPm44w117X8k8J2s=&amp;h=400&amp;w=300&amp;sz=31&amp;hl=tr&amp;start=51&amp;sig2=1FE31wZELofxUsoO3gLoiQ&amp;um=1&amp;tbnid=Svm8kQa0_6oOdM:&amp;tbnh=124&amp;tbnw=93&amp;prev=/images?q=yang%C4%B1n&amp;ndsp=20&amp;hl=tr&amp;sa=N&amp;start=40&amp;um=1&amp;ei=n87YSs61Jsah_AaN5PjPDA" TargetMode="External"/><Relationship Id="rId27" Type="http://schemas.openxmlformats.org/officeDocument/2006/relationships/image" Target="../media/image73.jpeg"/></Relationships>
</file>

<file path=ppt/slides/_rels/slide97.xml.rels><?xml version="1.0" encoding="UTF-8" standalone="yes"?>
<Relationships xmlns="http://schemas.openxmlformats.org/package/2006/relationships"><Relationship Id="rId3" Type="http://schemas.openxmlformats.org/officeDocument/2006/relationships/hyperlink" Target="http://images.google.com.tr/imgres?imgurl=http://www.yanginalarm.net/images/r_20061003095421_yangin.jpg&amp;imgrefurl=http://www.yanginalarm.net/yangin_sondurme.asp&amp;usg=__BHx6FCq5XXnBWu2yHa0a3r4ANm4=&amp;h=254&amp;w=313&amp;sz=49&amp;hl=tr&amp;start=17&amp;sig2=Z6hxlWV5HhivoeWAUjl8SA&amp;um=1&amp;tbnid=kYTJAPj-JjqHQM:&amp;tbnh=95&amp;tbnw=117&amp;prev=/images?q=yang%C4%B1n&amp;hl=tr&amp;sa=N&amp;um=1&amp;ei=iXPbSt3bMZWmmwPbxJjaDA" TargetMode="Externa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hyperlink" Target="http://images.google.com.tr/imgres?imgurl=http://www.alofirma.com/logo/yangin_samsun1.jpg&amp;imgrefurl=http://www.alofirma.com/firms.asp?c=11&amp;usg=__gMw_3iCFAYA8lkQ9sh6kdYcBfgM=&amp;h=257&amp;w=343&amp;sz=16&amp;hl=tr&amp;start=4&amp;sig2=1k3H49AzsMHf_X6Q_7BoMA&amp;um=1&amp;tbnid=idAH0Yy4kiSRnM:&amp;tbnh=90&amp;tbnw=120&amp;prev=/images?q=yang%C4%B1n&amp;hl=tr&amp;sa=N&amp;um=1&amp;ei=iXPbSt3bMZWmmwPbxJjaDA" TargetMode="External"/><Relationship Id="rId4" Type="http://schemas.openxmlformats.org/officeDocument/2006/relationships/image" Target="../media/image65.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3082E936-2161-4A9A-8E28-3D89E6481FF6}" type="slidenum">
              <a:rPr lang="tr-TR" smtClean="0"/>
              <a:pPr/>
              <a:t>1</a:t>
            </a:fld>
            <a:endParaRPr lang="tr-TR"/>
          </a:p>
        </p:txBody>
      </p:sp>
      <p:pic>
        <p:nvPicPr>
          <p:cNvPr id="5" name="Picture 2" descr="Resim2-1"/>
          <p:cNvPicPr>
            <a:picLocks noGrp="1" noChangeAspect="1" noChangeArrowheads="1"/>
          </p:cNvPicPr>
          <p:nvPr>
            <p:ph idx="1"/>
          </p:nvPr>
        </p:nvPicPr>
        <p:blipFill>
          <a:blip r:embed="rId2" cstate="print"/>
          <a:srcRect/>
          <a:stretch>
            <a:fillRect/>
          </a:stretch>
        </p:blipFill>
        <p:spPr bwMode="auto">
          <a:xfrm>
            <a:off x="251520" y="116632"/>
            <a:ext cx="8712968" cy="6480720"/>
          </a:xfrm>
          <a:prstGeom prst="rect">
            <a:avLst/>
          </a:prstGeom>
          <a:noFill/>
          <a:ln w="9525">
            <a:noFill/>
            <a:miter lim="800000"/>
            <a:headEnd/>
            <a:tailEnd/>
          </a:ln>
        </p:spPr>
      </p:pic>
      <p:sp>
        <p:nvSpPr>
          <p:cNvPr id="6" name="Dikdörtgen 5"/>
          <p:cNvSpPr/>
          <p:nvPr/>
        </p:nvSpPr>
        <p:spPr>
          <a:xfrm>
            <a:off x="1187624" y="620688"/>
            <a:ext cx="5976664" cy="584775"/>
          </a:xfrm>
          <a:prstGeom prst="rect">
            <a:avLst/>
          </a:prstGeom>
        </p:spPr>
        <p:txBody>
          <a:bodyPr wrap="square">
            <a:spAutoFit/>
          </a:bodyPr>
          <a:lstStyle/>
          <a:p>
            <a:r>
              <a:rPr lang="tr-TR" sz="3200" b="1" kern="10" dirty="0">
                <a:ln w="12700">
                  <a:solidFill>
                    <a:srgbClr val="EAEAEA"/>
                  </a:solidFill>
                  <a:round/>
                  <a:headEnd/>
                  <a:tailEnd/>
                </a:ln>
                <a:solidFill>
                  <a:schemeClr val="accent1"/>
                </a:solidFill>
                <a:latin typeface="Comic Sans MS" panose="030F0702030302020204" pitchFamily="66" charset="0"/>
              </a:rPr>
              <a:t>ACİL DURUM PLANI</a:t>
            </a:r>
            <a:endParaRPr lang="tr-TR" sz="3200" b="1" dirty="0">
              <a:solidFill>
                <a:schemeClr val="accent1"/>
              </a:solidFill>
              <a:latin typeface="Comic Sans MS" panose="030F0702030302020204" pitchFamily="66" charset="0"/>
            </a:endParaRPr>
          </a:p>
        </p:txBody>
      </p:sp>
    </p:spTree>
    <p:extLst>
      <p:ext uri="{BB962C8B-B14F-4D97-AF65-F5344CB8AC3E}">
        <p14:creationId xmlns:p14="http://schemas.microsoft.com/office/powerpoint/2010/main" val="3097918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796925"/>
          </a:xfrm>
        </p:spPr>
        <p:txBody>
          <a:bodyPr/>
          <a:lstStyle/>
          <a:p>
            <a:r>
              <a:rPr lang="tr-TR" sz="3600" dirty="0" smtClean="0">
                <a:solidFill>
                  <a:schemeClr val="accent6"/>
                </a:solidFill>
                <a:latin typeface="Comic Sans MS" panose="030F0702030302020204" pitchFamily="66" charset="0"/>
              </a:rPr>
              <a:t>AFET TANIMI ve KAPSAMI</a:t>
            </a:r>
          </a:p>
        </p:txBody>
      </p:sp>
      <p:sp>
        <p:nvSpPr>
          <p:cNvPr id="11267" name="Content Placeholder 2"/>
          <p:cNvSpPr>
            <a:spLocks noGrp="1"/>
          </p:cNvSpPr>
          <p:nvPr>
            <p:ph idx="1"/>
          </p:nvPr>
        </p:nvSpPr>
        <p:spPr>
          <a:xfrm>
            <a:off x="251520" y="1600200"/>
            <a:ext cx="8435280" cy="4133056"/>
          </a:xfrm>
        </p:spPr>
        <p:txBody>
          <a:bodyPr/>
          <a:lstStyle/>
          <a:p>
            <a:pPr algn="just">
              <a:lnSpc>
                <a:spcPct val="150000"/>
              </a:lnSpc>
              <a:buClr>
                <a:schemeClr val="accent6"/>
              </a:buClr>
              <a:buFont typeface="Wingdings" panose="05000000000000000000" pitchFamily="2" charset="2"/>
              <a:buChar char="v"/>
            </a:pPr>
            <a:r>
              <a:rPr lang="tr-TR" sz="2400" dirty="0" smtClean="0">
                <a:latin typeface="Comic Sans MS" panose="030F0702030302020204" pitchFamily="66" charset="0"/>
              </a:rPr>
              <a:t>Afet; insanlar için fiziksel, ekonomik ve sosyal kayıplar doğuran, normal yaşamı ve insani faaliyetlerini durdurarak veya kesintiye uğratarak toplulukları etkileyen ve etkilenen topluluğun kendi olanak ve kaynaklarını kullanarak üstesinden gelemeyeceği, doğal, teknolojik veya insan kökenli olayların doğurduğu sonuçlardır.</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C7554D-A8DF-4B9A-A086-CEFA8E5AC3BE}" type="slidenum">
              <a:rPr lang="tr-TR">
                <a:solidFill>
                  <a:srgbClr val="898989"/>
                </a:solidFill>
              </a:rPr>
              <a:pPr eaLnBrk="1" hangingPunct="1"/>
              <a:t>10</a:t>
            </a:fld>
            <a:endParaRPr lang="tr-TR">
              <a:solidFill>
                <a:srgbClr val="898989"/>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533400" y="285750"/>
            <a:ext cx="8229600" cy="619125"/>
          </a:xfrm>
        </p:spPr>
        <p:txBody>
          <a:bodyPr/>
          <a:lstStyle/>
          <a:p>
            <a:r>
              <a:rPr lang="tr-TR" sz="2800" dirty="0" smtClean="0">
                <a:solidFill>
                  <a:schemeClr val="accent6"/>
                </a:solidFill>
                <a:latin typeface="Comic Sans MS" panose="030F0702030302020204" pitchFamily="66" charset="0"/>
              </a:rPr>
              <a:t>YANGIN SÖNDÜRÜCÜNÜN BÖLÜMLERİ</a:t>
            </a:r>
          </a:p>
        </p:txBody>
      </p:sp>
      <p:sp>
        <p:nvSpPr>
          <p:cNvPr id="103427" name="Rectangle 3"/>
          <p:cNvSpPr>
            <a:spLocks noGrp="1" noChangeArrowheads="1"/>
          </p:cNvSpPr>
          <p:nvPr>
            <p:ph idx="1"/>
          </p:nvPr>
        </p:nvSpPr>
        <p:spPr>
          <a:xfrm>
            <a:off x="3505200" y="904875"/>
            <a:ext cx="5257800" cy="5373960"/>
          </a:xfrm>
        </p:spPr>
        <p:txBody>
          <a:bodyPr/>
          <a:lstStyle/>
          <a:p>
            <a:pPr>
              <a:lnSpc>
                <a:spcPct val="90000"/>
              </a:lnSpc>
              <a:buClr>
                <a:schemeClr val="accent6"/>
              </a:buClr>
              <a:buFont typeface="Wingdings" panose="05000000000000000000" pitchFamily="2" charset="2"/>
              <a:buChar char="v"/>
            </a:pPr>
            <a:r>
              <a:rPr lang="tr-TR" sz="2000" b="1" dirty="0" smtClean="0">
                <a:latin typeface="Comic Sans MS" panose="030F0702030302020204" pitchFamily="66" charset="0"/>
              </a:rPr>
              <a:t>1. Basınç saati: </a:t>
            </a:r>
            <a:r>
              <a:rPr lang="tr-TR" sz="2000" dirty="0" smtClean="0">
                <a:latin typeface="Comic Sans MS" panose="030F0702030302020204" pitchFamily="66" charset="0"/>
              </a:rPr>
              <a:t>Yangın söndürücüde yeterli basınç olup olmadığını gösterir.</a:t>
            </a:r>
          </a:p>
          <a:p>
            <a:pPr>
              <a:lnSpc>
                <a:spcPct val="90000"/>
              </a:lnSpc>
              <a:buClr>
                <a:schemeClr val="accent6"/>
              </a:buClr>
              <a:buFont typeface="Wingdings" panose="05000000000000000000" pitchFamily="2" charset="2"/>
              <a:buChar char="v"/>
            </a:pPr>
            <a:endParaRPr lang="tr-TR" sz="2000" b="1" dirty="0" smtClean="0">
              <a:latin typeface="Comic Sans MS" panose="030F0702030302020204" pitchFamily="66" charset="0"/>
            </a:endParaRPr>
          </a:p>
          <a:p>
            <a:pPr>
              <a:lnSpc>
                <a:spcPct val="90000"/>
              </a:lnSpc>
              <a:buClr>
                <a:schemeClr val="accent6"/>
              </a:buClr>
              <a:buFont typeface="Wingdings" panose="05000000000000000000" pitchFamily="2" charset="2"/>
              <a:buChar char="v"/>
            </a:pPr>
            <a:r>
              <a:rPr lang="tr-TR" sz="2000" b="1" dirty="0" smtClean="0">
                <a:latin typeface="Comic Sans MS" panose="030F0702030302020204" pitchFamily="66" charset="0"/>
              </a:rPr>
              <a:t>2. Pim: </a:t>
            </a:r>
            <a:r>
              <a:rPr lang="tr-TR" sz="2000" dirty="0" smtClean="0">
                <a:latin typeface="Comic Sans MS" panose="030F0702030302020204" pitchFamily="66" charset="0"/>
              </a:rPr>
              <a:t>Yangın söndürücü kullanılmadan önce çekilip çıkartılmalıdır.</a:t>
            </a:r>
          </a:p>
          <a:p>
            <a:pPr>
              <a:lnSpc>
                <a:spcPct val="90000"/>
              </a:lnSpc>
              <a:buClr>
                <a:schemeClr val="accent6"/>
              </a:buClr>
              <a:buFont typeface="Wingdings" panose="05000000000000000000" pitchFamily="2" charset="2"/>
              <a:buChar char="v"/>
            </a:pPr>
            <a:endParaRPr lang="tr-TR" sz="2000" b="1" dirty="0" smtClean="0">
              <a:latin typeface="Comic Sans MS" panose="030F0702030302020204" pitchFamily="66" charset="0"/>
            </a:endParaRPr>
          </a:p>
          <a:p>
            <a:pPr>
              <a:lnSpc>
                <a:spcPct val="90000"/>
              </a:lnSpc>
              <a:buClr>
                <a:schemeClr val="accent6"/>
              </a:buClr>
              <a:buFont typeface="Wingdings" panose="05000000000000000000" pitchFamily="2" charset="2"/>
              <a:buChar char="v"/>
            </a:pPr>
            <a:r>
              <a:rPr lang="tr-TR" sz="2000" b="1" dirty="0" smtClean="0">
                <a:latin typeface="Comic Sans MS" panose="030F0702030302020204" pitchFamily="66" charset="0"/>
              </a:rPr>
              <a:t>3. Hortum başı: </a:t>
            </a:r>
            <a:r>
              <a:rPr lang="tr-TR" sz="2000" dirty="0" smtClean="0">
                <a:latin typeface="Comic Sans MS" panose="030F0702030302020204" pitchFamily="66" charset="0"/>
              </a:rPr>
              <a:t>Yangının kaynağına doğrultulmalıdır.</a:t>
            </a:r>
          </a:p>
          <a:p>
            <a:pPr>
              <a:lnSpc>
                <a:spcPct val="90000"/>
              </a:lnSpc>
              <a:buClr>
                <a:schemeClr val="accent6"/>
              </a:buClr>
              <a:buFont typeface="Wingdings" panose="05000000000000000000" pitchFamily="2" charset="2"/>
              <a:buChar char="v"/>
            </a:pPr>
            <a:endParaRPr lang="tr-TR" sz="2000" b="1" dirty="0" smtClean="0">
              <a:latin typeface="Comic Sans MS" panose="030F0702030302020204" pitchFamily="66" charset="0"/>
            </a:endParaRPr>
          </a:p>
          <a:p>
            <a:pPr>
              <a:lnSpc>
                <a:spcPct val="90000"/>
              </a:lnSpc>
              <a:buClr>
                <a:schemeClr val="accent6"/>
              </a:buClr>
              <a:buFont typeface="Wingdings" panose="05000000000000000000" pitchFamily="2" charset="2"/>
              <a:buChar char="v"/>
            </a:pPr>
            <a:r>
              <a:rPr lang="tr-TR" sz="2000" b="1" dirty="0" smtClean="0">
                <a:latin typeface="Comic Sans MS" panose="030F0702030302020204" pitchFamily="66" charset="0"/>
              </a:rPr>
              <a:t>4. Hortum:</a:t>
            </a:r>
            <a:r>
              <a:rPr lang="tr-TR" sz="2000" dirty="0" smtClean="0">
                <a:latin typeface="Comic Sans MS" panose="030F0702030302020204" pitchFamily="66" charset="0"/>
              </a:rPr>
              <a:t> </a:t>
            </a:r>
            <a:r>
              <a:rPr lang="tr-TR" sz="2000" b="1" dirty="0" smtClean="0">
                <a:latin typeface="Comic Sans MS" panose="030F0702030302020204" pitchFamily="66" charset="0"/>
              </a:rPr>
              <a:t> </a:t>
            </a:r>
            <a:r>
              <a:rPr lang="tr-TR" sz="2000" dirty="0" smtClean="0">
                <a:latin typeface="Comic Sans MS" panose="030F0702030302020204" pitchFamily="66" charset="0"/>
              </a:rPr>
              <a:t>Esnek, kaliteli ve kullanılması kolay olmalıdır.</a:t>
            </a:r>
          </a:p>
          <a:p>
            <a:pPr>
              <a:lnSpc>
                <a:spcPct val="90000"/>
              </a:lnSpc>
              <a:buClr>
                <a:schemeClr val="accent6"/>
              </a:buClr>
              <a:buFont typeface="Wingdings" panose="05000000000000000000" pitchFamily="2" charset="2"/>
              <a:buChar char="v"/>
            </a:pPr>
            <a:endParaRPr lang="tr-TR" sz="2000" b="1" dirty="0" smtClean="0">
              <a:latin typeface="Comic Sans MS" panose="030F0702030302020204" pitchFamily="66" charset="0"/>
            </a:endParaRPr>
          </a:p>
          <a:p>
            <a:pPr>
              <a:lnSpc>
                <a:spcPct val="90000"/>
              </a:lnSpc>
              <a:buClr>
                <a:schemeClr val="accent6"/>
              </a:buClr>
              <a:buFont typeface="Wingdings" panose="05000000000000000000" pitchFamily="2" charset="2"/>
              <a:buChar char="v"/>
            </a:pPr>
            <a:r>
              <a:rPr lang="tr-TR" sz="2000" b="1" dirty="0" smtClean="0">
                <a:latin typeface="Comic Sans MS" panose="030F0702030302020204" pitchFamily="66" charset="0"/>
              </a:rPr>
              <a:t>5. Etiket: </a:t>
            </a:r>
            <a:r>
              <a:rPr lang="tr-TR" sz="2000" dirty="0" smtClean="0">
                <a:latin typeface="Comic Sans MS" panose="030F0702030302020204" pitchFamily="66" charset="0"/>
              </a:rPr>
              <a:t>Yangın söndürücünün hangi tür yangınlar için olduğunu ve nasıl kullanılacağını gösterir. ( A-B-C )</a:t>
            </a:r>
          </a:p>
          <a:p>
            <a:pPr>
              <a:lnSpc>
                <a:spcPct val="90000"/>
              </a:lnSpc>
              <a:buClr>
                <a:schemeClr val="accent6"/>
              </a:buClr>
              <a:buFont typeface="Wingdings" panose="05000000000000000000" pitchFamily="2" charset="2"/>
              <a:buChar char="v"/>
            </a:pPr>
            <a:endParaRPr lang="tr-TR" sz="2000" b="1" dirty="0" smtClean="0">
              <a:latin typeface="Comic Sans MS" panose="030F0702030302020204" pitchFamily="66" charset="0"/>
            </a:endParaRPr>
          </a:p>
          <a:p>
            <a:pPr>
              <a:lnSpc>
                <a:spcPct val="90000"/>
              </a:lnSpc>
              <a:buClr>
                <a:schemeClr val="accent6"/>
              </a:buClr>
              <a:buFont typeface="Wingdings" panose="05000000000000000000" pitchFamily="2" charset="2"/>
              <a:buChar char="v"/>
            </a:pPr>
            <a:r>
              <a:rPr lang="tr-TR" sz="2000" b="1" dirty="0" smtClean="0">
                <a:latin typeface="Comic Sans MS" panose="030F0702030302020204" pitchFamily="66" charset="0"/>
              </a:rPr>
              <a:t>6. Tarih etiketi: </a:t>
            </a:r>
            <a:r>
              <a:rPr lang="tr-TR" sz="2000" dirty="0" smtClean="0">
                <a:latin typeface="Comic Sans MS" panose="030F0702030302020204" pitchFamily="66" charset="0"/>
              </a:rPr>
              <a:t>Son kullanım tarihini gösterir. </a:t>
            </a:r>
          </a:p>
        </p:txBody>
      </p:sp>
      <p:pic>
        <p:nvPicPr>
          <p:cNvPr id="1034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3923928" cy="4933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274638"/>
            <a:ext cx="8229600" cy="582612"/>
          </a:xfrm>
        </p:spPr>
        <p:txBody>
          <a:bodyPr/>
          <a:lstStyle/>
          <a:p>
            <a:r>
              <a:rPr lang="tr-TR" sz="3200" b="1" dirty="0" smtClean="0">
                <a:solidFill>
                  <a:schemeClr val="accent6"/>
                </a:solidFill>
                <a:latin typeface="Comic Sans MS" panose="030F0702030302020204" pitchFamily="66" charset="0"/>
              </a:rPr>
              <a:t>YANGIN ÇEŞİTLERİ</a:t>
            </a:r>
            <a:r>
              <a:rPr lang="tr-TR" sz="3200" dirty="0" smtClean="0">
                <a:solidFill>
                  <a:schemeClr val="accent6"/>
                </a:solidFill>
                <a:latin typeface="Comic Sans MS" panose="030F0702030302020204" pitchFamily="66" charset="0"/>
              </a:rPr>
              <a:t> </a:t>
            </a:r>
          </a:p>
        </p:txBody>
      </p:sp>
      <p:sp>
        <p:nvSpPr>
          <p:cNvPr id="104451" name="Rectangle 3"/>
          <p:cNvSpPr>
            <a:spLocks noGrp="1" noChangeArrowheads="1"/>
          </p:cNvSpPr>
          <p:nvPr>
            <p:ph idx="1"/>
          </p:nvPr>
        </p:nvSpPr>
        <p:spPr>
          <a:xfrm>
            <a:off x="304800" y="1066800"/>
            <a:ext cx="6705600" cy="4525963"/>
          </a:xfrm>
        </p:spPr>
        <p:txBody>
          <a:bodyPr/>
          <a:lstStyle/>
          <a:p>
            <a:pPr>
              <a:lnSpc>
                <a:spcPct val="80000"/>
              </a:lnSpc>
              <a:buClr>
                <a:schemeClr val="accent6"/>
              </a:buClr>
              <a:buFont typeface="Wingdings" panose="05000000000000000000" pitchFamily="2" charset="2"/>
              <a:buChar char="v"/>
            </a:pPr>
            <a:r>
              <a:rPr lang="tr-TR" sz="1800" b="1" i="1" dirty="0" smtClean="0">
                <a:latin typeface="Comic Sans MS" panose="030F0702030302020204" pitchFamily="66" charset="0"/>
              </a:rPr>
              <a:t>A Sınıfı Yangınlar:</a:t>
            </a:r>
            <a:r>
              <a:rPr lang="tr-TR" sz="1800" dirty="0" smtClean="0">
                <a:latin typeface="Comic Sans MS" panose="030F0702030302020204" pitchFamily="66" charset="0"/>
              </a:rPr>
              <a:t> Katı madde yangınlarıdır. Soğutma ve yanıcı maddenin uzaklaştırılması ile söndürülebilir.</a:t>
            </a:r>
          </a:p>
          <a:p>
            <a:pPr marL="0" indent="0">
              <a:lnSpc>
                <a:spcPct val="80000"/>
              </a:lnSpc>
              <a:buClr>
                <a:schemeClr val="accent6"/>
              </a:buClr>
              <a:buNone/>
            </a:pPr>
            <a:endParaRPr lang="tr-TR" sz="1800" b="1" i="1" dirty="0" smtClean="0">
              <a:latin typeface="Comic Sans MS" panose="030F0702030302020204" pitchFamily="66" charset="0"/>
            </a:endParaRPr>
          </a:p>
          <a:p>
            <a:pPr>
              <a:lnSpc>
                <a:spcPct val="80000"/>
              </a:lnSpc>
              <a:buClr>
                <a:schemeClr val="accent6"/>
              </a:buClr>
              <a:buFont typeface="Wingdings" panose="05000000000000000000" pitchFamily="2" charset="2"/>
              <a:buChar char="v"/>
            </a:pPr>
            <a:r>
              <a:rPr lang="tr-TR" sz="1800" b="1" i="1" dirty="0" smtClean="0">
                <a:latin typeface="Comic Sans MS" panose="030F0702030302020204" pitchFamily="66" charset="0"/>
              </a:rPr>
              <a:t>B Sınıfı Yangınlar:</a:t>
            </a:r>
            <a:r>
              <a:rPr lang="tr-TR" sz="1800" b="1" dirty="0" smtClean="0">
                <a:latin typeface="Comic Sans MS" panose="030F0702030302020204" pitchFamily="66" charset="0"/>
              </a:rPr>
              <a:t> </a:t>
            </a:r>
            <a:r>
              <a:rPr lang="tr-TR" sz="1800" dirty="0" smtClean="0">
                <a:latin typeface="Comic Sans MS" panose="030F0702030302020204" pitchFamily="66" charset="0"/>
              </a:rPr>
              <a:t>Yanabilen sıvılar bu sınıfa </a:t>
            </a:r>
            <a:r>
              <a:rPr lang="tr-TR" sz="1800" dirty="0" err="1" smtClean="0">
                <a:latin typeface="Comic Sans MS" panose="030F0702030302020204" pitchFamily="66" charset="0"/>
              </a:rPr>
              <a:t>girer.Soğutma</a:t>
            </a:r>
            <a:r>
              <a:rPr lang="tr-TR" sz="1800" dirty="0" smtClean="0">
                <a:latin typeface="Comic Sans MS" panose="030F0702030302020204" pitchFamily="66" charset="0"/>
              </a:rPr>
              <a:t> (sis halinde su) ve boğma (Karbondioksit, köpük ve kurur kimyevi toz) ile söndürülebilir.</a:t>
            </a:r>
          </a:p>
          <a:p>
            <a:pPr marL="0" indent="0">
              <a:lnSpc>
                <a:spcPct val="80000"/>
              </a:lnSpc>
              <a:buClr>
                <a:schemeClr val="accent6"/>
              </a:buClr>
              <a:buNone/>
            </a:pPr>
            <a:endParaRPr lang="tr-TR" sz="1800" b="1" i="1" dirty="0" smtClean="0">
              <a:latin typeface="Comic Sans MS" panose="030F0702030302020204" pitchFamily="66" charset="0"/>
            </a:endParaRPr>
          </a:p>
          <a:p>
            <a:pPr>
              <a:lnSpc>
                <a:spcPct val="80000"/>
              </a:lnSpc>
              <a:buClr>
                <a:schemeClr val="accent6"/>
              </a:buClr>
              <a:buFont typeface="Wingdings" panose="05000000000000000000" pitchFamily="2" charset="2"/>
              <a:buChar char="v"/>
            </a:pPr>
            <a:r>
              <a:rPr lang="tr-TR" sz="1800" b="1" i="1" dirty="0" smtClean="0">
                <a:latin typeface="Comic Sans MS" panose="030F0702030302020204" pitchFamily="66" charset="0"/>
              </a:rPr>
              <a:t>C Sınıfı </a:t>
            </a:r>
            <a:r>
              <a:rPr lang="tr-TR" sz="1800" b="1" i="1" dirty="0" err="1" smtClean="0">
                <a:latin typeface="Comic Sans MS" panose="030F0702030302020204" pitchFamily="66" charset="0"/>
              </a:rPr>
              <a:t>Yangınlar:</a:t>
            </a:r>
            <a:r>
              <a:rPr lang="tr-TR" sz="1800" dirty="0" err="1" smtClean="0">
                <a:latin typeface="Comic Sans MS" panose="030F0702030302020204" pitchFamily="66" charset="0"/>
              </a:rPr>
              <a:t>Likit</a:t>
            </a:r>
            <a:r>
              <a:rPr lang="tr-TR" sz="1800" dirty="0" smtClean="0">
                <a:latin typeface="Comic Sans MS" panose="030F0702030302020204" pitchFamily="66" charset="0"/>
              </a:rPr>
              <a:t> petrol gazı, hava gazı, hidrojen gibi yanabilen çeşitli gazların yanması ile oluşan yangınlar. Kuru kimyevi toz, </a:t>
            </a:r>
            <a:r>
              <a:rPr lang="tr-TR" sz="1800" dirty="0" err="1" smtClean="0">
                <a:latin typeface="Comic Sans MS" panose="030F0702030302020204" pitchFamily="66" charset="0"/>
              </a:rPr>
              <a:t>halon</a:t>
            </a:r>
            <a:r>
              <a:rPr lang="tr-TR" sz="1800" dirty="0" smtClean="0">
                <a:latin typeface="Comic Sans MS" panose="030F0702030302020204" pitchFamily="66" charset="0"/>
              </a:rPr>
              <a:t>, 1301 ve </a:t>
            </a:r>
            <a:r>
              <a:rPr lang="tr-TR" sz="1800" dirty="0" err="1" smtClean="0">
                <a:latin typeface="Comic Sans MS" panose="030F0702030302020204" pitchFamily="66" charset="0"/>
              </a:rPr>
              <a:t>halon</a:t>
            </a:r>
            <a:r>
              <a:rPr lang="tr-TR" sz="1800" dirty="0" smtClean="0">
                <a:latin typeface="Comic Sans MS" panose="030F0702030302020204" pitchFamily="66" charset="0"/>
              </a:rPr>
              <a:t> 1211 kullanarak söndürülebilir. </a:t>
            </a:r>
          </a:p>
          <a:p>
            <a:pPr marL="0" indent="0">
              <a:lnSpc>
                <a:spcPct val="80000"/>
              </a:lnSpc>
              <a:buClr>
                <a:schemeClr val="accent6"/>
              </a:buClr>
              <a:buNone/>
            </a:pPr>
            <a:endParaRPr lang="tr-TR" sz="1800" b="1" i="1" dirty="0" smtClean="0">
              <a:latin typeface="Comic Sans MS" panose="030F0702030302020204" pitchFamily="66" charset="0"/>
            </a:endParaRPr>
          </a:p>
          <a:p>
            <a:pPr>
              <a:lnSpc>
                <a:spcPct val="80000"/>
              </a:lnSpc>
              <a:buClr>
                <a:schemeClr val="accent6"/>
              </a:buClr>
              <a:buFont typeface="Wingdings" panose="05000000000000000000" pitchFamily="2" charset="2"/>
              <a:buChar char="v"/>
            </a:pPr>
            <a:r>
              <a:rPr lang="tr-TR" sz="1800" b="1" i="1" dirty="0" smtClean="0">
                <a:latin typeface="Comic Sans MS" panose="030F0702030302020204" pitchFamily="66" charset="0"/>
              </a:rPr>
              <a:t>D Sınıfı Yangınlar:</a:t>
            </a:r>
            <a:r>
              <a:rPr lang="tr-TR" sz="1800" dirty="0" smtClean="0">
                <a:latin typeface="Comic Sans MS" panose="030F0702030302020204" pitchFamily="66" charset="0"/>
              </a:rPr>
              <a:t> Yanabilen hafif metallerin ve alaşımların (</a:t>
            </a:r>
            <a:r>
              <a:rPr lang="tr-TR" sz="1800" dirty="0" err="1" smtClean="0">
                <a:latin typeface="Comic Sans MS" panose="030F0702030302020204" pitchFamily="66" charset="0"/>
              </a:rPr>
              <a:t>Mağnezyum</a:t>
            </a:r>
            <a:r>
              <a:rPr lang="tr-TR" sz="1800" dirty="0" smtClean="0">
                <a:latin typeface="Comic Sans MS" panose="030F0702030302020204" pitchFamily="66" charset="0"/>
              </a:rPr>
              <a:t>, Lityum, Sodyum, Seryum gibi) yanmasıyla meydana gelen yangınlardır. Kuru kimyevi tozlar bu yangınları söndürmede kullanılırlar.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4" descr="Yangın  tüp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04664"/>
            <a:ext cx="6145213" cy="6215063"/>
          </a:xfrm>
          <a:prstGeom prst="rect">
            <a:avLst/>
          </a:prstGeom>
          <a:solidFill>
            <a:schemeClr val="accent6"/>
          </a:solidFill>
          <a:ln>
            <a:noFill/>
          </a:ln>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266700" y="1339850"/>
            <a:ext cx="8610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tr-TR" sz="2400" dirty="0">
                <a:latin typeface="Comic Sans MS" panose="030F0702030302020204" pitchFamily="66" charset="0"/>
              </a:rPr>
              <a:t>	Elektrik akım kaçağının etrafa yayılması ve elektrik çarpması kazalarının meydana gelmesine neden olan yangınlardır.</a:t>
            </a:r>
          </a:p>
        </p:txBody>
      </p:sp>
      <p:sp>
        <p:nvSpPr>
          <p:cNvPr id="106499" name="AutoShape 3">
            <a:hlinkClick r:id="rId2" action="ppaction://hlinksldjump" highlightClick="1"/>
          </p:cNvPr>
          <p:cNvSpPr>
            <a:spLocks noChangeArrowheads="1"/>
          </p:cNvSpPr>
          <p:nvPr/>
        </p:nvSpPr>
        <p:spPr bwMode="auto">
          <a:xfrm>
            <a:off x="8610600" y="6553200"/>
            <a:ext cx="533400" cy="304800"/>
          </a:xfrm>
          <a:prstGeom prst="actionButtonBackPrevious">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tr-TR" b="1">
              <a:latin typeface="Microsoft Sans Serif" panose="020B0604020202020204" pitchFamily="34" charset="0"/>
            </a:endParaRPr>
          </a:p>
        </p:txBody>
      </p:sp>
      <p:pic>
        <p:nvPicPr>
          <p:cNvPr id="1065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3571875"/>
            <a:ext cx="3643313"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2863" y="3276600"/>
            <a:ext cx="3792537"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2" name="5 Dikdörtgen"/>
          <p:cNvSpPr>
            <a:spLocks noChangeArrowheads="1"/>
          </p:cNvSpPr>
          <p:nvPr/>
        </p:nvSpPr>
        <p:spPr bwMode="auto">
          <a:xfrm>
            <a:off x="951967" y="285750"/>
            <a:ext cx="6151043"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90000"/>
              </a:lnSpc>
              <a:spcBef>
                <a:spcPct val="20000"/>
              </a:spcBef>
              <a:buClr>
                <a:schemeClr val="bg1"/>
              </a:buClr>
              <a:buFont typeface="Wingdings 3" panose="05040102010807070707" pitchFamily="18" charset="2"/>
              <a:buChar char="u"/>
            </a:pPr>
            <a:r>
              <a:rPr lang="tr-TR" sz="3200" b="1" dirty="0">
                <a:solidFill>
                  <a:schemeClr val="accent6"/>
                </a:solidFill>
                <a:latin typeface="Comic Sans MS" panose="030F0702030302020204" pitchFamily="66" charset="0"/>
              </a:rPr>
              <a:t>Elektrik Sebepli Yangınlar </a:t>
            </a:r>
            <a:r>
              <a:rPr lang="tr-TR" sz="3200" dirty="0" smtClean="0">
                <a:solidFill>
                  <a:schemeClr val="accent6"/>
                </a:solidFill>
                <a:latin typeface="Comic Sans MS" panose="030F0702030302020204" pitchFamily="66" charset="0"/>
              </a:rPr>
              <a:t> </a:t>
            </a:r>
            <a:endParaRPr lang="tr-TR" sz="3200" dirty="0">
              <a:solidFill>
                <a:schemeClr val="accent6"/>
              </a:solidFill>
              <a:latin typeface="Comic Sans MS" panose="030F0702030302020204" pitchFamily="66" charset="0"/>
            </a:endParaRP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423068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Rectangle 3"/>
          <p:cNvSpPr>
            <a:spLocks noChangeArrowheads="1"/>
          </p:cNvSpPr>
          <p:nvPr/>
        </p:nvSpPr>
        <p:spPr bwMode="auto">
          <a:xfrm>
            <a:off x="685800" y="4953000"/>
            <a:ext cx="8229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tr-TR" sz="3600" dirty="0">
                <a:solidFill>
                  <a:schemeClr val="accent6"/>
                </a:solidFill>
                <a:latin typeface="Comic Sans MS" panose="030F0702030302020204" pitchFamily="66" charset="0"/>
              </a:rPr>
              <a:t>En iyi yangın söndürme yöntemi</a:t>
            </a:r>
          </a:p>
          <a:p>
            <a:pPr>
              <a:spcBef>
                <a:spcPct val="50000"/>
              </a:spcBef>
            </a:pPr>
            <a:r>
              <a:rPr lang="tr-TR" sz="3600" dirty="0">
                <a:solidFill>
                  <a:schemeClr val="accent6"/>
                </a:solidFill>
                <a:latin typeface="Comic Sans MS" panose="030F0702030302020204" pitchFamily="66" charset="0"/>
              </a:rPr>
              <a:t>             Tedbir Almaktır.</a:t>
            </a:r>
          </a:p>
        </p:txBody>
      </p:sp>
      <p:pic>
        <p:nvPicPr>
          <p:cNvPr id="1075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04800"/>
            <a:ext cx="4038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6690" name="Rectangle 2"/>
          <p:cNvSpPr>
            <a:spLocks noGrp="1" noChangeArrowheads="1"/>
          </p:cNvSpPr>
          <p:nvPr>
            <p:ph type="title"/>
          </p:nvPr>
        </p:nvSpPr>
        <p:spPr>
          <a:xfrm>
            <a:off x="812800" y="-228600"/>
            <a:ext cx="7772400" cy="1219200"/>
          </a:xfrm>
          <a:effectLst>
            <a:outerShdw dist="35921" dir="2700000" algn="ctr" rotWithShape="0">
              <a:schemeClr val="bg2"/>
            </a:outerShdw>
          </a:effectLst>
        </p:spPr>
        <p:txBody>
          <a:bodyPr lIns="92075" tIns="46038" rIns="92075" bIns="46038"/>
          <a:lstStyle/>
          <a:p>
            <a:r>
              <a:rPr lang="tr-TR" sz="3200" dirty="0" smtClean="0">
                <a:solidFill>
                  <a:schemeClr val="accent6"/>
                </a:solidFill>
                <a:latin typeface="Comic Sans MS" panose="030F0702030302020204" pitchFamily="66" charset="0"/>
              </a:rPr>
              <a:t>YANGIN SEBEPLERİ-1</a:t>
            </a:r>
          </a:p>
        </p:txBody>
      </p:sp>
      <p:graphicFrame>
        <p:nvGraphicFramePr>
          <p:cNvPr id="1266691" name="Object 3"/>
          <p:cNvGraphicFramePr>
            <a:graphicFrameLocks/>
          </p:cNvGraphicFramePr>
          <p:nvPr/>
        </p:nvGraphicFramePr>
        <p:xfrm>
          <a:off x="736600" y="1017588"/>
          <a:ext cx="2438400" cy="2259012"/>
        </p:xfrm>
        <a:graphic>
          <a:graphicData uri="http://schemas.openxmlformats.org/presentationml/2006/ole">
            <mc:AlternateContent xmlns:mc="http://schemas.openxmlformats.org/markup-compatibility/2006">
              <mc:Choice xmlns:v="urn:schemas-microsoft-com:vml" Requires="v">
                <p:oleObj spid="_x0000_s108580" name="ClipArt" r:id="rId7" imgW="3662234" imgH="3439812" progId="MS_ClipArt_Gallery.2">
                  <p:embed/>
                </p:oleObj>
              </mc:Choice>
              <mc:Fallback>
                <p:oleObj name="ClipArt" r:id="rId7" imgW="3662234" imgH="3439812" progId="MS_ClipArt_Gallery.2">
                  <p:embed/>
                  <p:pic>
                    <p:nvPicPr>
                      <p:cNvPr id="0" name="Object 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6600" y="1017588"/>
                        <a:ext cx="2438400" cy="225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66692" name="Rectangle 4"/>
          <p:cNvSpPr>
            <a:spLocks noChangeArrowheads="1"/>
          </p:cNvSpPr>
          <p:nvPr/>
        </p:nvSpPr>
        <p:spPr bwMode="auto">
          <a:xfrm>
            <a:off x="3479800" y="3048000"/>
            <a:ext cx="1387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sz="2400" dirty="0"/>
              <a:t>1-İHMAL</a:t>
            </a:r>
          </a:p>
        </p:txBody>
      </p:sp>
      <p:graphicFrame>
        <p:nvGraphicFramePr>
          <p:cNvPr id="1266693" name="Object 5"/>
          <p:cNvGraphicFramePr>
            <a:graphicFrameLocks/>
          </p:cNvGraphicFramePr>
          <p:nvPr/>
        </p:nvGraphicFramePr>
        <p:xfrm>
          <a:off x="965200" y="3352800"/>
          <a:ext cx="1905000" cy="2057400"/>
        </p:xfrm>
        <a:graphic>
          <a:graphicData uri="http://schemas.openxmlformats.org/presentationml/2006/ole">
            <mc:AlternateContent xmlns:mc="http://schemas.openxmlformats.org/markup-compatibility/2006">
              <mc:Choice xmlns:v="urn:schemas-microsoft-com:vml" Requires="v">
                <p:oleObj spid="_x0000_s108581" name="ClipArt" r:id="rId9" imgW="1353112" imgH="3659599" progId="MS_ClipArt_Gallery.2">
                  <p:embed/>
                </p:oleObj>
              </mc:Choice>
              <mc:Fallback>
                <p:oleObj name="ClipArt" r:id="rId9" imgW="1353112" imgH="3659599" progId="MS_ClipArt_Gallery.2">
                  <p:embed/>
                  <p:pic>
                    <p:nvPicPr>
                      <p:cNvPr id="0" name="Object 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5200" y="3352800"/>
                        <a:ext cx="1905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66694" name="Rectangle 6"/>
          <p:cNvSpPr>
            <a:spLocks noChangeArrowheads="1"/>
          </p:cNvSpPr>
          <p:nvPr/>
        </p:nvSpPr>
        <p:spPr bwMode="auto">
          <a:xfrm>
            <a:off x="965200" y="5715000"/>
            <a:ext cx="2505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sz="2400"/>
              <a:t>2-TEDBİRSİZLİK</a:t>
            </a:r>
          </a:p>
        </p:txBody>
      </p:sp>
      <p:graphicFrame>
        <p:nvGraphicFramePr>
          <p:cNvPr id="1266695" name="Object 7"/>
          <p:cNvGraphicFramePr>
            <a:graphicFrameLocks/>
          </p:cNvGraphicFramePr>
          <p:nvPr/>
        </p:nvGraphicFramePr>
        <p:xfrm>
          <a:off x="4775200" y="1371600"/>
          <a:ext cx="1600200" cy="1752600"/>
        </p:xfrm>
        <a:graphic>
          <a:graphicData uri="http://schemas.openxmlformats.org/presentationml/2006/ole">
            <mc:AlternateContent xmlns:mc="http://schemas.openxmlformats.org/markup-compatibility/2006">
              <mc:Choice xmlns:v="urn:schemas-microsoft-com:vml" Requires="v">
                <p:oleObj spid="_x0000_s108582" name="ClipArt" r:id="rId11" imgW="3660726" imgH="3301218" progId="MS_ClipArt_Gallery.2">
                  <p:embed/>
                </p:oleObj>
              </mc:Choice>
              <mc:Fallback>
                <p:oleObj name="ClipArt" r:id="rId11" imgW="3660726" imgH="3301218" progId="MS_ClipArt_Gallery.2">
                  <p:embed/>
                  <p:pic>
                    <p:nvPicPr>
                      <p:cNvPr id="0" name="Object 7"/>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75200" y="1371600"/>
                        <a:ext cx="16002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66696" name="Rectangle 8"/>
          <p:cNvSpPr>
            <a:spLocks noChangeArrowheads="1"/>
          </p:cNvSpPr>
          <p:nvPr/>
        </p:nvSpPr>
        <p:spPr bwMode="auto">
          <a:xfrm>
            <a:off x="6435725" y="1660525"/>
            <a:ext cx="27082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sz="2400"/>
              <a:t>3-EMİR VE </a:t>
            </a:r>
          </a:p>
          <a:p>
            <a:r>
              <a:rPr lang="tr-TR" sz="2400"/>
              <a:t>TALİMATLARA</a:t>
            </a:r>
          </a:p>
          <a:p>
            <a:r>
              <a:rPr lang="tr-TR" sz="2400"/>
              <a:t>AYKIRI HAREKET</a:t>
            </a:r>
          </a:p>
        </p:txBody>
      </p:sp>
      <p:graphicFrame>
        <p:nvGraphicFramePr>
          <p:cNvPr id="1266697" name="Object 9"/>
          <p:cNvGraphicFramePr>
            <a:graphicFrameLocks/>
          </p:cNvGraphicFramePr>
          <p:nvPr/>
        </p:nvGraphicFramePr>
        <p:xfrm>
          <a:off x="5080000" y="3429000"/>
          <a:ext cx="1828800" cy="2057400"/>
        </p:xfrm>
        <a:graphic>
          <a:graphicData uri="http://schemas.openxmlformats.org/presentationml/2006/ole">
            <mc:AlternateContent xmlns:mc="http://schemas.openxmlformats.org/markup-compatibility/2006">
              <mc:Choice xmlns:v="urn:schemas-microsoft-com:vml" Requires="v">
                <p:oleObj spid="_x0000_s108583" name="ClipArt" r:id="rId13" imgW="2571352" imgH="3660782" progId="MS_ClipArt_Gallery.2">
                  <p:embed/>
                </p:oleObj>
              </mc:Choice>
              <mc:Fallback>
                <p:oleObj name="ClipArt" r:id="rId13" imgW="2571352" imgH="3660782" progId="MS_ClipArt_Gallery.2">
                  <p:embed/>
                  <p:pic>
                    <p:nvPicPr>
                      <p:cNvPr id="0" name="Object 9"/>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80000" y="3429000"/>
                        <a:ext cx="1828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66698" name="Rectangle 10"/>
          <p:cNvSpPr>
            <a:spLocks noChangeArrowheads="1"/>
          </p:cNvSpPr>
          <p:nvPr/>
        </p:nvSpPr>
        <p:spPr bwMode="auto">
          <a:xfrm>
            <a:off x="6511925" y="4479925"/>
            <a:ext cx="216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sz="2400"/>
              <a:t>4-BİLGİSİZLİK</a:t>
            </a:r>
          </a:p>
        </p:txBody>
      </p:sp>
      <p:pic>
        <p:nvPicPr>
          <p:cNvPr id="1266699"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4200" y="3429000"/>
            <a:ext cx="29718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3000">
    <p:zoom/>
    <p:sndAc>
      <p:stSnd>
        <p:snd r:embed="rId3" name="Daktilo"/>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66690"/>
                                        </p:tgtEl>
                                        <p:attrNameLst>
                                          <p:attrName>style.visibility</p:attrName>
                                        </p:attrNameLst>
                                      </p:cBhvr>
                                      <p:to>
                                        <p:strVal val="visible"/>
                                      </p:to>
                                    </p:set>
                                    <p:anim calcmode="lin" valueType="num">
                                      <p:cBhvr additive="base">
                                        <p:cTn id="7" dur="500" fill="hold"/>
                                        <p:tgtEl>
                                          <p:spTgt spid="1266690"/>
                                        </p:tgtEl>
                                        <p:attrNameLst>
                                          <p:attrName>ppt_x</p:attrName>
                                        </p:attrNameLst>
                                      </p:cBhvr>
                                      <p:tavLst>
                                        <p:tav tm="0">
                                          <p:val>
                                            <p:strVal val="0-#ppt_w/2"/>
                                          </p:val>
                                        </p:tav>
                                        <p:tav tm="100000">
                                          <p:val>
                                            <p:strVal val="#ppt_x"/>
                                          </p:val>
                                        </p:tav>
                                      </p:tavLst>
                                    </p:anim>
                                    <p:anim calcmode="lin" valueType="num">
                                      <p:cBhvr additive="base">
                                        <p:cTn id="8" dur="500" fill="hold"/>
                                        <p:tgtEl>
                                          <p:spTgt spid="126669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Islık"/>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66691"/>
                                        </p:tgtEl>
                                        <p:attrNameLst>
                                          <p:attrName>style.visibility</p:attrName>
                                        </p:attrNameLst>
                                      </p:cBhvr>
                                      <p:to>
                                        <p:strVal val="visible"/>
                                      </p:to>
                                    </p:set>
                                    <p:anim calcmode="lin" valueType="num">
                                      <p:cBhvr additive="base">
                                        <p:cTn id="13" dur="500" fill="hold"/>
                                        <p:tgtEl>
                                          <p:spTgt spid="1266691"/>
                                        </p:tgtEl>
                                        <p:attrNameLst>
                                          <p:attrName>ppt_x</p:attrName>
                                        </p:attrNameLst>
                                      </p:cBhvr>
                                      <p:tavLst>
                                        <p:tav tm="0">
                                          <p:val>
                                            <p:strVal val="0-#ppt_w/2"/>
                                          </p:val>
                                        </p:tav>
                                        <p:tav tm="100000">
                                          <p:val>
                                            <p:strVal val="#ppt_x"/>
                                          </p:val>
                                        </p:tav>
                                      </p:tavLst>
                                    </p:anim>
                                    <p:anim calcmode="lin" valueType="num">
                                      <p:cBhvr additive="base">
                                        <p:cTn id="14" dur="500" fill="hold"/>
                                        <p:tgtEl>
                                          <p:spTgt spid="126669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Islık"/>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grpId="0" nodeType="clickEffect">
                                  <p:stCondLst>
                                    <p:cond delay="0"/>
                                  </p:stCondLst>
                                  <p:iterate type="lt">
                                    <p:tmPct val="100000"/>
                                  </p:iterate>
                                  <p:childTnLst>
                                    <p:set>
                                      <p:cBhvr>
                                        <p:cTn id="18" dur="1" fill="hold">
                                          <p:stCondLst>
                                            <p:cond delay="0"/>
                                          </p:stCondLst>
                                        </p:cTn>
                                        <p:tgtEl>
                                          <p:spTgt spid="1266692">
                                            <p:txEl>
                                              <p:pRg st="0" end="0"/>
                                            </p:txEl>
                                          </p:spTgt>
                                        </p:tgtEl>
                                        <p:attrNameLst>
                                          <p:attrName>style.visibility</p:attrName>
                                        </p:attrNameLst>
                                      </p:cBhvr>
                                      <p:to>
                                        <p:strVal val="visible"/>
                                      </p:to>
                                    </p:set>
                                    <p:anim calcmode="lin" valueType="num">
                                      <p:cBhvr additive="base">
                                        <p:cTn id="19" dur="75" fill="hold"/>
                                        <p:tgtEl>
                                          <p:spTgt spid="1266692">
                                            <p:txEl>
                                              <p:pRg st="0" end="0"/>
                                            </p:txEl>
                                          </p:spTgt>
                                        </p:tgtEl>
                                        <p:attrNameLst>
                                          <p:attrName>ppt_x</p:attrName>
                                        </p:attrNameLst>
                                      </p:cBhvr>
                                      <p:tavLst>
                                        <p:tav tm="0">
                                          <p:val>
                                            <p:strVal val="1+#ppt_w/2"/>
                                          </p:val>
                                        </p:tav>
                                        <p:tav tm="100000">
                                          <p:val>
                                            <p:strVal val="#ppt_x"/>
                                          </p:val>
                                        </p:tav>
                                      </p:tavLst>
                                    </p:anim>
                                    <p:anim calcmode="lin" valueType="num">
                                      <p:cBhvr additive="base">
                                        <p:cTn id="20" dur="75" fill="hold"/>
                                        <p:tgtEl>
                                          <p:spTgt spid="1266692">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Lazer"/>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266693"/>
                                        </p:tgtEl>
                                        <p:attrNameLst>
                                          <p:attrName>style.visibility</p:attrName>
                                        </p:attrNameLst>
                                      </p:cBhvr>
                                      <p:to>
                                        <p:strVal val="visible"/>
                                      </p:to>
                                    </p:set>
                                    <p:anim calcmode="lin" valueType="num">
                                      <p:cBhvr additive="base">
                                        <p:cTn id="25" dur="500" fill="hold"/>
                                        <p:tgtEl>
                                          <p:spTgt spid="1266693"/>
                                        </p:tgtEl>
                                        <p:attrNameLst>
                                          <p:attrName>ppt_x</p:attrName>
                                        </p:attrNameLst>
                                      </p:cBhvr>
                                      <p:tavLst>
                                        <p:tav tm="0">
                                          <p:val>
                                            <p:strVal val="0-#ppt_w/2"/>
                                          </p:val>
                                        </p:tav>
                                        <p:tav tm="100000">
                                          <p:val>
                                            <p:strVal val="#ppt_x"/>
                                          </p:val>
                                        </p:tav>
                                      </p:tavLst>
                                    </p:anim>
                                    <p:anim calcmode="lin" valueType="num">
                                      <p:cBhvr additive="base">
                                        <p:cTn id="26" dur="500" fill="hold"/>
                                        <p:tgtEl>
                                          <p:spTgt spid="126669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Islık"/>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4" presetClass="entr" presetSubtype="10" fill="hold" nodeType="clickEffect">
                                  <p:stCondLst>
                                    <p:cond delay="0"/>
                                  </p:stCondLst>
                                  <p:childTnLst>
                                    <p:set>
                                      <p:cBhvr>
                                        <p:cTn id="30" dur="1" fill="hold">
                                          <p:stCondLst>
                                            <p:cond delay="0"/>
                                          </p:stCondLst>
                                        </p:cTn>
                                        <p:tgtEl>
                                          <p:spTgt spid="1266699"/>
                                        </p:tgtEl>
                                        <p:attrNameLst>
                                          <p:attrName>style.visibility</p:attrName>
                                        </p:attrNameLst>
                                      </p:cBhvr>
                                      <p:to>
                                        <p:strVal val="visible"/>
                                      </p:to>
                                    </p:set>
                                    <p:animEffect transition="in" filter="randombar(horizontal)">
                                      <p:cBhvr>
                                        <p:cTn id="31" dur="500"/>
                                        <p:tgtEl>
                                          <p:spTgt spid="1266699"/>
                                        </p:tgtEl>
                                      </p:cBhvr>
                                    </p:animEffect>
                                  </p:childTnLst>
                                  <p:subTnLst>
                                    <p:audio>
                                      <p:cMediaNode>
                                        <p:cTn display="0" masterRel="sameClick">
                                          <p:stCondLst>
                                            <p:cond evt="begin" delay="0">
                                              <p:tn val="29"/>
                                            </p:cond>
                                          </p:stCondLst>
                                          <p:endCondLst>
                                            <p:cond evt="onStopAudio" delay="0">
                                              <p:tgtEl>
                                                <p:sldTgt/>
                                              </p:tgtEl>
                                            </p:cond>
                                          </p:endCondLst>
                                        </p:cTn>
                                        <p:tgtEl>
                                          <p:sndTgt r:embed="rId6" name="KAMERA.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3" fill="hold" grpId="0" nodeType="clickEffect">
                                  <p:stCondLst>
                                    <p:cond delay="0"/>
                                  </p:stCondLst>
                                  <p:iterate type="lt">
                                    <p:tmPct val="100000"/>
                                  </p:iterate>
                                  <p:childTnLst>
                                    <p:set>
                                      <p:cBhvr>
                                        <p:cTn id="35" dur="1" fill="hold">
                                          <p:stCondLst>
                                            <p:cond delay="0"/>
                                          </p:stCondLst>
                                        </p:cTn>
                                        <p:tgtEl>
                                          <p:spTgt spid="1266694">
                                            <p:txEl>
                                              <p:pRg st="0" end="0"/>
                                            </p:txEl>
                                          </p:spTgt>
                                        </p:tgtEl>
                                        <p:attrNameLst>
                                          <p:attrName>style.visibility</p:attrName>
                                        </p:attrNameLst>
                                      </p:cBhvr>
                                      <p:to>
                                        <p:strVal val="visible"/>
                                      </p:to>
                                    </p:set>
                                    <p:anim calcmode="lin" valueType="num">
                                      <p:cBhvr additive="base">
                                        <p:cTn id="36" dur="75" fill="hold"/>
                                        <p:tgtEl>
                                          <p:spTgt spid="1266694">
                                            <p:txEl>
                                              <p:pRg st="0" end="0"/>
                                            </p:txEl>
                                          </p:spTgt>
                                        </p:tgtEl>
                                        <p:attrNameLst>
                                          <p:attrName>ppt_x</p:attrName>
                                        </p:attrNameLst>
                                      </p:cBhvr>
                                      <p:tavLst>
                                        <p:tav tm="0">
                                          <p:val>
                                            <p:strVal val="1+#ppt_w/2"/>
                                          </p:val>
                                        </p:tav>
                                        <p:tav tm="100000">
                                          <p:val>
                                            <p:strVal val="#ppt_x"/>
                                          </p:val>
                                        </p:tav>
                                      </p:tavLst>
                                    </p:anim>
                                    <p:anim calcmode="lin" valueType="num">
                                      <p:cBhvr additive="base">
                                        <p:cTn id="37" dur="75" fill="hold"/>
                                        <p:tgtEl>
                                          <p:spTgt spid="1266694">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5" name="Lazer"/>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nodeType="clickEffect">
                                  <p:stCondLst>
                                    <p:cond delay="0"/>
                                  </p:stCondLst>
                                  <p:childTnLst>
                                    <p:set>
                                      <p:cBhvr>
                                        <p:cTn id="41" dur="1" fill="hold">
                                          <p:stCondLst>
                                            <p:cond delay="0"/>
                                          </p:stCondLst>
                                        </p:cTn>
                                        <p:tgtEl>
                                          <p:spTgt spid="1266695"/>
                                        </p:tgtEl>
                                        <p:attrNameLst>
                                          <p:attrName>style.visibility</p:attrName>
                                        </p:attrNameLst>
                                      </p:cBhvr>
                                      <p:to>
                                        <p:strVal val="visible"/>
                                      </p:to>
                                    </p:set>
                                    <p:anim calcmode="lin" valueType="num">
                                      <p:cBhvr additive="base">
                                        <p:cTn id="42" dur="500" fill="hold"/>
                                        <p:tgtEl>
                                          <p:spTgt spid="1266695"/>
                                        </p:tgtEl>
                                        <p:attrNameLst>
                                          <p:attrName>ppt_x</p:attrName>
                                        </p:attrNameLst>
                                      </p:cBhvr>
                                      <p:tavLst>
                                        <p:tav tm="0">
                                          <p:val>
                                            <p:strVal val="0-#ppt_w/2"/>
                                          </p:val>
                                        </p:tav>
                                        <p:tav tm="100000">
                                          <p:val>
                                            <p:strVal val="#ppt_x"/>
                                          </p:val>
                                        </p:tav>
                                      </p:tavLst>
                                    </p:anim>
                                    <p:anim calcmode="lin" valueType="num">
                                      <p:cBhvr additive="base">
                                        <p:cTn id="43" dur="500" fill="hold"/>
                                        <p:tgtEl>
                                          <p:spTgt spid="126669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Islık"/>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3" fill="hold" grpId="0" nodeType="clickEffect">
                                  <p:stCondLst>
                                    <p:cond delay="0"/>
                                  </p:stCondLst>
                                  <p:iterate type="lt">
                                    <p:tmPct val="100000"/>
                                  </p:iterate>
                                  <p:childTnLst>
                                    <p:set>
                                      <p:cBhvr>
                                        <p:cTn id="47" dur="1" fill="hold">
                                          <p:stCondLst>
                                            <p:cond delay="0"/>
                                          </p:stCondLst>
                                        </p:cTn>
                                        <p:tgtEl>
                                          <p:spTgt spid="1266696">
                                            <p:txEl>
                                              <p:pRg st="0" end="0"/>
                                            </p:txEl>
                                          </p:spTgt>
                                        </p:tgtEl>
                                        <p:attrNameLst>
                                          <p:attrName>style.visibility</p:attrName>
                                        </p:attrNameLst>
                                      </p:cBhvr>
                                      <p:to>
                                        <p:strVal val="visible"/>
                                      </p:to>
                                    </p:set>
                                    <p:anim calcmode="lin" valueType="num">
                                      <p:cBhvr additive="base">
                                        <p:cTn id="48" dur="75" fill="hold"/>
                                        <p:tgtEl>
                                          <p:spTgt spid="1266696">
                                            <p:txEl>
                                              <p:pRg st="0" end="0"/>
                                            </p:txEl>
                                          </p:spTgt>
                                        </p:tgtEl>
                                        <p:attrNameLst>
                                          <p:attrName>ppt_x</p:attrName>
                                        </p:attrNameLst>
                                      </p:cBhvr>
                                      <p:tavLst>
                                        <p:tav tm="0">
                                          <p:val>
                                            <p:strVal val="1+#ppt_w/2"/>
                                          </p:val>
                                        </p:tav>
                                        <p:tav tm="100000">
                                          <p:val>
                                            <p:strVal val="#ppt_x"/>
                                          </p:val>
                                        </p:tav>
                                      </p:tavLst>
                                    </p:anim>
                                    <p:anim calcmode="lin" valueType="num">
                                      <p:cBhvr additive="base">
                                        <p:cTn id="49" dur="75" fill="hold"/>
                                        <p:tgtEl>
                                          <p:spTgt spid="1266696">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5" name="Lazer"/>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3" fill="hold" grpId="0" nodeType="clickEffect">
                                  <p:stCondLst>
                                    <p:cond delay="0"/>
                                  </p:stCondLst>
                                  <p:iterate type="lt">
                                    <p:tmPct val="100000"/>
                                  </p:iterate>
                                  <p:childTnLst>
                                    <p:set>
                                      <p:cBhvr>
                                        <p:cTn id="53" dur="1" fill="hold">
                                          <p:stCondLst>
                                            <p:cond delay="0"/>
                                          </p:stCondLst>
                                        </p:cTn>
                                        <p:tgtEl>
                                          <p:spTgt spid="1266696">
                                            <p:txEl>
                                              <p:pRg st="1" end="1"/>
                                            </p:txEl>
                                          </p:spTgt>
                                        </p:tgtEl>
                                        <p:attrNameLst>
                                          <p:attrName>style.visibility</p:attrName>
                                        </p:attrNameLst>
                                      </p:cBhvr>
                                      <p:to>
                                        <p:strVal val="visible"/>
                                      </p:to>
                                    </p:set>
                                    <p:anim calcmode="lin" valueType="num">
                                      <p:cBhvr additive="base">
                                        <p:cTn id="54" dur="75" fill="hold"/>
                                        <p:tgtEl>
                                          <p:spTgt spid="1266696">
                                            <p:txEl>
                                              <p:pRg st="1" end="1"/>
                                            </p:txEl>
                                          </p:spTgt>
                                        </p:tgtEl>
                                        <p:attrNameLst>
                                          <p:attrName>ppt_x</p:attrName>
                                        </p:attrNameLst>
                                      </p:cBhvr>
                                      <p:tavLst>
                                        <p:tav tm="0">
                                          <p:val>
                                            <p:strVal val="1+#ppt_w/2"/>
                                          </p:val>
                                        </p:tav>
                                        <p:tav tm="100000">
                                          <p:val>
                                            <p:strVal val="#ppt_x"/>
                                          </p:val>
                                        </p:tav>
                                      </p:tavLst>
                                    </p:anim>
                                    <p:anim calcmode="lin" valueType="num">
                                      <p:cBhvr additive="base">
                                        <p:cTn id="55" dur="75" fill="hold"/>
                                        <p:tgtEl>
                                          <p:spTgt spid="1266696">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5" name="Lazer"/>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3" fill="hold" grpId="0" nodeType="clickEffect">
                                  <p:stCondLst>
                                    <p:cond delay="0"/>
                                  </p:stCondLst>
                                  <p:iterate type="lt">
                                    <p:tmPct val="100000"/>
                                  </p:iterate>
                                  <p:childTnLst>
                                    <p:set>
                                      <p:cBhvr>
                                        <p:cTn id="59" dur="1" fill="hold">
                                          <p:stCondLst>
                                            <p:cond delay="0"/>
                                          </p:stCondLst>
                                        </p:cTn>
                                        <p:tgtEl>
                                          <p:spTgt spid="1266696">
                                            <p:txEl>
                                              <p:pRg st="2" end="2"/>
                                            </p:txEl>
                                          </p:spTgt>
                                        </p:tgtEl>
                                        <p:attrNameLst>
                                          <p:attrName>style.visibility</p:attrName>
                                        </p:attrNameLst>
                                      </p:cBhvr>
                                      <p:to>
                                        <p:strVal val="visible"/>
                                      </p:to>
                                    </p:set>
                                    <p:anim calcmode="lin" valueType="num">
                                      <p:cBhvr additive="base">
                                        <p:cTn id="60" dur="75" fill="hold"/>
                                        <p:tgtEl>
                                          <p:spTgt spid="1266696">
                                            <p:txEl>
                                              <p:pRg st="2" end="2"/>
                                            </p:txEl>
                                          </p:spTgt>
                                        </p:tgtEl>
                                        <p:attrNameLst>
                                          <p:attrName>ppt_x</p:attrName>
                                        </p:attrNameLst>
                                      </p:cBhvr>
                                      <p:tavLst>
                                        <p:tav tm="0">
                                          <p:val>
                                            <p:strVal val="1+#ppt_w/2"/>
                                          </p:val>
                                        </p:tav>
                                        <p:tav tm="100000">
                                          <p:val>
                                            <p:strVal val="#ppt_x"/>
                                          </p:val>
                                        </p:tav>
                                      </p:tavLst>
                                    </p:anim>
                                    <p:anim calcmode="lin" valueType="num">
                                      <p:cBhvr additive="base">
                                        <p:cTn id="61" dur="75" fill="hold"/>
                                        <p:tgtEl>
                                          <p:spTgt spid="1266696">
                                            <p:txEl>
                                              <p:pRg st="2" end="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5" name="Lazer"/>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8" fill="hold" nodeType="clickEffect">
                                  <p:stCondLst>
                                    <p:cond delay="0"/>
                                  </p:stCondLst>
                                  <p:childTnLst>
                                    <p:set>
                                      <p:cBhvr>
                                        <p:cTn id="65" dur="1" fill="hold">
                                          <p:stCondLst>
                                            <p:cond delay="0"/>
                                          </p:stCondLst>
                                        </p:cTn>
                                        <p:tgtEl>
                                          <p:spTgt spid="1266697"/>
                                        </p:tgtEl>
                                        <p:attrNameLst>
                                          <p:attrName>style.visibility</p:attrName>
                                        </p:attrNameLst>
                                      </p:cBhvr>
                                      <p:to>
                                        <p:strVal val="visible"/>
                                      </p:to>
                                    </p:set>
                                    <p:anim calcmode="lin" valueType="num">
                                      <p:cBhvr additive="base">
                                        <p:cTn id="66" dur="500" fill="hold"/>
                                        <p:tgtEl>
                                          <p:spTgt spid="1266697"/>
                                        </p:tgtEl>
                                        <p:attrNameLst>
                                          <p:attrName>ppt_x</p:attrName>
                                        </p:attrNameLst>
                                      </p:cBhvr>
                                      <p:tavLst>
                                        <p:tav tm="0">
                                          <p:val>
                                            <p:strVal val="0-#ppt_w/2"/>
                                          </p:val>
                                        </p:tav>
                                        <p:tav tm="100000">
                                          <p:val>
                                            <p:strVal val="#ppt_x"/>
                                          </p:val>
                                        </p:tav>
                                      </p:tavLst>
                                    </p:anim>
                                    <p:anim calcmode="lin" valueType="num">
                                      <p:cBhvr additive="base">
                                        <p:cTn id="67" dur="500" fill="hold"/>
                                        <p:tgtEl>
                                          <p:spTgt spid="126669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Islık"/>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3" fill="hold" grpId="0" nodeType="clickEffect">
                                  <p:stCondLst>
                                    <p:cond delay="0"/>
                                  </p:stCondLst>
                                  <p:iterate type="lt">
                                    <p:tmPct val="100000"/>
                                  </p:iterate>
                                  <p:childTnLst>
                                    <p:set>
                                      <p:cBhvr>
                                        <p:cTn id="71" dur="1" fill="hold">
                                          <p:stCondLst>
                                            <p:cond delay="0"/>
                                          </p:stCondLst>
                                        </p:cTn>
                                        <p:tgtEl>
                                          <p:spTgt spid="1266698">
                                            <p:txEl>
                                              <p:pRg st="0" end="0"/>
                                            </p:txEl>
                                          </p:spTgt>
                                        </p:tgtEl>
                                        <p:attrNameLst>
                                          <p:attrName>style.visibility</p:attrName>
                                        </p:attrNameLst>
                                      </p:cBhvr>
                                      <p:to>
                                        <p:strVal val="visible"/>
                                      </p:to>
                                    </p:set>
                                    <p:anim calcmode="lin" valueType="num">
                                      <p:cBhvr additive="base">
                                        <p:cTn id="72" dur="75" fill="hold"/>
                                        <p:tgtEl>
                                          <p:spTgt spid="1266698">
                                            <p:txEl>
                                              <p:pRg st="0" end="0"/>
                                            </p:txEl>
                                          </p:spTgt>
                                        </p:tgtEl>
                                        <p:attrNameLst>
                                          <p:attrName>ppt_x</p:attrName>
                                        </p:attrNameLst>
                                      </p:cBhvr>
                                      <p:tavLst>
                                        <p:tav tm="0">
                                          <p:val>
                                            <p:strVal val="1+#ppt_w/2"/>
                                          </p:val>
                                        </p:tav>
                                        <p:tav tm="100000">
                                          <p:val>
                                            <p:strVal val="#ppt_x"/>
                                          </p:val>
                                        </p:tav>
                                      </p:tavLst>
                                    </p:anim>
                                    <p:anim calcmode="lin" valueType="num">
                                      <p:cBhvr additive="base">
                                        <p:cTn id="73" dur="75" fill="hold"/>
                                        <p:tgtEl>
                                          <p:spTgt spid="1266698">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5" name="Laz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6690" grpId="0" autoUpdateAnimBg="0"/>
      <p:bldP spid="1266692" grpId="0" build="p" autoUpdateAnimBg="0"/>
      <p:bldP spid="1266694" grpId="0" build="p" autoUpdateAnimBg="0"/>
      <p:bldP spid="1266696" grpId="0" build="p" autoUpdateAnimBg="0"/>
      <p:bldP spid="1266698" grpId="0" build="p"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7714" name="Rectangle 2"/>
          <p:cNvSpPr>
            <a:spLocks noGrp="1" noChangeArrowheads="1"/>
          </p:cNvSpPr>
          <p:nvPr>
            <p:ph type="title"/>
          </p:nvPr>
        </p:nvSpPr>
        <p:spPr>
          <a:xfrm>
            <a:off x="533400" y="0"/>
            <a:ext cx="7772400" cy="1219200"/>
          </a:xfrm>
          <a:effectLst>
            <a:outerShdw dist="35921" dir="2700000" algn="ctr" rotWithShape="0">
              <a:schemeClr val="bg2"/>
            </a:outerShdw>
          </a:effectLst>
        </p:spPr>
        <p:txBody>
          <a:bodyPr lIns="92075" tIns="46038" rIns="92075" bIns="46038"/>
          <a:lstStyle/>
          <a:p>
            <a:r>
              <a:rPr lang="tr-TR" sz="3600" dirty="0" smtClean="0">
                <a:solidFill>
                  <a:schemeClr val="accent6"/>
                </a:solidFill>
                <a:latin typeface="Comic Sans MS" panose="030F0702030302020204" pitchFamily="66" charset="0"/>
              </a:rPr>
              <a:t>YANGIN SEBEPLERİ-2</a:t>
            </a:r>
          </a:p>
        </p:txBody>
      </p:sp>
      <p:graphicFrame>
        <p:nvGraphicFramePr>
          <p:cNvPr id="1267715" name="Object 3"/>
          <p:cNvGraphicFramePr>
            <a:graphicFrameLocks/>
          </p:cNvGraphicFramePr>
          <p:nvPr/>
        </p:nvGraphicFramePr>
        <p:xfrm>
          <a:off x="304800" y="1417638"/>
          <a:ext cx="1600200" cy="1554162"/>
        </p:xfrm>
        <a:graphic>
          <a:graphicData uri="http://schemas.openxmlformats.org/presentationml/2006/ole">
            <mc:AlternateContent xmlns:mc="http://schemas.openxmlformats.org/markup-compatibility/2006">
              <mc:Choice xmlns:v="urn:schemas-microsoft-com:vml" Requires="v">
                <p:oleObj spid="_x0000_s109599" name="ClipArt" r:id="rId7" imgW="3659752" imgH="2488602" progId="MS_ClipArt_Gallery.2">
                  <p:embed/>
                </p:oleObj>
              </mc:Choice>
              <mc:Fallback>
                <p:oleObj name="ClipArt" r:id="rId7" imgW="3659752" imgH="2488602" progId="MS_ClipArt_Gallery.2">
                  <p:embed/>
                  <p:pic>
                    <p:nvPicPr>
                      <p:cNvPr id="0" name="Object 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1417638"/>
                        <a:ext cx="1600200"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67716" name="Rectangle 4"/>
          <p:cNvSpPr>
            <a:spLocks noChangeArrowheads="1"/>
          </p:cNvSpPr>
          <p:nvPr/>
        </p:nvSpPr>
        <p:spPr bwMode="auto">
          <a:xfrm>
            <a:off x="2041525" y="1965325"/>
            <a:ext cx="184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sz="2400"/>
              <a:t>5-KAZALAR</a:t>
            </a:r>
          </a:p>
        </p:txBody>
      </p:sp>
      <p:graphicFrame>
        <p:nvGraphicFramePr>
          <p:cNvPr id="1267717" name="Object 5"/>
          <p:cNvGraphicFramePr>
            <a:graphicFrameLocks/>
          </p:cNvGraphicFramePr>
          <p:nvPr/>
        </p:nvGraphicFramePr>
        <p:xfrm>
          <a:off x="304800" y="3200400"/>
          <a:ext cx="2195513" cy="2109788"/>
        </p:xfrm>
        <a:graphic>
          <a:graphicData uri="http://schemas.openxmlformats.org/presentationml/2006/ole">
            <mc:AlternateContent xmlns:mc="http://schemas.openxmlformats.org/markup-compatibility/2006">
              <mc:Choice xmlns:v="urn:schemas-microsoft-com:vml" Requires="v">
                <p:oleObj spid="_x0000_s109600" name="ClipArt" r:id="rId9" imgW="3657600" imgH="2877840" progId="MS_ClipArt_Gallery.2">
                  <p:embed/>
                </p:oleObj>
              </mc:Choice>
              <mc:Fallback>
                <p:oleObj name="ClipArt" r:id="rId9" imgW="3657600" imgH="2877840" progId="MS_ClipArt_Gallery.2">
                  <p:embed/>
                  <p:pic>
                    <p:nvPicPr>
                      <p:cNvPr id="0" name="Object 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3200400"/>
                        <a:ext cx="2195513" cy="210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67718" name="Rectangle 6"/>
          <p:cNvSpPr>
            <a:spLocks noChangeArrowheads="1"/>
          </p:cNvSpPr>
          <p:nvPr/>
        </p:nvSpPr>
        <p:spPr bwMode="auto">
          <a:xfrm>
            <a:off x="365125" y="5546725"/>
            <a:ext cx="184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sz="2400"/>
              <a:t>6-SABOTAJ</a:t>
            </a:r>
          </a:p>
        </p:txBody>
      </p:sp>
      <p:graphicFrame>
        <p:nvGraphicFramePr>
          <p:cNvPr id="1267719" name="Object 7"/>
          <p:cNvGraphicFramePr>
            <a:graphicFrameLocks/>
          </p:cNvGraphicFramePr>
          <p:nvPr/>
        </p:nvGraphicFramePr>
        <p:xfrm>
          <a:off x="5791200" y="1447800"/>
          <a:ext cx="2347913" cy="1600200"/>
        </p:xfrm>
        <a:graphic>
          <a:graphicData uri="http://schemas.openxmlformats.org/presentationml/2006/ole">
            <mc:AlternateContent xmlns:mc="http://schemas.openxmlformats.org/markup-compatibility/2006">
              <mc:Choice xmlns:v="urn:schemas-microsoft-com:vml" Requires="v">
                <p:oleObj spid="_x0000_s109601" name="ClipArt" r:id="rId11" imgW="3657600" imgH="2011320" progId="MS_ClipArt_Gallery.2">
                  <p:embed/>
                </p:oleObj>
              </mc:Choice>
              <mc:Fallback>
                <p:oleObj name="ClipArt" r:id="rId11" imgW="3657600" imgH="2011320" progId="MS_ClipArt_Gallery.2">
                  <p:embed/>
                  <p:pic>
                    <p:nvPicPr>
                      <p:cNvPr id="0" name="Object 7"/>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1200" y="1447800"/>
                        <a:ext cx="2347913"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67720" name="Rectangle 8"/>
          <p:cNvSpPr>
            <a:spLocks noChangeArrowheads="1"/>
          </p:cNvSpPr>
          <p:nvPr/>
        </p:nvSpPr>
        <p:spPr bwMode="auto">
          <a:xfrm>
            <a:off x="6357938" y="3214688"/>
            <a:ext cx="175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sz="2400"/>
              <a:t>7-SİRAYET</a:t>
            </a:r>
          </a:p>
        </p:txBody>
      </p:sp>
      <p:sp>
        <p:nvSpPr>
          <p:cNvPr id="1267721" name="Rectangle 9"/>
          <p:cNvSpPr>
            <a:spLocks noChangeArrowheads="1"/>
          </p:cNvSpPr>
          <p:nvPr/>
        </p:nvSpPr>
        <p:spPr bwMode="auto">
          <a:xfrm>
            <a:off x="4479925" y="5775325"/>
            <a:ext cx="2708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sz="2400"/>
              <a:t>8-TABİİ OLAYLAR</a:t>
            </a:r>
          </a:p>
        </p:txBody>
      </p:sp>
      <p:pic>
        <p:nvPicPr>
          <p:cNvPr id="109578" name="Picture 10" descr="2772490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2000" y="3752850"/>
            <a:ext cx="266858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7723"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200400"/>
            <a:ext cx="31242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7724" name="Picture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72125" y="1071563"/>
            <a:ext cx="2971800"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3000">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67714"/>
                                        </p:tgtEl>
                                        <p:attrNameLst>
                                          <p:attrName>style.visibility</p:attrName>
                                        </p:attrNameLst>
                                      </p:cBhvr>
                                      <p:to>
                                        <p:strVal val="visible"/>
                                      </p:to>
                                    </p:set>
                                    <p:anim calcmode="lin" valueType="num">
                                      <p:cBhvr additive="base">
                                        <p:cTn id="7" dur="500" fill="hold"/>
                                        <p:tgtEl>
                                          <p:spTgt spid="1267714"/>
                                        </p:tgtEl>
                                        <p:attrNameLst>
                                          <p:attrName>ppt_x</p:attrName>
                                        </p:attrNameLst>
                                      </p:cBhvr>
                                      <p:tavLst>
                                        <p:tav tm="0">
                                          <p:val>
                                            <p:strVal val="0-#ppt_w/2"/>
                                          </p:val>
                                        </p:tav>
                                        <p:tav tm="100000">
                                          <p:val>
                                            <p:strVal val="#ppt_x"/>
                                          </p:val>
                                        </p:tav>
                                      </p:tavLst>
                                    </p:anim>
                                    <p:anim calcmode="lin" valueType="num">
                                      <p:cBhvr additive="base">
                                        <p:cTn id="8" dur="500" fill="hold"/>
                                        <p:tgtEl>
                                          <p:spTgt spid="126771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Islık"/>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267715"/>
                                        </p:tgtEl>
                                        <p:attrNameLst>
                                          <p:attrName>style.visibility</p:attrName>
                                        </p:attrNameLst>
                                      </p:cBhvr>
                                      <p:to>
                                        <p:strVal val="visible"/>
                                      </p:to>
                                    </p:set>
                                    <p:anim calcmode="lin" valueType="num">
                                      <p:cBhvr additive="base">
                                        <p:cTn id="13" dur="500" fill="hold"/>
                                        <p:tgtEl>
                                          <p:spTgt spid="1267715"/>
                                        </p:tgtEl>
                                        <p:attrNameLst>
                                          <p:attrName>ppt_x</p:attrName>
                                        </p:attrNameLst>
                                      </p:cBhvr>
                                      <p:tavLst>
                                        <p:tav tm="0">
                                          <p:val>
                                            <p:strVal val="1+#ppt_w/2"/>
                                          </p:val>
                                        </p:tav>
                                        <p:tav tm="100000">
                                          <p:val>
                                            <p:strVal val="#ppt_x"/>
                                          </p:val>
                                        </p:tav>
                                      </p:tavLst>
                                    </p:anim>
                                    <p:anim calcmode="lin" valueType="num">
                                      <p:cBhvr additive="base">
                                        <p:cTn id="14" dur="500" fill="hold"/>
                                        <p:tgtEl>
                                          <p:spTgt spid="126771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Fren"/>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5" fill="hold" nodeType="clickEffect">
                                  <p:stCondLst>
                                    <p:cond delay="0"/>
                                  </p:stCondLst>
                                  <p:childTnLst>
                                    <p:set>
                                      <p:cBhvr>
                                        <p:cTn id="18" dur="1" fill="hold">
                                          <p:stCondLst>
                                            <p:cond delay="0"/>
                                          </p:stCondLst>
                                        </p:cTn>
                                        <p:tgtEl>
                                          <p:spTgt spid="1267724"/>
                                        </p:tgtEl>
                                        <p:attrNameLst>
                                          <p:attrName>style.visibility</p:attrName>
                                        </p:attrNameLst>
                                      </p:cBhvr>
                                      <p:to>
                                        <p:strVal val="visible"/>
                                      </p:to>
                                    </p:set>
                                    <p:animEffect transition="in" filter="blinds(vertical)">
                                      <p:cBhvr>
                                        <p:cTn id="19" dur="500"/>
                                        <p:tgtEl>
                                          <p:spTgt spid="1267724"/>
                                        </p:tgtEl>
                                      </p:cBhvr>
                                    </p:animEffect>
                                  </p:childTnLst>
                                  <p:subTnLst>
                                    <p:audio>
                                      <p:cMediaNode>
                                        <p:cTn display="0" masterRel="sameClick">
                                          <p:stCondLst>
                                            <p:cond evt="begin" delay="0">
                                              <p:tn val="17"/>
                                            </p:cond>
                                          </p:stCondLst>
                                          <p:endCondLst>
                                            <p:cond evt="onStopAudio" delay="0">
                                              <p:tgtEl>
                                                <p:sldTgt/>
                                              </p:tgtEl>
                                            </p:cond>
                                          </p:endCondLst>
                                        </p:cTn>
                                        <p:tgtEl>
                                          <p:sndTgt r:embed="rId5" name="KAMERA.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3" fill="hold" grpId="0" nodeType="clickEffect">
                                  <p:stCondLst>
                                    <p:cond delay="0"/>
                                  </p:stCondLst>
                                  <p:iterate type="lt">
                                    <p:tmPct val="100000"/>
                                  </p:iterate>
                                  <p:childTnLst>
                                    <p:set>
                                      <p:cBhvr>
                                        <p:cTn id="23" dur="1" fill="hold">
                                          <p:stCondLst>
                                            <p:cond delay="0"/>
                                          </p:stCondLst>
                                        </p:cTn>
                                        <p:tgtEl>
                                          <p:spTgt spid="1267716">
                                            <p:txEl>
                                              <p:pRg st="0" end="0"/>
                                            </p:txEl>
                                          </p:spTgt>
                                        </p:tgtEl>
                                        <p:attrNameLst>
                                          <p:attrName>style.visibility</p:attrName>
                                        </p:attrNameLst>
                                      </p:cBhvr>
                                      <p:to>
                                        <p:strVal val="visible"/>
                                      </p:to>
                                    </p:set>
                                    <p:anim calcmode="lin" valueType="num">
                                      <p:cBhvr additive="base">
                                        <p:cTn id="24" dur="75" fill="hold"/>
                                        <p:tgtEl>
                                          <p:spTgt spid="1267716">
                                            <p:txEl>
                                              <p:pRg st="0" end="0"/>
                                            </p:txEl>
                                          </p:spTgt>
                                        </p:tgtEl>
                                        <p:attrNameLst>
                                          <p:attrName>ppt_x</p:attrName>
                                        </p:attrNameLst>
                                      </p:cBhvr>
                                      <p:tavLst>
                                        <p:tav tm="0">
                                          <p:val>
                                            <p:strVal val="1+#ppt_w/2"/>
                                          </p:val>
                                        </p:tav>
                                        <p:tav tm="100000">
                                          <p:val>
                                            <p:strVal val="#ppt_x"/>
                                          </p:val>
                                        </p:tav>
                                      </p:tavLst>
                                    </p:anim>
                                    <p:anim calcmode="lin" valueType="num">
                                      <p:cBhvr additive="base">
                                        <p:cTn id="25" dur="75" fill="hold"/>
                                        <p:tgtEl>
                                          <p:spTgt spid="1267716">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6" name="Lazer"/>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nodeType="clickEffect">
                                  <p:stCondLst>
                                    <p:cond delay="0"/>
                                  </p:stCondLst>
                                  <p:childTnLst>
                                    <p:set>
                                      <p:cBhvr>
                                        <p:cTn id="29" dur="1" fill="hold">
                                          <p:stCondLst>
                                            <p:cond delay="0"/>
                                          </p:stCondLst>
                                        </p:cTn>
                                        <p:tgtEl>
                                          <p:spTgt spid="1267717"/>
                                        </p:tgtEl>
                                        <p:attrNameLst>
                                          <p:attrName>style.visibility</p:attrName>
                                        </p:attrNameLst>
                                      </p:cBhvr>
                                      <p:to>
                                        <p:strVal val="visible"/>
                                      </p:to>
                                    </p:set>
                                    <p:anim calcmode="lin" valueType="num">
                                      <p:cBhvr additive="base">
                                        <p:cTn id="30" dur="500" fill="hold"/>
                                        <p:tgtEl>
                                          <p:spTgt spid="1267717"/>
                                        </p:tgtEl>
                                        <p:attrNameLst>
                                          <p:attrName>ppt_x</p:attrName>
                                        </p:attrNameLst>
                                      </p:cBhvr>
                                      <p:tavLst>
                                        <p:tav tm="0">
                                          <p:val>
                                            <p:strVal val="0-#ppt_w/2"/>
                                          </p:val>
                                        </p:tav>
                                        <p:tav tm="100000">
                                          <p:val>
                                            <p:strVal val="#ppt_x"/>
                                          </p:val>
                                        </p:tav>
                                      </p:tavLst>
                                    </p:anim>
                                    <p:anim calcmode="lin" valueType="num">
                                      <p:cBhvr additive="base">
                                        <p:cTn id="31" dur="500" fill="hold"/>
                                        <p:tgtEl>
                                          <p:spTgt spid="12677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Islık"/>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3" fill="hold" grpId="0" nodeType="clickEffect">
                                  <p:stCondLst>
                                    <p:cond delay="0"/>
                                  </p:stCondLst>
                                  <p:iterate type="lt">
                                    <p:tmPct val="100000"/>
                                  </p:iterate>
                                  <p:childTnLst>
                                    <p:set>
                                      <p:cBhvr>
                                        <p:cTn id="35" dur="1" fill="hold">
                                          <p:stCondLst>
                                            <p:cond delay="0"/>
                                          </p:stCondLst>
                                        </p:cTn>
                                        <p:tgtEl>
                                          <p:spTgt spid="1267718">
                                            <p:txEl>
                                              <p:pRg st="0" end="0"/>
                                            </p:txEl>
                                          </p:spTgt>
                                        </p:tgtEl>
                                        <p:attrNameLst>
                                          <p:attrName>style.visibility</p:attrName>
                                        </p:attrNameLst>
                                      </p:cBhvr>
                                      <p:to>
                                        <p:strVal val="visible"/>
                                      </p:to>
                                    </p:set>
                                    <p:anim calcmode="lin" valueType="num">
                                      <p:cBhvr additive="base">
                                        <p:cTn id="36" dur="75" fill="hold"/>
                                        <p:tgtEl>
                                          <p:spTgt spid="1267718">
                                            <p:txEl>
                                              <p:pRg st="0" end="0"/>
                                            </p:txEl>
                                          </p:spTgt>
                                        </p:tgtEl>
                                        <p:attrNameLst>
                                          <p:attrName>ppt_x</p:attrName>
                                        </p:attrNameLst>
                                      </p:cBhvr>
                                      <p:tavLst>
                                        <p:tav tm="0">
                                          <p:val>
                                            <p:strVal val="1+#ppt_w/2"/>
                                          </p:val>
                                        </p:tav>
                                        <p:tav tm="100000">
                                          <p:val>
                                            <p:strVal val="#ppt_x"/>
                                          </p:val>
                                        </p:tav>
                                      </p:tavLst>
                                    </p:anim>
                                    <p:anim calcmode="lin" valueType="num">
                                      <p:cBhvr additive="base">
                                        <p:cTn id="37" dur="75" fill="hold"/>
                                        <p:tgtEl>
                                          <p:spTgt spid="1267718">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6" name="Lazer"/>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7" presetClass="entr" presetSubtype="4" fill="hold" nodeType="clickEffect">
                                  <p:stCondLst>
                                    <p:cond delay="0"/>
                                  </p:stCondLst>
                                  <p:childTnLst>
                                    <p:set>
                                      <p:cBhvr>
                                        <p:cTn id="41" dur="1" fill="hold">
                                          <p:stCondLst>
                                            <p:cond delay="0"/>
                                          </p:stCondLst>
                                        </p:cTn>
                                        <p:tgtEl>
                                          <p:spTgt spid="1267723"/>
                                        </p:tgtEl>
                                        <p:attrNameLst>
                                          <p:attrName>style.visibility</p:attrName>
                                        </p:attrNameLst>
                                      </p:cBhvr>
                                      <p:to>
                                        <p:strVal val="visible"/>
                                      </p:to>
                                    </p:set>
                                    <p:anim calcmode="lin" valueType="num">
                                      <p:cBhvr>
                                        <p:cTn id="42" dur="500" fill="hold"/>
                                        <p:tgtEl>
                                          <p:spTgt spid="1267723"/>
                                        </p:tgtEl>
                                        <p:attrNameLst>
                                          <p:attrName>ppt_x</p:attrName>
                                        </p:attrNameLst>
                                      </p:cBhvr>
                                      <p:tavLst>
                                        <p:tav tm="0">
                                          <p:val>
                                            <p:strVal val="#ppt_x"/>
                                          </p:val>
                                        </p:tav>
                                        <p:tav tm="100000">
                                          <p:val>
                                            <p:strVal val="#ppt_x"/>
                                          </p:val>
                                        </p:tav>
                                      </p:tavLst>
                                    </p:anim>
                                    <p:anim calcmode="lin" valueType="num">
                                      <p:cBhvr>
                                        <p:cTn id="43" dur="500" fill="hold"/>
                                        <p:tgtEl>
                                          <p:spTgt spid="1267723"/>
                                        </p:tgtEl>
                                        <p:attrNameLst>
                                          <p:attrName>ppt_y</p:attrName>
                                        </p:attrNameLst>
                                      </p:cBhvr>
                                      <p:tavLst>
                                        <p:tav tm="0">
                                          <p:val>
                                            <p:strVal val="#ppt_y+#ppt_h/2"/>
                                          </p:val>
                                        </p:tav>
                                        <p:tav tm="100000">
                                          <p:val>
                                            <p:strVal val="#ppt_y"/>
                                          </p:val>
                                        </p:tav>
                                      </p:tavLst>
                                    </p:anim>
                                    <p:anim calcmode="lin" valueType="num">
                                      <p:cBhvr>
                                        <p:cTn id="44" dur="500" fill="hold"/>
                                        <p:tgtEl>
                                          <p:spTgt spid="1267723"/>
                                        </p:tgtEl>
                                        <p:attrNameLst>
                                          <p:attrName>ppt_w</p:attrName>
                                        </p:attrNameLst>
                                      </p:cBhvr>
                                      <p:tavLst>
                                        <p:tav tm="0">
                                          <p:val>
                                            <p:strVal val="#ppt_w"/>
                                          </p:val>
                                        </p:tav>
                                        <p:tav tm="100000">
                                          <p:val>
                                            <p:strVal val="#ppt_w"/>
                                          </p:val>
                                        </p:tav>
                                      </p:tavLst>
                                    </p:anim>
                                    <p:anim calcmode="lin" valueType="num">
                                      <p:cBhvr>
                                        <p:cTn id="45" dur="500" fill="hold"/>
                                        <p:tgtEl>
                                          <p:spTgt spid="126772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0"/>
                                            </p:cond>
                                          </p:stCondLst>
                                          <p:endCondLst>
                                            <p:cond evt="onStopAudio" delay="0">
                                              <p:tgtEl>
                                                <p:sldTgt/>
                                              </p:tgtEl>
                                            </p:cond>
                                          </p:endCondLst>
                                        </p:cTn>
                                        <p:tgtEl>
                                          <p:sndTgt r:embed="rId5" name="KAMERA.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8" fill="hold" nodeType="clickEffect">
                                  <p:stCondLst>
                                    <p:cond delay="0"/>
                                  </p:stCondLst>
                                  <p:childTnLst>
                                    <p:set>
                                      <p:cBhvr>
                                        <p:cTn id="49" dur="1" fill="hold">
                                          <p:stCondLst>
                                            <p:cond delay="0"/>
                                          </p:stCondLst>
                                        </p:cTn>
                                        <p:tgtEl>
                                          <p:spTgt spid="1267719"/>
                                        </p:tgtEl>
                                        <p:attrNameLst>
                                          <p:attrName>style.visibility</p:attrName>
                                        </p:attrNameLst>
                                      </p:cBhvr>
                                      <p:to>
                                        <p:strVal val="visible"/>
                                      </p:to>
                                    </p:set>
                                    <p:anim calcmode="lin" valueType="num">
                                      <p:cBhvr additive="base">
                                        <p:cTn id="50" dur="500" fill="hold"/>
                                        <p:tgtEl>
                                          <p:spTgt spid="1267719"/>
                                        </p:tgtEl>
                                        <p:attrNameLst>
                                          <p:attrName>ppt_x</p:attrName>
                                        </p:attrNameLst>
                                      </p:cBhvr>
                                      <p:tavLst>
                                        <p:tav tm="0">
                                          <p:val>
                                            <p:strVal val="0-#ppt_w/2"/>
                                          </p:val>
                                        </p:tav>
                                        <p:tav tm="100000">
                                          <p:val>
                                            <p:strVal val="#ppt_x"/>
                                          </p:val>
                                        </p:tav>
                                      </p:tavLst>
                                    </p:anim>
                                    <p:anim calcmode="lin" valueType="num">
                                      <p:cBhvr additive="base">
                                        <p:cTn id="51" dur="500" fill="hold"/>
                                        <p:tgtEl>
                                          <p:spTgt spid="12677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3" name="Islık"/>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3" fill="hold" grpId="0" nodeType="clickEffect">
                                  <p:stCondLst>
                                    <p:cond delay="0"/>
                                  </p:stCondLst>
                                  <p:iterate type="lt">
                                    <p:tmPct val="100000"/>
                                  </p:iterate>
                                  <p:childTnLst>
                                    <p:set>
                                      <p:cBhvr>
                                        <p:cTn id="55" dur="1" fill="hold">
                                          <p:stCondLst>
                                            <p:cond delay="0"/>
                                          </p:stCondLst>
                                        </p:cTn>
                                        <p:tgtEl>
                                          <p:spTgt spid="1267720">
                                            <p:txEl>
                                              <p:pRg st="0" end="0"/>
                                            </p:txEl>
                                          </p:spTgt>
                                        </p:tgtEl>
                                        <p:attrNameLst>
                                          <p:attrName>style.visibility</p:attrName>
                                        </p:attrNameLst>
                                      </p:cBhvr>
                                      <p:to>
                                        <p:strVal val="visible"/>
                                      </p:to>
                                    </p:set>
                                    <p:anim calcmode="lin" valueType="num">
                                      <p:cBhvr additive="base">
                                        <p:cTn id="56" dur="75" fill="hold"/>
                                        <p:tgtEl>
                                          <p:spTgt spid="1267720">
                                            <p:txEl>
                                              <p:pRg st="0" end="0"/>
                                            </p:txEl>
                                          </p:spTgt>
                                        </p:tgtEl>
                                        <p:attrNameLst>
                                          <p:attrName>ppt_x</p:attrName>
                                        </p:attrNameLst>
                                      </p:cBhvr>
                                      <p:tavLst>
                                        <p:tav tm="0">
                                          <p:val>
                                            <p:strVal val="1+#ppt_w/2"/>
                                          </p:val>
                                        </p:tav>
                                        <p:tav tm="100000">
                                          <p:val>
                                            <p:strVal val="#ppt_x"/>
                                          </p:val>
                                        </p:tav>
                                      </p:tavLst>
                                    </p:anim>
                                    <p:anim calcmode="lin" valueType="num">
                                      <p:cBhvr additive="base">
                                        <p:cTn id="57" dur="75" fill="hold"/>
                                        <p:tgtEl>
                                          <p:spTgt spid="1267720">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6" name="Lazer"/>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3" fill="hold" grpId="0" nodeType="clickEffect">
                                  <p:stCondLst>
                                    <p:cond delay="0"/>
                                  </p:stCondLst>
                                  <p:iterate type="lt">
                                    <p:tmPct val="100000"/>
                                  </p:iterate>
                                  <p:childTnLst>
                                    <p:set>
                                      <p:cBhvr>
                                        <p:cTn id="61" dur="1" fill="hold">
                                          <p:stCondLst>
                                            <p:cond delay="0"/>
                                          </p:stCondLst>
                                        </p:cTn>
                                        <p:tgtEl>
                                          <p:spTgt spid="1267721">
                                            <p:txEl>
                                              <p:pRg st="0" end="0"/>
                                            </p:txEl>
                                          </p:spTgt>
                                        </p:tgtEl>
                                        <p:attrNameLst>
                                          <p:attrName>style.visibility</p:attrName>
                                        </p:attrNameLst>
                                      </p:cBhvr>
                                      <p:to>
                                        <p:strVal val="visible"/>
                                      </p:to>
                                    </p:set>
                                    <p:anim calcmode="lin" valueType="num">
                                      <p:cBhvr additive="base">
                                        <p:cTn id="62" dur="75" fill="hold"/>
                                        <p:tgtEl>
                                          <p:spTgt spid="1267721">
                                            <p:txEl>
                                              <p:pRg st="0" end="0"/>
                                            </p:txEl>
                                          </p:spTgt>
                                        </p:tgtEl>
                                        <p:attrNameLst>
                                          <p:attrName>ppt_x</p:attrName>
                                        </p:attrNameLst>
                                      </p:cBhvr>
                                      <p:tavLst>
                                        <p:tav tm="0">
                                          <p:val>
                                            <p:strVal val="1+#ppt_w/2"/>
                                          </p:val>
                                        </p:tav>
                                        <p:tav tm="100000">
                                          <p:val>
                                            <p:strVal val="#ppt_x"/>
                                          </p:val>
                                        </p:tav>
                                      </p:tavLst>
                                    </p:anim>
                                    <p:anim calcmode="lin" valueType="num">
                                      <p:cBhvr additive="base">
                                        <p:cTn id="63" dur="75" fill="hold"/>
                                        <p:tgtEl>
                                          <p:spTgt spid="1267721">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6" name="Laz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7714" grpId="0" autoUpdateAnimBg="0"/>
      <p:bldP spid="1267716" grpId="0" build="p" autoUpdateAnimBg="0"/>
      <p:bldP spid="1267718" grpId="0" build="p" autoUpdateAnimBg="0"/>
      <p:bldP spid="1267720" grpId="0" build="p" autoUpdateAnimBg="0"/>
      <p:bldP spid="1267721" grpId="0" build="p"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ChangeArrowheads="1"/>
          </p:cNvSpPr>
          <p:nvPr/>
        </p:nvSpPr>
        <p:spPr bwMode="auto">
          <a:xfrm>
            <a:off x="214313" y="1614488"/>
            <a:ext cx="8153400" cy="4334792"/>
          </a:xfrm>
          <a:prstGeom prst="rect">
            <a:avLst/>
          </a:prstGeom>
          <a:noFill/>
          <a:ln w="9525">
            <a:noFill/>
            <a:miter lim="800000"/>
            <a:headEnd/>
            <a:tailEnd/>
          </a:ln>
        </p:spPr>
        <p:txBody>
          <a:bodyPr/>
          <a:lstStyle/>
          <a:p>
            <a:pPr marL="342900" indent="-342900">
              <a:lnSpc>
                <a:spcPct val="90000"/>
              </a:lnSpc>
              <a:spcBef>
                <a:spcPct val="20000"/>
              </a:spcBef>
              <a:buClr>
                <a:schemeClr val="accent6"/>
              </a:buClr>
              <a:buSzPct val="75000"/>
              <a:buFont typeface="Wingdings" panose="05000000000000000000" pitchFamily="2" charset="2"/>
              <a:buChar char="v"/>
              <a:defRPr/>
            </a:pPr>
            <a:r>
              <a:rPr lang="tr-TR" sz="2400" b="1" dirty="0">
                <a:solidFill>
                  <a:srgbClr val="FF0000"/>
                </a:solidFill>
                <a:latin typeface="Comic Sans MS" panose="030F0702030302020204" pitchFamily="66" charset="0"/>
                <a:cs typeface="Arial" charset="0"/>
              </a:rPr>
              <a:t> </a:t>
            </a:r>
            <a:r>
              <a:rPr lang="tr-TR" sz="2400" dirty="0" smtClean="0">
                <a:latin typeface="Comic Sans MS" panose="030F0702030302020204" pitchFamily="66" charset="0"/>
                <a:cs typeface="Arial" charset="0"/>
              </a:rPr>
              <a:t>Sigara </a:t>
            </a:r>
            <a:r>
              <a:rPr lang="tr-TR" sz="2400" dirty="0">
                <a:latin typeface="Comic Sans MS" panose="030F0702030302020204" pitchFamily="66" charset="0"/>
                <a:cs typeface="Arial" charset="0"/>
              </a:rPr>
              <a:t>ve kibrit.</a:t>
            </a:r>
          </a:p>
          <a:p>
            <a:pPr marL="342900" indent="-342900" algn="just">
              <a:lnSpc>
                <a:spcPct val="90000"/>
              </a:lnSpc>
              <a:spcBef>
                <a:spcPct val="20000"/>
              </a:spcBef>
              <a:buClr>
                <a:schemeClr val="accent6"/>
              </a:buClr>
              <a:buFont typeface="Wingdings" panose="05000000000000000000" pitchFamily="2" charset="2"/>
              <a:buChar char="v"/>
              <a:defRPr/>
            </a:pPr>
            <a:r>
              <a:rPr lang="tr-TR" sz="2400" dirty="0">
                <a:latin typeface="Comic Sans MS" panose="030F0702030302020204" pitchFamily="66" charset="0"/>
                <a:cs typeface="Arial" charset="0"/>
              </a:rPr>
              <a:t> Soba ve bacalar.</a:t>
            </a:r>
          </a:p>
          <a:p>
            <a:pPr marL="342900" indent="-342900" algn="just">
              <a:lnSpc>
                <a:spcPct val="90000"/>
              </a:lnSpc>
              <a:spcBef>
                <a:spcPct val="20000"/>
              </a:spcBef>
              <a:buClr>
                <a:schemeClr val="accent6"/>
              </a:buClr>
              <a:buFont typeface="Wingdings" panose="05000000000000000000" pitchFamily="2" charset="2"/>
              <a:buChar char="v"/>
              <a:defRPr/>
            </a:pPr>
            <a:r>
              <a:rPr lang="tr-TR" sz="2400" dirty="0">
                <a:latin typeface="Comic Sans MS" panose="030F0702030302020204" pitchFamily="66" charset="0"/>
                <a:cs typeface="Arial" charset="0"/>
              </a:rPr>
              <a:t> Elektrik.</a:t>
            </a:r>
          </a:p>
          <a:p>
            <a:pPr marL="342900" indent="-342900" algn="just">
              <a:lnSpc>
                <a:spcPct val="90000"/>
              </a:lnSpc>
              <a:spcBef>
                <a:spcPct val="20000"/>
              </a:spcBef>
              <a:buClr>
                <a:schemeClr val="accent6"/>
              </a:buClr>
              <a:buFont typeface="Wingdings" panose="05000000000000000000" pitchFamily="2" charset="2"/>
              <a:buChar char="v"/>
              <a:defRPr/>
            </a:pPr>
            <a:r>
              <a:rPr lang="tr-TR" sz="2400" dirty="0">
                <a:latin typeface="Comic Sans MS" panose="030F0702030302020204" pitchFamily="66" charset="0"/>
                <a:cs typeface="Arial" charset="0"/>
              </a:rPr>
              <a:t> Bazı kimyasal karışımlar.</a:t>
            </a:r>
          </a:p>
          <a:p>
            <a:pPr algn="just">
              <a:lnSpc>
                <a:spcPct val="90000"/>
              </a:lnSpc>
              <a:spcBef>
                <a:spcPct val="20000"/>
              </a:spcBef>
              <a:buClr>
                <a:schemeClr val="accent6"/>
              </a:buClr>
              <a:defRPr/>
            </a:pPr>
            <a:endParaRPr lang="tr-TR" sz="2400" dirty="0" smtClean="0">
              <a:latin typeface="Comic Sans MS" panose="030F0702030302020204" pitchFamily="66" charset="0"/>
              <a:cs typeface="Arial" charset="0"/>
            </a:endParaRPr>
          </a:p>
          <a:p>
            <a:pPr algn="just">
              <a:lnSpc>
                <a:spcPct val="90000"/>
              </a:lnSpc>
              <a:spcBef>
                <a:spcPct val="20000"/>
              </a:spcBef>
              <a:buClr>
                <a:schemeClr val="accent6"/>
              </a:buClr>
              <a:defRPr/>
            </a:pPr>
            <a:r>
              <a:rPr lang="tr-TR" sz="2400" dirty="0">
                <a:latin typeface="Comic Sans MS" panose="030F0702030302020204" pitchFamily="66" charset="0"/>
                <a:cs typeface="Arial" charset="0"/>
              </a:rPr>
              <a:t> </a:t>
            </a:r>
            <a:r>
              <a:rPr lang="tr-TR" sz="2400" dirty="0" smtClean="0">
                <a:latin typeface="Comic Sans MS" panose="030F0702030302020204" pitchFamily="66" charset="0"/>
                <a:cs typeface="Arial" charset="0"/>
              </a:rPr>
              <a:t>               Örnek </a:t>
            </a:r>
            <a:r>
              <a:rPr lang="tr-TR" sz="2400" dirty="0">
                <a:latin typeface="Comic Sans MS" panose="030F0702030302020204" pitchFamily="66" charset="0"/>
                <a:cs typeface="Arial" charset="0"/>
              </a:rPr>
              <a:t>: Asitle su karışımı, yanıcılarla tutuşturucuların karışımı</a:t>
            </a:r>
            <a:r>
              <a:rPr lang="tr-TR" sz="2400" dirty="0" smtClean="0">
                <a:latin typeface="Comic Sans MS" panose="030F0702030302020204" pitchFamily="66" charset="0"/>
                <a:cs typeface="Arial" charset="0"/>
              </a:rPr>
              <a:t>.</a:t>
            </a:r>
          </a:p>
          <a:p>
            <a:pPr algn="just">
              <a:lnSpc>
                <a:spcPct val="90000"/>
              </a:lnSpc>
              <a:spcBef>
                <a:spcPct val="20000"/>
              </a:spcBef>
              <a:buClr>
                <a:schemeClr val="accent6"/>
              </a:buClr>
              <a:defRPr/>
            </a:pPr>
            <a:endParaRPr lang="tr-TR" sz="2400" dirty="0">
              <a:latin typeface="Comic Sans MS" panose="030F0702030302020204" pitchFamily="66" charset="0"/>
              <a:cs typeface="Arial" charset="0"/>
            </a:endParaRPr>
          </a:p>
          <a:p>
            <a:pPr marL="342900" indent="-342900" algn="just">
              <a:lnSpc>
                <a:spcPct val="90000"/>
              </a:lnSpc>
              <a:spcBef>
                <a:spcPct val="20000"/>
              </a:spcBef>
              <a:buClr>
                <a:schemeClr val="accent6"/>
              </a:buClr>
              <a:buFont typeface="Wingdings" panose="05000000000000000000" pitchFamily="2" charset="2"/>
              <a:buChar char="v"/>
              <a:defRPr/>
            </a:pPr>
            <a:r>
              <a:rPr lang="tr-TR" sz="2400" dirty="0">
                <a:latin typeface="Comic Sans MS" panose="030F0702030302020204" pitchFamily="66" charset="0"/>
                <a:cs typeface="Arial" charset="0"/>
              </a:rPr>
              <a:t> Kıvılcımlar.</a:t>
            </a:r>
          </a:p>
          <a:p>
            <a:pPr marL="342900" indent="-342900" algn="just">
              <a:lnSpc>
                <a:spcPct val="90000"/>
              </a:lnSpc>
              <a:spcBef>
                <a:spcPct val="20000"/>
              </a:spcBef>
              <a:buClr>
                <a:schemeClr val="accent6"/>
              </a:buClr>
              <a:buFont typeface="Wingdings" panose="05000000000000000000" pitchFamily="2" charset="2"/>
              <a:buChar char="v"/>
              <a:defRPr/>
            </a:pPr>
            <a:r>
              <a:rPr lang="tr-TR" sz="2400" dirty="0">
                <a:latin typeface="Comic Sans MS" panose="030F0702030302020204" pitchFamily="66" charset="0"/>
                <a:cs typeface="Arial" charset="0"/>
              </a:rPr>
              <a:t> Doğal etkenler.</a:t>
            </a:r>
          </a:p>
        </p:txBody>
      </p:sp>
      <p:sp>
        <p:nvSpPr>
          <p:cNvPr id="110595" name="AutoShape 3">
            <a:hlinkClick r:id="rId2" action="ppaction://hlinksldjump" highlightClick="1"/>
          </p:cNvPr>
          <p:cNvSpPr>
            <a:spLocks noChangeArrowheads="1"/>
          </p:cNvSpPr>
          <p:nvPr/>
        </p:nvSpPr>
        <p:spPr bwMode="auto">
          <a:xfrm>
            <a:off x="8610600" y="6553200"/>
            <a:ext cx="533400" cy="304800"/>
          </a:xfrm>
          <a:prstGeom prst="actionButtonBackPrevious">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tr-TR" b="1">
              <a:latin typeface="Microsoft Sans Serif" panose="020B0604020202020204" pitchFamily="34" charset="0"/>
            </a:endParaRPr>
          </a:p>
        </p:txBody>
      </p:sp>
      <p:pic>
        <p:nvPicPr>
          <p:cNvPr id="110596" name="Picture 4" descr="bursada-1-ayda-715-yangina-mudahale-edildi-0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600200"/>
            <a:ext cx="27432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7" name="4 Dikdörtgen"/>
          <p:cNvSpPr>
            <a:spLocks noChangeArrowheads="1"/>
          </p:cNvSpPr>
          <p:nvPr/>
        </p:nvSpPr>
        <p:spPr bwMode="auto">
          <a:xfrm>
            <a:off x="1571625" y="214313"/>
            <a:ext cx="69108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3200" dirty="0">
                <a:solidFill>
                  <a:schemeClr val="accent6"/>
                </a:solidFill>
                <a:latin typeface="Comic Sans MS" panose="030F0702030302020204" pitchFamily="66" charset="0"/>
              </a:rPr>
              <a:t>YANGINI BAŞLATAN ETKENLER</a:t>
            </a: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idx="1"/>
          </p:nvPr>
        </p:nvSpPr>
        <p:spPr>
          <a:xfrm>
            <a:off x="642938" y="1071562"/>
            <a:ext cx="8033518" cy="3869605"/>
          </a:xfrm>
        </p:spPr>
        <p:txBody>
          <a:bodyPr/>
          <a:lstStyle/>
          <a:p>
            <a:pPr>
              <a:lnSpc>
                <a:spcPct val="80000"/>
              </a:lnSpc>
              <a:buClr>
                <a:schemeClr val="accent6"/>
              </a:buClr>
              <a:buFont typeface="Wingdings" panose="05000000000000000000" pitchFamily="2" charset="2"/>
              <a:buChar char="v"/>
            </a:pPr>
            <a:r>
              <a:rPr lang="tr-TR" sz="2000" dirty="0" err="1" smtClean="0">
                <a:latin typeface="Comic Sans MS" panose="030F0702030302020204" pitchFamily="66" charset="0"/>
              </a:rPr>
              <a:t>LPG,ham</a:t>
            </a:r>
            <a:r>
              <a:rPr lang="tr-TR" sz="2000" dirty="0" smtClean="0">
                <a:latin typeface="Comic Sans MS" panose="030F0702030302020204" pitchFamily="66" charset="0"/>
              </a:rPr>
              <a:t> petrolün rafinerilerde damıtılmasından ya da doğalgaz yataklarından elde edilir.</a:t>
            </a:r>
          </a:p>
          <a:p>
            <a:pPr>
              <a:lnSpc>
                <a:spcPct val="80000"/>
              </a:lnSpc>
              <a:buClr>
                <a:schemeClr val="accent6"/>
              </a:buClr>
              <a:buFont typeface="Wingdings" panose="05000000000000000000" pitchFamily="2" charset="2"/>
              <a:buChar char="v"/>
            </a:pPr>
            <a:r>
              <a:rPr lang="tr-TR" sz="2000" dirty="0" smtClean="0">
                <a:latin typeface="Comic Sans MS" panose="030F0702030302020204" pitchFamily="66" charset="0"/>
              </a:rPr>
              <a:t>Hava ile karıştırılmadıkça yanmazlar</a:t>
            </a:r>
          </a:p>
          <a:p>
            <a:pPr>
              <a:lnSpc>
                <a:spcPct val="80000"/>
              </a:lnSpc>
              <a:buClr>
                <a:schemeClr val="accent6"/>
              </a:buClr>
              <a:buFont typeface="Wingdings" panose="05000000000000000000" pitchFamily="2" charset="2"/>
              <a:buChar char="v"/>
            </a:pPr>
            <a:r>
              <a:rPr lang="tr-TR" sz="2000" dirty="0" smtClean="0">
                <a:latin typeface="Comic Sans MS" panose="030F0702030302020204" pitchFamily="66" charset="0"/>
              </a:rPr>
              <a:t>Renksiz ve kokusuzdur </a:t>
            </a:r>
          </a:p>
          <a:p>
            <a:pPr>
              <a:lnSpc>
                <a:spcPct val="80000"/>
              </a:lnSpc>
              <a:buClr>
                <a:schemeClr val="accent6"/>
              </a:buClr>
              <a:buFont typeface="Wingdings" panose="05000000000000000000" pitchFamily="2" charset="2"/>
              <a:buChar char="v"/>
            </a:pPr>
            <a:r>
              <a:rPr lang="tr-TR" sz="2000" dirty="0" smtClean="0">
                <a:latin typeface="Comic Sans MS" panose="030F0702030302020204" pitchFamily="66" charset="0"/>
              </a:rPr>
              <a:t>Herhangi bir kaçak olması durumunda kolayca tanınabilmesi için özel olarak kokulandırılmıştır. ( kerih esansı )</a:t>
            </a:r>
          </a:p>
          <a:p>
            <a:pPr>
              <a:lnSpc>
                <a:spcPct val="80000"/>
              </a:lnSpc>
              <a:buClr>
                <a:schemeClr val="accent6"/>
              </a:buClr>
              <a:buFont typeface="Wingdings" panose="05000000000000000000" pitchFamily="2" charset="2"/>
              <a:buChar char="v"/>
            </a:pPr>
            <a:r>
              <a:rPr lang="tr-TR" sz="2000" dirty="0" smtClean="0">
                <a:latin typeface="Comic Sans MS" panose="030F0702030302020204" pitchFamily="66" charset="0"/>
              </a:rPr>
              <a:t>LPG zehirleyici etkisi olmayan bir maddedir.</a:t>
            </a:r>
          </a:p>
          <a:p>
            <a:pPr>
              <a:lnSpc>
                <a:spcPct val="80000"/>
              </a:lnSpc>
              <a:buClr>
                <a:schemeClr val="accent6"/>
              </a:buClr>
              <a:buFont typeface="Wingdings" panose="05000000000000000000" pitchFamily="2" charset="2"/>
              <a:buChar char="v"/>
            </a:pPr>
            <a:r>
              <a:rPr lang="tr-TR" sz="2000" dirty="0" smtClean="0">
                <a:latin typeface="Comic Sans MS" panose="030F0702030302020204" pitchFamily="66" charset="0"/>
              </a:rPr>
              <a:t>LPG gaz halindeyken havanın iki kadar ağırdır</a:t>
            </a:r>
          </a:p>
          <a:p>
            <a:pPr>
              <a:lnSpc>
                <a:spcPct val="80000"/>
              </a:lnSpc>
              <a:buClr>
                <a:schemeClr val="accent6"/>
              </a:buClr>
              <a:buFont typeface="Wingdings" panose="05000000000000000000" pitchFamily="2" charset="2"/>
              <a:buChar char="v"/>
            </a:pPr>
            <a:r>
              <a:rPr lang="tr-TR" sz="2000" dirty="0" smtClean="0">
                <a:latin typeface="Comic Sans MS" panose="030F0702030302020204" pitchFamily="66" charset="0"/>
              </a:rPr>
              <a:t>Oda sıcaklığında ( 20 0C ) gaz halinde olan LPG, tüplerde basınç altında sıvı haldedir.</a:t>
            </a:r>
          </a:p>
          <a:p>
            <a:pPr>
              <a:lnSpc>
                <a:spcPct val="80000"/>
              </a:lnSpc>
              <a:buClr>
                <a:schemeClr val="accent6"/>
              </a:buClr>
              <a:buFont typeface="Wingdings" panose="05000000000000000000" pitchFamily="2" charset="2"/>
              <a:buChar char="v"/>
            </a:pPr>
            <a:r>
              <a:rPr lang="tr-TR" sz="2000" dirty="0" smtClean="0">
                <a:latin typeface="Comic Sans MS" panose="030F0702030302020204" pitchFamily="66" charset="0"/>
              </a:rPr>
              <a:t>Tüplerin vanası açıldığında atmosfere çıkan LPG daima gaz halindedir.</a:t>
            </a:r>
          </a:p>
        </p:txBody>
      </p:sp>
      <p:pic>
        <p:nvPicPr>
          <p:cNvPr id="111619" name="Picture 7" descr="215,2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3" y="5050670"/>
            <a:ext cx="1423988"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0" name="3 Dikdörtgen"/>
          <p:cNvSpPr>
            <a:spLocks noChangeArrowheads="1"/>
          </p:cNvSpPr>
          <p:nvPr/>
        </p:nvSpPr>
        <p:spPr bwMode="auto">
          <a:xfrm>
            <a:off x="899592" y="404664"/>
            <a:ext cx="7550465" cy="49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buFont typeface="Arial" panose="020B0604020202020204" pitchFamily="34" charset="0"/>
              <a:buNone/>
            </a:pPr>
            <a:r>
              <a:rPr lang="tr-TR" sz="3200" dirty="0">
                <a:solidFill>
                  <a:schemeClr val="accent6"/>
                </a:solidFill>
                <a:latin typeface="Comic Sans MS" panose="030F0702030302020204" pitchFamily="66" charset="0"/>
              </a:rPr>
              <a:t>LPG’NİN ÖZELLİKLERİ NELERDİR ?  </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685800" y="0"/>
            <a:ext cx="7772400" cy="1470025"/>
          </a:xfrm>
        </p:spPr>
        <p:txBody>
          <a:bodyPr/>
          <a:lstStyle/>
          <a:p>
            <a:r>
              <a:rPr lang="tr-TR" sz="3600" dirty="0" smtClean="0">
                <a:solidFill>
                  <a:srgbClr val="FF6600"/>
                </a:solidFill>
                <a:latin typeface="Comic Sans MS" panose="030F0702030302020204" pitchFamily="66" charset="0"/>
              </a:rPr>
              <a:t>Yangın Algılama Sistemi</a:t>
            </a:r>
          </a:p>
        </p:txBody>
      </p:sp>
      <p:sp>
        <p:nvSpPr>
          <p:cNvPr id="112643" name="Rectangle 3"/>
          <p:cNvSpPr>
            <a:spLocks noChangeArrowheads="1"/>
          </p:cNvSpPr>
          <p:nvPr/>
        </p:nvSpPr>
        <p:spPr bwMode="auto">
          <a:xfrm>
            <a:off x="428625" y="1123950"/>
            <a:ext cx="7786688"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pPr>
            <a:r>
              <a:rPr lang="tr-TR" sz="2400" dirty="0">
                <a:latin typeface="Comic Sans MS" panose="030F0702030302020204" pitchFamily="66" charset="0"/>
              </a:rPr>
              <a:t>Tüm fabrika içine monte edilmiş olan Yangın algılama </a:t>
            </a:r>
            <a:r>
              <a:rPr lang="tr-TR" sz="2400" dirty="0" err="1">
                <a:latin typeface="Comic Sans MS" panose="030F0702030302020204" pitchFamily="66" charset="0"/>
              </a:rPr>
              <a:t>sensörleri</a:t>
            </a:r>
            <a:r>
              <a:rPr lang="tr-TR" sz="2400" dirty="0" smtClean="0">
                <a:latin typeface="Comic Sans MS" panose="030F0702030302020204" pitchFamily="66" charset="0"/>
              </a:rPr>
              <a:t>;</a:t>
            </a:r>
          </a:p>
          <a:p>
            <a:pPr eaLnBrk="1" hangingPunct="1">
              <a:lnSpc>
                <a:spcPct val="90000"/>
              </a:lnSpc>
              <a:spcBef>
                <a:spcPct val="20000"/>
              </a:spcBef>
            </a:pPr>
            <a:endParaRPr lang="tr-TR" sz="2400" dirty="0">
              <a:latin typeface="Comic Sans MS" panose="030F0702030302020204" pitchFamily="66" charset="0"/>
            </a:endParaRPr>
          </a:p>
          <a:p>
            <a:pPr marL="342900" indent="-342900" eaLnBrk="1" hangingPunct="1">
              <a:lnSpc>
                <a:spcPct val="90000"/>
              </a:lnSpc>
              <a:spcBef>
                <a:spcPct val="20000"/>
              </a:spcBef>
              <a:buClr>
                <a:schemeClr val="accent6"/>
              </a:buClr>
              <a:buFont typeface="Wingdings" panose="05000000000000000000" pitchFamily="2" charset="2"/>
              <a:buChar char="v"/>
            </a:pPr>
            <a:r>
              <a:rPr lang="tr-TR" sz="2400" dirty="0">
                <a:latin typeface="Comic Sans MS" panose="030F0702030302020204" pitchFamily="66" charset="0"/>
              </a:rPr>
              <a:t>Duman </a:t>
            </a:r>
            <a:r>
              <a:rPr lang="tr-TR" sz="2400" dirty="0" err="1">
                <a:latin typeface="Comic Sans MS" panose="030F0702030302020204" pitchFamily="66" charset="0"/>
              </a:rPr>
              <a:t>dedektörleri</a:t>
            </a:r>
            <a:endParaRPr lang="tr-TR" sz="2400" dirty="0">
              <a:latin typeface="Comic Sans MS" panose="030F0702030302020204" pitchFamily="66" charset="0"/>
            </a:endParaRPr>
          </a:p>
          <a:p>
            <a:pPr marL="342900" indent="-342900" eaLnBrk="1" hangingPunct="1">
              <a:lnSpc>
                <a:spcPct val="90000"/>
              </a:lnSpc>
              <a:spcBef>
                <a:spcPct val="20000"/>
              </a:spcBef>
              <a:buClr>
                <a:schemeClr val="accent6"/>
              </a:buClr>
              <a:buFont typeface="Wingdings" panose="05000000000000000000" pitchFamily="2" charset="2"/>
              <a:buChar char="v"/>
            </a:pPr>
            <a:r>
              <a:rPr lang="tr-TR" sz="2400" dirty="0" err="1">
                <a:latin typeface="Comic Sans MS" panose="030F0702030302020204" pitchFamily="66" charset="0"/>
              </a:rPr>
              <a:t>Beam</a:t>
            </a:r>
            <a:r>
              <a:rPr lang="tr-TR" sz="2400" dirty="0">
                <a:latin typeface="Comic Sans MS" panose="030F0702030302020204" pitchFamily="66" charset="0"/>
              </a:rPr>
              <a:t> </a:t>
            </a:r>
            <a:r>
              <a:rPr lang="tr-TR" sz="2400" dirty="0" err="1">
                <a:latin typeface="Comic Sans MS" panose="030F0702030302020204" pitchFamily="66" charset="0"/>
              </a:rPr>
              <a:t>dedektörler</a:t>
            </a:r>
            <a:endParaRPr lang="tr-TR" sz="2400" dirty="0">
              <a:latin typeface="Comic Sans MS" panose="030F0702030302020204" pitchFamily="66" charset="0"/>
            </a:endParaRPr>
          </a:p>
          <a:p>
            <a:pPr marL="342900" indent="-342900" eaLnBrk="1" hangingPunct="1">
              <a:lnSpc>
                <a:spcPct val="90000"/>
              </a:lnSpc>
              <a:spcBef>
                <a:spcPct val="20000"/>
              </a:spcBef>
              <a:buClr>
                <a:schemeClr val="accent6"/>
              </a:buClr>
              <a:buFont typeface="Wingdings" panose="05000000000000000000" pitchFamily="2" charset="2"/>
              <a:buChar char="v"/>
            </a:pPr>
            <a:r>
              <a:rPr lang="tr-TR" sz="2400" dirty="0">
                <a:latin typeface="Comic Sans MS" panose="030F0702030302020204" pitchFamily="66" charset="0"/>
              </a:rPr>
              <a:t>Isı </a:t>
            </a:r>
            <a:r>
              <a:rPr lang="tr-TR" sz="2400" dirty="0" err="1">
                <a:latin typeface="Comic Sans MS" panose="030F0702030302020204" pitchFamily="66" charset="0"/>
              </a:rPr>
              <a:t>dedektörleri</a:t>
            </a:r>
            <a:endParaRPr lang="tr-TR" sz="2400" dirty="0">
              <a:latin typeface="Comic Sans MS" panose="030F0702030302020204" pitchFamily="66" charset="0"/>
            </a:endParaRPr>
          </a:p>
          <a:p>
            <a:pPr marL="342900" indent="-342900" eaLnBrk="1" hangingPunct="1">
              <a:lnSpc>
                <a:spcPct val="90000"/>
              </a:lnSpc>
              <a:spcBef>
                <a:spcPct val="20000"/>
              </a:spcBef>
              <a:buClr>
                <a:schemeClr val="accent6"/>
              </a:buClr>
              <a:buFont typeface="Wingdings" panose="05000000000000000000" pitchFamily="2" charset="2"/>
              <a:buChar char="v"/>
            </a:pPr>
            <a:r>
              <a:rPr lang="tr-TR" sz="2400" dirty="0">
                <a:latin typeface="Comic Sans MS" panose="030F0702030302020204" pitchFamily="66" charset="0"/>
              </a:rPr>
              <a:t>Acil durum butonları </a:t>
            </a:r>
            <a:endParaRPr lang="tr-TR" sz="2400" dirty="0" smtClean="0">
              <a:latin typeface="Comic Sans MS" panose="030F0702030302020204" pitchFamily="66" charset="0"/>
            </a:endParaRPr>
          </a:p>
          <a:p>
            <a:pPr eaLnBrk="1" hangingPunct="1">
              <a:lnSpc>
                <a:spcPct val="90000"/>
              </a:lnSpc>
              <a:spcBef>
                <a:spcPct val="20000"/>
              </a:spcBef>
              <a:buFontTx/>
              <a:buChar char="•"/>
            </a:pPr>
            <a:endParaRPr lang="tr-TR" sz="2400" dirty="0">
              <a:latin typeface="Comic Sans MS" panose="030F0702030302020204" pitchFamily="66" charset="0"/>
            </a:endParaRPr>
          </a:p>
          <a:p>
            <a:pPr eaLnBrk="1" hangingPunct="1">
              <a:lnSpc>
                <a:spcPct val="90000"/>
              </a:lnSpc>
              <a:spcBef>
                <a:spcPct val="20000"/>
              </a:spcBef>
            </a:pPr>
            <a:r>
              <a:rPr lang="tr-TR" sz="2400" dirty="0">
                <a:latin typeface="Comic Sans MS" panose="030F0702030302020204" pitchFamily="66" charset="0"/>
              </a:rPr>
              <a:t>vasıtasıyla yangının çıkış aşamasında noktasal olarak tespitini sağlayan sistem</a:t>
            </a:r>
          </a:p>
          <a:p>
            <a:pPr eaLnBrk="1" hangingPunct="1">
              <a:lnSpc>
                <a:spcPct val="90000"/>
              </a:lnSpc>
              <a:spcBef>
                <a:spcPct val="20000"/>
              </a:spcBef>
            </a:pPr>
            <a:endParaRPr lang="tr-TR" sz="2400" dirty="0">
              <a:latin typeface="Comic Sans MS" panose="030F0702030302020204" pitchFamily="66" charset="0"/>
            </a:endParaRPr>
          </a:p>
        </p:txBody>
      </p:sp>
      <p:pic>
        <p:nvPicPr>
          <p:cNvPr id="112644" name="Picture 4" descr="DSC_0900"/>
          <p:cNvPicPr>
            <a:picLocks noChangeAspect="1" noChangeArrowheads="1"/>
          </p:cNvPicPr>
          <p:nvPr/>
        </p:nvPicPr>
        <p:blipFill>
          <a:blip r:embed="rId2">
            <a:lum bright="42000"/>
            <a:extLst>
              <a:ext uri="{28A0092B-C50C-407E-A947-70E740481C1C}">
                <a14:useLocalDpi xmlns:a14="http://schemas.microsoft.com/office/drawing/2010/main" val="0"/>
              </a:ext>
            </a:extLst>
          </a:blip>
          <a:srcRect/>
          <a:stretch>
            <a:fillRect/>
          </a:stretch>
        </p:blipFill>
        <p:spPr bwMode="auto">
          <a:xfrm>
            <a:off x="5391150" y="4757737"/>
            <a:ext cx="2824163"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725487"/>
          </a:xfrm>
        </p:spPr>
        <p:txBody>
          <a:bodyPr/>
          <a:lstStyle/>
          <a:p>
            <a:r>
              <a:rPr lang="tr-TR" sz="3600" dirty="0" smtClean="0">
                <a:solidFill>
                  <a:schemeClr val="accent6"/>
                </a:solidFill>
                <a:latin typeface="Comic Sans MS" panose="030F0702030302020204" pitchFamily="66" charset="0"/>
              </a:rPr>
              <a:t>AFETLERİN ETKİLERİ</a:t>
            </a:r>
          </a:p>
        </p:txBody>
      </p:sp>
      <p:sp>
        <p:nvSpPr>
          <p:cNvPr id="12291" name="Content Placeholder 2"/>
          <p:cNvSpPr>
            <a:spLocks noGrp="1"/>
          </p:cNvSpPr>
          <p:nvPr>
            <p:ph idx="1"/>
          </p:nvPr>
        </p:nvSpPr>
        <p:spPr>
          <a:xfrm>
            <a:off x="755576" y="1700808"/>
            <a:ext cx="5400675" cy="4043362"/>
          </a:xfrm>
        </p:spPr>
        <p:txBody>
          <a:bodyPr/>
          <a:lstStyle/>
          <a:p>
            <a:pPr>
              <a:buClr>
                <a:schemeClr val="accent6"/>
              </a:buClr>
              <a:buFont typeface="Wingdings" panose="05000000000000000000" pitchFamily="2" charset="2"/>
              <a:buChar char="v"/>
            </a:pPr>
            <a:r>
              <a:rPr lang="tr-TR" dirty="0" smtClean="0">
                <a:latin typeface="Comic Sans MS" panose="030F0702030302020204" pitchFamily="66" charset="0"/>
              </a:rPr>
              <a:t>Doğrudan etkiler</a:t>
            </a:r>
          </a:p>
          <a:p>
            <a:pPr>
              <a:buClr>
                <a:schemeClr val="accent6"/>
              </a:buClr>
              <a:buFont typeface="Wingdings" panose="05000000000000000000" pitchFamily="2" charset="2"/>
              <a:buChar char="v"/>
            </a:pPr>
            <a:r>
              <a:rPr lang="tr-TR" dirty="0" smtClean="0">
                <a:latin typeface="Comic Sans MS" panose="030F0702030302020204" pitchFamily="66" charset="0"/>
              </a:rPr>
              <a:t>Dolaylı etkiler</a:t>
            </a:r>
          </a:p>
          <a:p>
            <a:pPr>
              <a:buClr>
                <a:schemeClr val="accent6"/>
              </a:buClr>
              <a:buFont typeface="Wingdings" panose="05000000000000000000" pitchFamily="2" charset="2"/>
              <a:buChar char="v"/>
            </a:pPr>
            <a:r>
              <a:rPr lang="tr-TR" dirty="0" smtClean="0">
                <a:latin typeface="Comic Sans MS" panose="030F0702030302020204" pitchFamily="66" charset="0"/>
              </a:rPr>
              <a:t>İkincil etkiler</a:t>
            </a: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1164EBD-14FC-4A2F-8A85-088960D85E20}" type="slidenum">
              <a:rPr lang="tr-TR">
                <a:solidFill>
                  <a:srgbClr val="898989"/>
                </a:solidFill>
              </a:rPr>
              <a:pPr eaLnBrk="1" hangingPunct="1"/>
              <a:t>11</a:t>
            </a:fld>
            <a:endParaRPr lang="tr-TR">
              <a:solidFill>
                <a:srgbClr val="898989"/>
              </a:solidFill>
            </a:endParaRPr>
          </a:p>
        </p:txBody>
      </p:sp>
      <p:pic>
        <p:nvPicPr>
          <p:cNvPr id="12293" name="Picture 5" descr="17 ağustos 1999">
            <a:hlinkClick r:id="rId3" tooltip="17 ağustos 1999"/>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7474" y="2924945"/>
            <a:ext cx="4580776" cy="3075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0"/>
            <a:ext cx="8229600" cy="1143000"/>
          </a:xfrm>
        </p:spPr>
        <p:txBody>
          <a:bodyPr/>
          <a:lstStyle/>
          <a:p>
            <a:r>
              <a:rPr lang="tr-TR" sz="3200" dirty="0" smtClean="0">
                <a:solidFill>
                  <a:srgbClr val="FF6600"/>
                </a:solidFill>
                <a:latin typeface="Comic Sans MS" panose="030F0702030302020204" pitchFamily="66" charset="0"/>
              </a:rPr>
              <a:t>Yangın algılama </a:t>
            </a:r>
            <a:r>
              <a:rPr lang="tr-TR" sz="3200" dirty="0" err="1" smtClean="0">
                <a:solidFill>
                  <a:srgbClr val="FF6600"/>
                </a:solidFill>
                <a:latin typeface="Comic Sans MS" panose="030F0702030302020204" pitchFamily="66" charset="0"/>
              </a:rPr>
              <a:t>Sensörleri</a:t>
            </a:r>
            <a:endParaRPr lang="tr-TR" sz="3200" dirty="0" smtClean="0">
              <a:solidFill>
                <a:srgbClr val="FF6600"/>
              </a:solidFill>
              <a:latin typeface="Comic Sans MS" panose="030F0702030302020204" pitchFamily="66" charset="0"/>
            </a:endParaRPr>
          </a:p>
        </p:txBody>
      </p:sp>
      <p:sp>
        <p:nvSpPr>
          <p:cNvPr id="113667" name="Rectangle 3"/>
          <p:cNvSpPr>
            <a:spLocks noGrp="1" noChangeArrowheads="1"/>
          </p:cNvSpPr>
          <p:nvPr>
            <p:ph idx="1"/>
          </p:nvPr>
        </p:nvSpPr>
        <p:spPr>
          <a:xfrm>
            <a:off x="457200" y="1343025"/>
            <a:ext cx="8218488" cy="2014538"/>
          </a:xfrm>
        </p:spPr>
        <p:txBody>
          <a:bodyPr/>
          <a:lstStyle/>
          <a:p>
            <a:pPr>
              <a:buClr>
                <a:schemeClr val="accent6"/>
              </a:buClr>
              <a:buFont typeface="Wingdings" panose="05000000000000000000" pitchFamily="2" charset="2"/>
              <a:buChar char="v"/>
            </a:pPr>
            <a:r>
              <a:rPr lang="tr-TR" sz="2400" dirty="0" smtClean="0">
                <a:latin typeface="Comic Sans MS" panose="030F0702030302020204" pitchFamily="66" charset="0"/>
              </a:rPr>
              <a:t>Herhangi bir noktada çıkan yangın sonucu yangın öncesi çıkan dumanı algılayarak Güvenlikte bulunan panele sinyal gönderip alarm sitemini harekete geçirir. </a:t>
            </a:r>
          </a:p>
        </p:txBody>
      </p:sp>
      <p:sp>
        <p:nvSpPr>
          <p:cNvPr id="113668" name="Text Box 4"/>
          <p:cNvSpPr txBox="1">
            <a:spLocks noChangeArrowheads="1"/>
          </p:cNvSpPr>
          <p:nvPr/>
        </p:nvSpPr>
        <p:spPr bwMode="auto">
          <a:xfrm>
            <a:off x="714375" y="3490913"/>
            <a:ext cx="32400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tr-TR" dirty="0">
                <a:latin typeface="Comic Sans MS" panose="030F0702030302020204" pitchFamily="66" charset="0"/>
              </a:rPr>
              <a:t>Duman </a:t>
            </a:r>
            <a:r>
              <a:rPr lang="tr-TR" dirty="0" err="1">
                <a:latin typeface="Comic Sans MS" panose="030F0702030302020204" pitchFamily="66" charset="0"/>
              </a:rPr>
              <a:t>Dedektörleri</a:t>
            </a:r>
            <a:endParaRPr lang="tr-TR" dirty="0">
              <a:latin typeface="Comic Sans MS" panose="030F0702030302020204" pitchFamily="66" charset="0"/>
            </a:endParaRPr>
          </a:p>
        </p:txBody>
      </p:sp>
      <p:sp>
        <p:nvSpPr>
          <p:cNvPr id="113669" name="Text Box 5"/>
          <p:cNvSpPr txBox="1">
            <a:spLocks noChangeArrowheads="1"/>
          </p:cNvSpPr>
          <p:nvPr/>
        </p:nvSpPr>
        <p:spPr bwMode="auto">
          <a:xfrm>
            <a:off x="4786313" y="3490913"/>
            <a:ext cx="32400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tr-TR" dirty="0" err="1">
                <a:latin typeface="Comic Sans MS" panose="030F0702030302020204" pitchFamily="66" charset="0"/>
              </a:rPr>
              <a:t>Beam</a:t>
            </a:r>
            <a:r>
              <a:rPr lang="tr-TR" dirty="0">
                <a:latin typeface="Comic Sans MS" panose="030F0702030302020204" pitchFamily="66" charset="0"/>
              </a:rPr>
              <a:t> </a:t>
            </a:r>
            <a:r>
              <a:rPr lang="tr-TR" dirty="0" err="1">
                <a:latin typeface="Comic Sans MS" panose="030F0702030302020204" pitchFamily="66" charset="0"/>
              </a:rPr>
              <a:t>Dedektörler</a:t>
            </a:r>
            <a:endParaRPr lang="tr-TR" dirty="0">
              <a:latin typeface="Comic Sans MS" panose="030F0702030302020204" pitchFamily="66" charset="0"/>
            </a:endParaRPr>
          </a:p>
        </p:txBody>
      </p:sp>
      <p:pic>
        <p:nvPicPr>
          <p:cNvPr id="113670" name="Picture 6" descr="DSC_0873"/>
          <p:cNvPicPr>
            <a:picLocks noChangeAspect="1" noChangeArrowheads="1"/>
          </p:cNvPicPr>
          <p:nvPr/>
        </p:nvPicPr>
        <p:blipFill>
          <a:blip r:embed="rId2">
            <a:lum bright="40000"/>
            <a:extLst>
              <a:ext uri="{28A0092B-C50C-407E-A947-70E740481C1C}">
                <a14:useLocalDpi xmlns:a14="http://schemas.microsoft.com/office/drawing/2010/main" val="0"/>
              </a:ext>
            </a:extLst>
          </a:blip>
          <a:srcRect/>
          <a:stretch>
            <a:fillRect/>
          </a:stretch>
        </p:blipFill>
        <p:spPr bwMode="auto">
          <a:xfrm>
            <a:off x="611188" y="3857625"/>
            <a:ext cx="3455987"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1" name="Picture 7" descr="DSC_0896"/>
          <p:cNvPicPr>
            <a:picLocks noChangeAspect="1" noChangeArrowheads="1"/>
          </p:cNvPicPr>
          <p:nvPr/>
        </p:nvPicPr>
        <p:blipFill>
          <a:blip r:embed="rId3">
            <a:lum bright="40000"/>
            <a:extLst>
              <a:ext uri="{28A0092B-C50C-407E-A947-70E740481C1C}">
                <a14:useLocalDpi xmlns:a14="http://schemas.microsoft.com/office/drawing/2010/main" val="0"/>
              </a:ext>
            </a:extLst>
          </a:blip>
          <a:srcRect/>
          <a:stretch>
            <a:fillRect/>
          </a:stretch>
        </p:blipFill>
        <p:spPr bwMode="auto">
          <a:xfrm>
            <a:off x="4572000" y="3857625"/>
            <a:ext cx="3455988"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304800"/>
            <a:ext cx="8229600" cy="766763"/>
          </a:xfrm>
        </p:spPr>
        <p:txBody>
          <a:bodyPr/>
          <a:lstStyle/>
          <a:p>
            <a:r>
              <a:rPr lang="tr-TR" sz="3600" dirty="0" smtClean="0">
                <a:solidFill>
                  <a:srgbClr val="FF6600"/>
                </a:solidFill>
                <a:latin typeface="Comic Sans MS" panose="030F0702030302020204" pitchFamily="66" charset="0"/>
              </a:rPr>
              <a:t>Yangın algılama </a:t>
            </a:r>
            <a:r>
              <a:rPr lang="tr-TR" sz="3600" dirty="0" err="1" smtClean="0">
                <a:solidFill>
                  <a:srgbClr val="FF6600"/>
                </a:solidFill>
                <a:latin typeface="Comic Sans MS" panose="030F0702030302020204" pitchFamily="66" charset="0"/>
              </a:rPr>
              <a:t>Sensörleri</a:t>
            </a:r>
            <a:endParaRPr lang="tr-TR" sz="3600" dirty="0" smtClean="0">
              <a:solidFill>
                <a:srgbClr val="FF6600"/>
              </a:solidFill>
              <a:latin typeface="Comic Sans MS" panose="030F0702030302020204" pitchFamily="66" charset="0"/>
            </a:endParaRPr>
          </a:p>
        </p:txBody>
      </p:sp>
      <p:sp>
        <p:nvSpPr>
          <p:cNvPr id="114691" name="Rectangle 5"/>
          <p:cNvSpPr>
            <a:spLocks noGrp="1" noChangeArrowheads="1"/>
          </p:cNvSpPr>
          <p:nvPr>
            <p:ph idx="1"/>
          </p:nvPr>
        </p:nvSpPr>
        <p:spPr>
          <a:xfrm>
            <a:off x="395288" y="2133600"/>
            <a:ext cx="8218487" cy="1108075"/>
          </a:xfrm>
        </p:spPr>
        <p:txBody>
          <a:bodyPr/>
          <a:lstStyle/>
          <a:p>
            <a:pPr>
              <a:buClr>
                <a:schemeClr val="accent6"/>
              </a:buClr>
              <a:buFont typeface="Wingdings" panose="05000000000000000000" pitchFamily="2" charset="2"/>
              <a:buChar char="v"/>
            </a:pPr>
            <a:r>
              <a:rPr lang="tr-TR" sz="2400" dirty="0" smtClean="0">
                <a:latin typeface="Comic Sans MS" panose="030F0702030302020204" pitchFamily="66" charset="0"/>
              </a:rPr>
              <a:t>Oluşan acil durumun güvenlik birimine ve diğer birimlere ve tüm çalışanlara bildirilmesi</a:t>
            </a:r>
          </a:p>
        </p:txBody>
      </p:sp>
      <p:sp>
        <p:nvSpPr>
          <p:cNvPr id="114692" name="Text Box 3"/>
          <p:cNvSpPr txBox="1">
            <a:spLocks noChangeArrowheads="1"/>
          </p:cNvSpPr>
          <p:nvPr/>
        </p:nvSpPr>
        <p:spPr bwMode="auto">
          <a:xfrm>
            <a:off x="2627313" y="1628775"/>
            <a:ext cx="32400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tr-TR" sz="2000" dirty="0">
                <a:latin typeface="Comic Sans MS" panose="030F0702030302020204" pitchFamily="66" charset="0"/>
              </a:rPr>
              <a:t>Acil Durum Butonları</a:t>
            </a:r>
          </a:p>
        </p:txBody>
      </p:sp>
      <p:pic>
        <p:nvPicPr>
          <p:cNvPr id="114693" name="Picture 4" descr="DSC_0872"/>
          <p:cNvPicPr>
            <a:picLocks noChangeAspect="1" noChangeArrowheads="1"/>
          </p:cNvPicPr>
          <p:nvPr/>
        </p:nvPicPr>
        <p:blipFill>
          <a:blip r:embed="rId2">
            <a:lum bright="40000"/>
            <a:extLst>
              <a:ext uri="{28A0092B-C50C-407E-A947-70E740481C1C}">
                <a14:useLocalDpi xmlns:a14="http://schemas.microsoft.com/office/drawing/2010/main" val="0"/>
              </a:ext>
            </a:extLst>
          </a:blip>
          <a:srcRect/>
          <a:stretch>
            <a:fillRect/>
          </a:stretch>
        </p:blipFill>
        <p:spPr bwMode="auto">
          <a:xfrm>
            <a:off x="2051720" y="3501008"/>
            <a:ext cx="45847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827088" y="0"/>
            <a:ext cx="7777162" cy="1052513"/>
          </a:xfrm>
        </p:spPr>
        <p:txBody>
          <a:bodyPr/>
          <a:lstStyle/>
          <a:p>
            <a:r>
              <a:rPr lang="tr-TR" sz="3200" dirty="0" smtClean="0">
                <a:solidFill>
                  <a:srgbClr val="FF6600"/>
                </a:solidFill>
                <a:latin typeface="Comic Sans MS" panose="030F0702030302020204" pitchFamily="66" charset="0"/>
              </a:rPr>
              <a:t>Yangın Söndürme Sistemleri</a:t>
            </a:r>
          </a:p>
        </p:txBody>
      </p:sp>
      <p:sp>
        <p:nvSpPr>
          <p:cNvPr id="115715" name="Rectangle 3"/>
          <p:cNvSpPr>
            <a:spLocks noGrp="1" noChangeArrowheads="1"/>
          </p:cNvSpPr>
          <p:nvPr>
            <p:ph idx="1"/>
          </p:nvPr>
        </p:nvSpPr>
        <p:spPr>
          <a:xfrm>
            <a:off x="1331913" y="836613"/>
            <a:ext cx="6400800" cy="647700"/>
          </a:xfrm>
        </p:spPr>
        <p:txBody>
          <a:bodyPr/>
          <a:lstStyle/>
          <a:p>
            <a:pPr marL="0" indent="0" algn="ctr">
              <a:buFont typeface="Arial" panose="020B0604020202020204" pitchFamily="34" charset="0"/>
              <a:buNone/>
            </a:pPr>
            <a:r>
              <a:rPr lang="tr-TR" dirty="0" smtClean="0"/>
              <a:t>Yangın Söndürme Cihazları</a:t>
            </a:r>
          </a:p>
        </p:txBody>
      </p:sp>
      <p:sp>
        <p:nvSpPr>
          <p:cNvPr id="115716" name="Rectangle 4"/>
          <p:cNvSpPr>
            <a:spLocks noChangeArrowheads="1"/>
          </p:cNvSpPr>
          <p:nvPr/>
        </p:nvSpPr>
        <p:spPr bwMode="auto">
          <a:xfrm>
            <a:off x="0" y="1557338"/>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eaLnBrk="1" hangingPunct="1">
              <a:spcBef>
                <a:spcPct val="20000"/>
              </a:spcBef>
              <a:buClr>
                <a:schemeClr val="accent6"/>
              </a:buClr>
              <a:buFont typeface="Wingdings" panose="05000000000000000000" pitchFamily="2" charset="2"/>
              <a:buChar char="v"/>
            </a:pPr>
            <a:r>
              <a:rPr lang="tr-TR" sz="2000" dirty="0" smtClean="0">
                <a:latin typeface="Comic Sans MS" panose="030F0702030302020204" pitchFamily="66" charset="0"/>
              </a:rPr>
              <a:t>İşyerinin çeşitli </a:t>
            </a:r>
            <a:r>
              <a:rPr lang="tr-TR" sz="2000" dirty="0">
                <a:latin typeface="Comic Sans MS" panose="030F0702030302020204" pitchFamily="66" charset="0"/>
              </a:rPr>
              <a:t>bölgelerinde bulunduğu yere göre kuru kimyevi toz, karbondioksit ve köpük içeren </a:t>
            </a:r>
            <a:r>
              <a:rPr lang="tr-TR" sz="2000" dirty="0" smtClean="0">
                <a:latin typeface="Comic Sans MS" panose="030F0702030302020204" pitchFamily="66" charset="0"/>
              </a:rPr>
              <a:t> 6 </a:t>
            </a:r>
            <a:r>
              <a:rPr lang="tr-TR" sz="2000" dirty="0">
                <a:latin typeface="Comic Sans MS" panose="030F0702030302020204" pitchFamily="66" charset="0"/>
              </a:rPr>
              <a:t>kg-50 kg arası kapasiteli cihazlardır</a:t>
            </a:r>
            <a:r>
              <a:rPr lang="tr-TR" sz="2000" dirty="0" smtClean="0">
                <a:latin typeface="Comic Sans MS" panose="030F0702030302020204" pitchFamily="66" charset="0"/>
              </a:rPr>
              <a:t>.</a:t>
            </a:r>
          </a:p>
          <a:p>
            <a:pPr marL="342900" indent="-342900" eaLnBrk="1" hangingPunct="1">
              <a:spcBef>
                <a:spcPct val="20000"/>
              </a:spcBef>
              <a:buClr>
                <a:schemeClr val="accent6"/>
              </a:buClr>
              <a:buFont typeface="Wingdings" panose="05000000000000000000" pitchFamily="2" charset="2"/>
              <a:buChar char="v"/>
            </a:pPr>
            <a:endParaRPr lang="tr-TR" sz="2000" dirty="0">
              <a:latin typeface="Comic Sans MS" panose="030F0702030302020204" pitchFamily="66" charset="0"/>
            </a:endParaRPr>
          </a:p>
          <a:p>
            <a:pPr marL="342900" indent="-342900" eaLnBrk="1" hangingPunct="1">
              <a:spcBef>
                <a:spcPct val="20000"/>
              </a:spcBef>
              <a:buClr>
                <a:schemeClr val="accent6"/>
              </a:buClr>
              <a:buFont typeface="Wingdings" panose="05000000000000000000" pitchFamily="2" charset="2"/>
              <a:buChar char="v"/>
            </a:pPr>
            <a:r>
              <a:rPr lang="tr-TR" sz="2000" dirty="0">
                <a:latin typeface="Comic Sans MS" panose="030F0702030302020204" pitchFamily="66" charset="0"/>
              </a:rPr>
              <a:t>Bu Cihazların kullanımını yangın söndürme ekibi eğitimi kapsamındadır. Bu konuda eğitim almış yangını ilk gören kişi tarafından kullanılarak yangının büyümesi engellenir ve acil durum butonları vasıtasıyla ilgili bildirim yapılır.</a:t>
            </a:r>
          </a:p>
        </p:txBody>
      </p:sp>
      <p:pic>
        <p:nvPicPr>
          <p:cNvPr id="115717" name="Picture 5" descr="DSC_0977"/>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581400"/>
            <a:ext cx="2232025"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8" name="Picture 6" descr="DSC_098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3573463"/>
            <a:ext cx="2303463"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9" name="Picture 7" descr="DSC_0978"/>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183188"/>
            <a:ext cx="2519363"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0" name="Picture 8" descr="DSC_0983"/>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5181600"/>
            <a:ext cx="25209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1" name="Picture 9" descr="DSC_0984"/>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7763" y="5181600"/>
            <a:ext cx="25209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395288" y="0"/>
            <a:ext cx="8229600" cy="1143000"/>
          </a:xfrm>
        </p:spPr>
        <p:txBody>
          <a:bodyPr/>
          <a:lstStyle/>
          <a:p>
            <a:r>
              <a:rPr lang="tr-TR" sz="3600" dirty="0" smtClean="0">
                <a:solidFill>
                  <a:srgbClr val="FF6600"/>
                </a:solidFill>
                <a:latin typeface="Comic Sans MS" panose="030F0702030302020204" pitchFamily="66" charset="0"/>
              </a:rPr>
              <a:t>Yangın Söndürme Sistemleri</a:t>
            </a:r>
          </a:p>
        </p:txBody>
      </p:sp>
      <p:sp>
        <p:nvSpPr>
          <p:cNvPr id="116739" name="Rectangle 3"/>
          <p:cNvSpPr>
            <a:spLocks noGrp="1" noChangeArrowheads="1"/>
          </p:cNvSpPr>
          <p:nvPr>
            <p:ph idx="1"/>
          </p:nvPr>
        </p:nvSpPr>
        <p:spPr>
          <a:xfrm>
            <a:off x="684213" y="981075"/>
            <a:ext cx="8229600" cy="533400"/>
          </a:xfrm>
        </p:spPr>
        <p:txBody>
          <a:bodyPr/>
          <a:lstStyle/>
          <a:p>
            <a:pPr>
              <a:lnSpc>
                <a:spcPct val="90000"/>
              </a:lnSpc>
              <a:buClr>
                <a:schemeClr val="accent6"/>
              </a:buClr>
              <a:buFont typeface="Wingdings" panose="05000000000000000000" pitchFamily="2" charset="2"/>
              <a:buChar char="v"/>
            </a:pPr>
            <a:r>
              <a:rPr lang="tr-TR" sz="2400" dirty="0" smtClean="0">
                <a:latin typeface="Comic Sans MS" panose="030F0702030302020204" pitchFamily="66" charset="0"/>
              </a:rPr>
              <a:t>Sulu söndürme sistemi iki </a:t>
            </a:r>
            <a:r>
              <a:rPr lang="tr-TR" sz="2400" dirty="0">
                <a:latin typeface="Comic Sans MS" panose="030F0702030302020204" pitchFamily="66" charset="0"/>
              </a:rPr>
              <a:t>farklı sistemden oluşur</a:t>
            </a:r>
          </a:p>
          <a:p>
            <a:pPr>
              <a:lnSpc>
                <a:spcPct val="90000"/>
              </a:lnSpc>
              <a:buClr>
                <a:schemeClr val="accent6"/>
              </a:buClr>
              <a:buFont typeface="Wingdings" panose="05000000000000000000" pitchFamily="2" charset="2"/>
              <a:buChar char="v"/>
            </a:pPr>
            <a:endParaRPr lang="tr-TR" sz="2400" dirty="0" smtClean="0">
              <a:latin typeface="Comic Sans MS" panose="030F0702030302020204" pitchFamily="66" charset="0"/>
            </a:endParaRPr>
          </a:p>
        </p:txBody>
      </p:sp>
      <p:sp>
        <p:nvSpPr>
          <p:cNvPr id="116741" name="Rectangle 5"/>
          <p:cNvSpPr>
            <a:spLocks noChangeArrowheads="1"/>
          </p:cNvSpPr>
          <p:nvPr/>
        </p:nvSpPr>
        <p:spPr bwMode="auto">
          <a:xfrm>
            <a:off x="539750" y="2133600"/>
            <a:ext cx="8229600" cy="194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panose="020B0604020202020204" pitchFamily="34" charset="0"/>
                <a:cs typeface="Arial" panose="020B0604020202020204" pitchFamily="34" charset="0"/>
              </a:defRPr>
            </a:lvl1pPr>
            <a:lvl2pPr marL="990600" indent="-5334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90000"/>
              </a:lnSpc>
              <a:spcBef>
                <a:spcPct val="20000"/>
              </a:spcBef>
              <a:buFontTx/>
              <a:buAutoNum type="arabicPeriod"/>
            </a:pPr>
            <a:r>
              <a:rPr lang="tr-TR" sz="2400" dirty="0">
                <a:latin typeface="Comic Sans MS" panose="030F0702030302020204" pitchFamily="66" charset="0"/>
              </a:rPr>
              <a:t>Yangın dolapları </a:t>
            </a:r>
            <a:r>
              <a:rPr lang="tr-TR" sz="2400" dirty="0" smtClean="0">
                <a:latin typeface="Comic Sans MS" panose="030F0702030302020204" pitchFamily="66" charset="0"/>
              </a:rPr>
              <a:t>;Yangın </a:t>
            </a:r>
            <a:r>
              <a:rPr lang="tr-TR" sz="2400" dirty="0">
                <a:latin typeface="Comic Sans MS" panose="030F0702030302020204" pitchFamily="66" charset="0"/>
              </a:rPr>
              <a:t>pompaları tarafında gönderilen basınçlı suyun hortum vasıtasıyla yangının söndürülmesinde kullanılır. Hortum uzunlukları 20 m </a:t>
            </a:r>
            <a:r>
              <a:rPr lang="tr-TR" sz="2400" dirty="0" err="1">
                <a:latin typeface="Comic Sans MS" panose="030F0702030302020204" pitchFamily="66" charset="0"/>
              </a:rPr>
              <a:t>dir</a:t>
            </a:r>
            <a:r>
              <a:rPr lang="tr-TR" sz="2400" dirty="0">
                <a:latin typeface="Comic Sans MS" panose="030F0702030302020204" pitchFamily="66" charset="0"/>
              </a:rPr>
              <a:t>. Dolaplarda ayrıca 6 kg </a:t>
            </a:r>
            <a:r>
              <a:rPr lang="tr-TR" sz="2400" dirty="0" err="1">
                <a:latin typeface="Comic Sans MS" panose="030F0702030302020204" pitchFamily="66" charset="0"/>
              </a:rPr>
              <a:t>lık</a:t>
            </a:r>
            <a:r>
              <a:rPr lang="tr-TR" sz="2400" dirty="0">
                <a:latin typeface="Comic Sans MS" panose="030F0702030302020204" pitchFamily="66" charset="0"/>
              </a:rPr>
              <a:t> yangın söndürme cihazı vardır.</a:t>
            </a:r>
          </a:p>
        </p:txBody>
      </p:sp>
      <p:pic>
        <p:nvPicPr>
          <p:cNvPr id="116742" name="Picture 6" descr="DSC_08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653136"/>
            <a:ext cx="2814637"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3" name="Picture 7" descr="DSC_08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653135"/>
            <a:ext cx="2814638"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539750" y="908050"/>
            <a:ext cx="8229600" cy="216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panose="020B0604020202020204" pitchFamily="34" charset="0"/>
                <a:cs typeface="Arial" panose="020B0604020202020204" pitchFamily="34" charset="0"/>
              </a:defRPr>
            </a:lvl1pPr>
            <a:lvl2pPr marL="990600" indent="-5334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just" eaLnBrk="1" hangingPunct="1">
              <a:lnSpc>
                <a:spcPct val="150000"/>
              </a:lnSpc>
              <a:spcBef>
                <a:spcPct val="20000"/>
              </a:spcBef>
            </a:pPr>
            <a:r>
              <a:rPr lang="tr-TR" sz="2400" dirty="0" smtClean="0">
                <a:latin typeface="Comic Sans MS" panose="030F0702030302020204" pitchFamily="66" charset="0"/>
              </a:rPr>
              <a:t>     1. </a:t>
            </a:r>
            <a:r>
              <a:rPr lang="tr-TR" sz="2400" dirty="0" err="1" smtClean="0">
                <a:latin typeface="Comic Sans MS" panose="030F0702030302020204" pitchFamily="66" charset="0"/>
              </a:rPr>
              <a:t>Sprinkler</a:t>
            </a:r>
            <a:r>
              <a:rPr lang="tr-TR" sz="2400" dirty="0" smtClean="0">
                <a:latin typeface="Comic Sans MS" panose="030F0702030302020204" pitchFamily="66" charset="0"/>
              </a:rPr>
              <a:t> </a:t>
            </a:r>
            <a:r>
              <a:rPr lang="tr-TR" sz="2400" dirty="0" err="1" smtClean="0">
                <a:latin typeface="Comic Sans MS" panose="030F0702030302020204" pitchFamily="66" charset="0"/>
              </a:rPr>
              <a:t>sistemi;Yangın</a:t>
            </a:r>
            <a:r>
              <a:rPr lang="tr-TR" sz="2400" dirty="0" smtClean="0">
                <a:latin typeface="Comic Sans MS" panose="030F0702030302020204" pitchFamily="66" charset="0"/>
              </a:rPr>
              <a:t> </a:t>
            </a:r>
            <a:r>
              <a:rPr lang="tr-TR" sz="2400" dirty="0">
                <a:latin typeface="Comic Sans MS" panose="030F0702030302020204" pitchFamily="66" charset="0"/>
              </a:rPr>
              <a:t>kimsenin olmadığı anda çıkarsa tüm tesiste bulunan ve yangın tesisatına bağlı </a:t>
            </a:r>
            <a:r>
              <a:rPr lang="tr-TR" sz="2400" dirty="0" err="1">
                <a:latin typeface="Comic Sans MS" panose="030F0702030302020204" pitchFamily="66" charset="0"/>
              </a:rPr>
              <a:t>nozullar</a:t>
            </a:r>
            <a:r>
              <a:rPr lang="tr-TR" sz="2400" dirty="0">
                <a:latin typeface="Comic Sans MS" panose="030F0702030302020204" pitchFamily="66" charset="0"/>
              </a:rPr>
              <a:t> vasıtasıyla yangının çıktığı bölgeye basınçlı su fışkırtarak söndürmeyi sağlar.</a:t>
            </a:r>
          </a:p>
        </p:txBody>
      </p:sp>
      <p:sp>
        <p:nvSpPr>
          <p:cNvPr id="117763" name="Rectangle 3"/>
          <p:cNvSpPr>
            <a:spLocks noGrp="1" noChangeArrowheads="1"/>
          </p:cNvSpPr>
          <p:nvPr>
            <p:ph idx="1"/>
          </p:nvPr>
        </p:nvSpPr>
        <p:spPr>
          <a:xfrm>
            <a:off x="381000" y="228600"/>
            <a:ext cx="8229600" cy="533400"/>
          </a:xfrm>
        </p:spPr>
        <p:txBody>
          <a:bodyPr/>
          <a:lstStyle/>
          <a:p>
            <a:pPr marL="0" indent="0">
              <a:lnSpc>
                <a:spcPct val="90000"/>
              </a:lnSpc>
              <a:buNone/>
            </a:pPr>
            <a:r>
              <a:rPr lang="tr-TR" dirty="0" smtClean="0">
                <a:solidFill>
                  <a:schemeClr val="accent6"/>
                </a:solidFill>
                <a:latin typeface="Comic Sans MS" panose="030F0702030302020204" pitchFamily="66" charset="0"/>
              </a:rPr>
              <a:t>SULU SÖNDÜRME SİSTEMLERİ</a:t>
            </a:r>
          </a:p>
        </p:txBody>
      </p:sp>
      <p:pic>
        <p:nvPicPr>
          <p:cNvPr id="117764" name="Picture 4" descr="DSC_09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75" y="3698054"/>
            <a:ext cx="3863975"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5" name="Picture 5" descr="DSC_09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2" y="3717032"/>
            <a:ext cx="4427538"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381000" y="228600"/>
            <a:ext cx="8229600" cy="1143000"/>
          </a:xfrm>
        </p:spPr>
        <p:txBody>
          <a:bodyPr/>
          <a:lstStyle/>
          <a:p>
            <a:r>
              <a:rPr lang="tr-TR" sz="3600" dirty="0" smtClean="0">
                <a:solidFill>
                  <a:schemeClr val="accent6"/>
                </a:solidFill>
                <a:latin typeface="Comic Sans MS" panose="030F0702030302020204" pitchFamily="66" charset="0"/>
              </a:rPr>
              <a:t>Yangın Söndürme Sistemleri</a:t>
            </a:r>
          </a:p>
        </p:txBody>
      </p:sp>
      <p:sp>
        <p:nvSpPr>
          <p:cNvPr id="118787" name="Rectangle 3"/>
          <p:cNvSpPr>
            <a:spLocks noGrp="1" noChangeArrowheads="1"/>
          </p:cNvSpPr>
          <p:nvPr>
            <p:ph idx="1"/>
          </p:nvPr>
        </p:nvSpPr>
        <p:spPr>
          <a:xfrm>
            <a:off x="684213" y="1484313"/>
            <a:ext cx="8229600" cy="533400"/>
          </a:xfrm>
        </p:spPr>
        <p:txBody>
          <a:bodyPr/>
          <a:lstStyle/>
          <a:p>
            <a:pPr>
              <a:buClr>
                <a:schemeClr val="accent6"/>
              </a:buClr>
              <a:buFont typeface="Wingdings" panose="05000000000000000000" pitchFamily="2" charset="2"/>
              <a:buChar char="v"/>
            </a:pPr>
            <a:r>
              <a:rPr lang="tr-TR" sz="2400" dirty="0" smtClean="0">
                <a:latin typeface="Comic Sans MS" panose="030F0702030302020204" pitchFamily="66" charset="0"/>
              </a:rPr>
              <a:t>Sulu söndürme sistemi ve Dağıtım merkezi</a:t>
            </a:r>
          </a:p>
        </p:txBody>
      </p:sp>
      <p:pic>
        <p:nvPicPr>
          <p:cNvPr id="118788" name="Picture 4" descr="DSC_09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2924175"/>
            <a:ext cx="44418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9" name="Picture 5" descr="DSC_09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2933700"/>
            <a:ext cx="4427537"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custDataLst>
              <p:tags r:id="rId2"/>
            </p:custDataLst>
          </p:nvPr>
        </p:nvSpPr>
        <p:spPr bwMode="auto">
          <a:xfrm>
            <a:off x="166688" y="2557463"/>
            <a:ext cx="1330325"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ts val="2400"/>
              </a:lnSpc>
            </a:pPr>
            <a:endParaRPr lang="en-US" sz="1200">
              <a:solidFill>
                <a:srgbClr val="FFFFFF"/>
              </a:solidFill>
              <a:latin typeface="Siemens Sans" pitchFamily="2" charset="0"/>
            </a:endParaRPr>
          </a:p>
        </p:txBody>
      </p:sp>
      <p:sp>
        <p:nvSpPr>
          <p:cNvPr id="119811" name="Text Box 3"/>
          <p:cNvSpPr txBox="1">
            <a:spLocks noChangeArrowheads="1"/>
          </p:cNvSpPr>
          <p:nvPr>
            <p:custDataLst>
              <p:tags r:id="rId3"/>
            </p:custDataLst>
          </p:nvPr>
        </p:nvSpPr>
        <p:spPr bwMode="auto">
          <a:xfrm>
            <a:off x="166688" y="6586538"/>
            <a:ext cx="13303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sz="1200">
                <a:solidFill>
                  <a:srgbClr val="FFFFFF"/>
                </a:solidFill>
                <a:latin typeface="Siemens Sans" pitchFamily="2" charset="0"/>
              </a:rPr>
              <a:t>Temmuz</a:t>
            </a:r>
            <a:r>
              <a:rPr lang="en-US" sz="1200">
                <a:solidFill>
                  <a:srgbClr val="FFFFFF"/>
                </a:solidFill>
                <a:latin typeface="Siemens Sans" pitchFamily="2" charset="0"/>
              </a:rPr>
              <a:t>-0</a:t>
            </a:r>
            <a:r>
              <a:rPr lang="tr-TR" sz="1200">
                <a:solidFill>
                  <a:srgbClr val="FFFFFF"/>
                </a:solidFill>
                <a:latin typeface="Siemens Sans" pitchFamily="2" charset="0"/>
              </a:rPr>
              <a:t>8</a:t>
            </a:r>
            <a:endParaRPr lang="en-US" sz="1200">
              <a:solidFill>
                <a:srgbClr val="FFFFFF"/>
              </a:solidFill>
              <a:latin typeface="Siemens Sans" pitchFamily="2" charset="0"/>
            </a:endParaRPr>
          </a:p>
        </p:txBody>
      </p:sp>
      <p:sp>
        <p:nvSpPr>
          <p:cNvPr id="119812" name="Rectangle 4"/>
          <p:cNvSpPr>
            <a:spLocks noGrp="1" noChangeArrowheads="1"/>
          </p:cNvSpPr>
          <p:nvPr>
            <p:ph type="title"/>
            <p:custDataLst>
              <p:tags r:id="rId4"/>
            </p:custDataLst>
          </p:nvPr>
        </p:nvSpPr>
        <p:spPr>
          <a:xfrm>
            <a:off x="1600200" y="1295400"/>
            <a:ext cx="7239000" cy="457200"/>
          </a:xfrm>
        </p:spPr>
        <p:txBody>
          <a:bodyPr lIns="0" tIns="0" rIns="0" bIns="0" anchor="b"/>
          <a:lstStyle/>
          <a:p>
            <a:pPr algn="l">
              <a:lnSpc>
                <a:spcPts val="2400"/>
              </a:lnSpc>
            </a:pPr>
            <a:r>
              <a:rPr lang="tr-TR" sz="3000" dirty="0" smtClean="0">
                <a:solidFill>
                  <a:schemeClr val="accent6"/>
                </a:solidFill>
                <a:latin typeface="Comic Sans MS" panose="030F0702030302020204" pitchFamily="66" charset="0"/>
              </a:rPr>
              <a:t>Acil Durum Ekipleri ve Organizasyonu  </a:t>
            </a:r>
            <a:endParaRPr lang="en-US" sz="3000" dirty="0" smtClean="0">
              <a:solidFill>
                <a:schemeClr val="accent6"/>
              </a:solidFill>
              <a:latin typeface="Comic Sans MS" panose="030F0702030302020204" pitchFamily="66" charset="0"/>
            </a:endParaRPr>
          </a:p>
        </p:txBody>
      </p:sp>
      <p:sp>
        <p:nvSpPr>
          <p:cNvPr id="119813" name="Rectangle 5"/>
          <p:cNvSpPr>
            <a:spLocks noGrp="1" noChangeArrowheads="1"/>
          </p:cNvSpPr>
          <p:nvPr>
            <p:ph idx="1"/>
            <p:custDataLst>
              <p:tags r:id="rId5"/>
            </p:custDataLst>
          </p:nvPr>
        </p:nvSpPr>
        <p:spPr>
          <a:xfrm>
            <a:off x="1905000" y="1844824"/>
            <a:ext cx="3913188" cy="4741714"/>
          </a:xfrm>
        </p:spPr>
        <p:txBody>
          <a:bodyPr lIns="0" tIns="0" rIns="0" bIns="0"/>
          <a:lstStyle/>
          <a:p>
            <a:pPr>
              <a:lnSpc>
                <a:spcPts val="2400"/>
              </a:lnSpc>
              <a:spcBef>
                <a:spcPct val="0"/>
              </a:spcBef>
              <a:buClr>
                <a:schemeClr val="accent6"/>
              </a:buClr>
              <a:buFont typeface="Wingdings" panose="05000000000000000000" pitchFamily="2" charset="2"/>
              <a:buChar char="v"/>
            </a:pPr>
            <a:r>
              <a:rPr lang="tr-TR" sz="1800" dirty="0" smtClean="0">
                <a:latin typeface="Comic Sans MS" panose="030F0702030302020204" pitchFamily="66" charset="0"/>
              </a:rPr>
              <a:t> Acil Durum meydana geldiğinde herhangi bir komut almaksızın çalışabilecek durumda eğitilmekteler. </a:t>
            </a:r>
          </a:p>
          <a:p>
            <a:pPr>
              <a:lnSpc>
                <a:spcPts val="2400"/>
              </a:lnSpc>
              <a:spcBef>
                <a:spcPct val="0"/>
              </a:spcBef>
              <a:buClr>
                <a:schemeClr val="accent6"/>
              </a:buClr>
              <a:buFont typeface="Wingdings" panose="05000000000000000000" pitchFamily="2" charset="2"/>
              <a:buChar char="v"/>
            </a:pPr>
            <a:endParaRPr lang="tr-TR" sz="1800" dirty="0" smtClean="0">
              <a:latin typeface="Comic Sans MS" panose="030F0702030302020204" pitchFamily="66" charset="0"/>
            </a:endParaRPr>
          </a:p>
          <a:p>
            <a:pPr>
              <a:lnSpc>
                <a:spcPts val="2400"/>
              </a:lnSpc>
              <a:spcBef>
                <a:spcPct val="0"/>
              </a:spcBef>
              <a:buClr>
                <a:schemeClr val="accent6"/>
              </a:buClr>
              <a:buFont typeface="Wingdings" panose="05000000000000000000" pitchFamily="2" charset="2"/>
              <a:buChar char="v"/>
            </a:pPr>
            <a:r>
              <a:rPr lang="tr-TR" sz="1800" dirty="0" smtClean="0">
                <a:latin typeface="Comic Sans MS" panose="030F0702030302020204" pitchFamily="66" charset="0"/>
              </a:rPr>
              <a:t> Tesis dışı ve hayati risk tespiti yapılması durumunda organizasyon başkanı tarafından verilen alarm ile görev yaparlar.</a:t>
            </a:r>
          </a:p>
          <a:p>
            <a:pPr>
              <a:lnSpc>
                <a:spcPts val="2400"/>
              </a:lnSpc>
              <a:spcBef>
                <a:spcPct val="0"/>
              </a:spcBef>
              <a:buClr>
                <a:schemeClr val="accent6"/>
              </a:buClr>
              <a:buFont typeface="Wingdings" panose="05000000000000000000" pitchFamily="2" charset="2"/>
              <a:buChar char="v"/>
            </a:pPr>
            <a:endParaRPr lang="tr-TR" sz="1800" dirty="0" smtClean="0">
              <a:latin typeface="Comic Sans MS" panose="030F0702030302020204" pitchFamily="66" charset="0"/>
            </a:endParaRPr>
          </a:p>
          <a:p>
            <a:pPr>
              <a:lnSpc>
                <a:spcPts val="2400"/>
              </a:lnSpc>
              <a:spcBef>
                <a:spcPct val="0"/>
              </a:spcBef>
              <a:buClr>
                <a:schemeClr val="accent6"/>
              </a:buClr>
              <a:buFont typeface="Wingdings" panose="05000000000000000000" pitchFamily="2" charset="2"/>
              <a:buChar char="v"/>
            </a:pPr>
            <a:r>
              <a:rPr lang="tr-TR" sz="1800" dirty="0" smtClean="0">
                <a:latin typeface="Comic Sans MS" panose="030F0702030302020204" pitchFamily="66" charset="0"/>
              </a:rPr>
              <a:t>  Sivil Savunma Müdürlüğünce verilen emir doğrultusunda da görev yapabilirler. </a:t>
            </a:r>
            <a:endParaRPr lang="en-US" sz="1800" dirty="0" smtClean="0">
              <a:latin typeface="Comic Sans MS" panose="030F0702030302020204" pitchFamily="66" charset="0"/>
            </a:endParaRPr>
          </a:p>
        </p:txBody>
      </p:sp>
      <p:pic>
        <p:nvPicPr>
          <p:cNvPr id="119814" name="Picture 10" descr="IN00448_"/>
          <p:cNvPicPr>
            <a:picLocks noGrp="1" noChangeAspect="1" noChangeArrowheads="1"/>
          </p:cNvPicPr>
          <p:nvPr>
            <p:ph type="clipArt" sz="half" idx="4294967295"/>
          </p:nvPr>
        </p:nvPicPr>
        <p:blipFill>
          <a:blip r:embed="rId8" cstate="print">
            <a:extLst>
              <a:ext uri="{28A0092B-C50C-407E-A947-70E740481C1C}">
                <a14:useLocalDpi xmlns:a14="http://schemas.microsoft.com/office/drawing/2010/main" val="0"/>
              </a:ext>
            </a:extLst>
          </a:blip>
          <a:srcRect/>
          <a:stretch>
            <a:fillRect/>
          </a:stretch>
        </p:blipFill>
        <p:spPr>
          <a:xfrm>
            <a:off x="5818188" y="2590800"/>
            <a:ext cx="3325812" cy="3429000"/>
          </a:xfrm>
          <a:noFill/>
        </p:spPr>
      </p:pic>
      <p:pic>
        <p:nvPicPr>
          <p:cNvPr id="119815" name="Picture 6" descr="IN00385_"/>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2743200"/>
            <a:ext cx="2003425"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6" name="Picture 7" descr="HH00861_"/>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9600" y="4572000"/>
            <a:ext cx="8080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7" name="Picture 8" descr="BL00695_"/>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57400" y="228600"/>
            <a:ext cx="18208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8" name="Picture 9" descr="NA00455_"/>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24600" y="304800"/>
            <a:ext cx="104298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79388" y="130175"/>
            <a:ext cx="8229600" cy="850900"/>
          </a:xfrm>
        </p:spPr>
        <p:txBody>
          <a:bodyPr/>
          <a:lstStyle/>
          <a:p>
            <a:r>
              <a:rPr lang="tr-TR" sz="3600" dirty="0" smtClean="0">
                <a:solidFill>
                  <a:srgbClr val="FF6600"/>
                </a:solidFill>
                <a:latin typeface="Comic Sans MS" panose="030F0702030302020204" pitchFamily="66" charset="0"/>
              </a:rPr>
              <a:t>Yangın İstasyonu</a:t>
            </a:r>
          </a:p>
        </p:txBody>
      </p:sp>
      <p:sp>
        <p:nvSpPr>
          <p:cNvPr id="120835" name="Rectangle 3"/>
          <p:cNvSpPr>
            <a:spLocks noGrp="1" noChangeArrowheads="1"/>
          </p:cNvSpPr>
          <p:nvPr>
            <p:ph idx="1"/>
          </p:nvPr>
        </p:nvSpPr>
        <p:spPr>
          <a:xfrm>
            <a:off x="395288" y="1052513"/>
            <a:ext cx="8229600" cy="2087562"/>
          </a:xfrm>
        </p:spPr>
        <p:txBody>
          <a:bodyPr/>
          <a:lstStyle/>
          <a:p>
            <a:pPr algn="just">
              <a:lnSpc>
                <a:spcPct val="150000"/>
              </a:lnSpc>
              <a:buClr>
                <a:schemeClr val="accent6"/>
              </a:buClr>
              <a:buFont typeface="Wingdings" panose="05000000000000000000" pitchFamily="2" charset="2"/>
              <a:buChar char="v"/>
            </a:pPr>
            <a:r>
              <a:rPr lang="tr-TR" sz="2400" dirty="0" smtClean="0">
                <a:latin typeface="Comic Sans MS" panose="030F0702030302020204" pitchFamily="66" charset="0"/>
              </a:rPr>
              <a:t>Bu istasyonda sadece bu konuda eğitim almış kişilerce kullanılabilecek malzemeler vardır. Eğitimsiz kişilerin kullanması ölümlere yol açabilir.</a:t>
            </a:r>
          </a:p>
        </p:txBody>
      </p:sp>
      <p:pic>
        <p:nvPicPr>
          <p:cNvPr id="120836" name="Picture 4" descr="DSC_09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488" y="3356992"/>
            <a:ext cx="42672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200" y="0"/>
            <a:ext cx="8229600" cy="1143000"/>
          </a:xfrm>
        </p:spPr>
        <p:txBody>
          <a:bodyPr/>
          <a:lstStyle/>
          <a:p>
            <a:r>
              <a:rPr lang="tr-TR" sz="3600" dirty="0" smtClean="0">
                <a:solidFill>
                  <a:schemeClr val="accent6"/>
                </a:solidFill>
                <a:latin typeface="Comic Sans MS" panose="030F0702030302020204" pitchFamily="66" charset="0"/>
              </a:rPr>
              <a:t>SABOTAJ</a:t>
            </a:r>
          </a:p>
        </p:txBody>
      </p:sp>
      <p:pic>
        <p:nvPicPr>
          <p:cNvPr id="121859" name="Picture 3" descr="thumbnai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33600"/>
            <a:ext cx="44196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0" name="Picture 4" descr="teslima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743200"/>
            <a:ext cx="274320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357188" y="214313"/>
            <a:ext cx="8229600" cy="752475"/>
          </a:xfrm>
        </p:spPr>
        <p:txBody>
          <a:bodyPr/>
          <a:lstStyle/>
          <a:p>
            <a:r>
              <a:rPr lang="tr-TR" sz="3200" dirty="0" smtClean="0">
                <a:solidFill>
                  <a:schemeClr val="accent6"/>
                </a:solidFill>
                <a:latin typeface="Comic Sans MS" panose="030F0702030302020204" pitchFamily="66" charset="0"/>
              </a:rPr>
              <a:t>SABOTAJ</a:t>
            </a:r>
          </a:p>
        </p:txBody>
      </p:sp>
      <p:sp>
        <p:nvSpPr>
          <p:cNvPr id="122883" name="Rectangle 3"/>
          <p:cNvSpPr>
            <a:spLocks noChangeArrowheads="1"/>
          </p:cNvSpPr>
          <p:nvPr/>
        </p:nvSpPr>
        <p:spPr bwMode="auto">
          <a:xfrm>
            <a:off x="457200" y="1752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tr-TR" sz="2400" dirty="0" smtClean="0">
                <a:latin typeface="Comic Sans MS" panose="030F0702030302020204" pitchFamily="66" charset="0"/>
              </a:rPr>
              <a:t>       Çalışma </a:t>
            </a:r>
            <a:r>
              <a:rPr lang="tr-TR" sz="2400" dirty="0">
                <a:latin typeface="Comic Sans MS" panose="030F0702030302020204" pitchFamily="66" charset="0"/>
              </a:rPr>
              <a:t>alanına dışarıdan, kişiler tarafından yapılan etkiler yada patlayıcı maddelerle saldırı düzenlenmesidir.</a:t>
            </a:r>
          </a:p>
        </p:txBody>
      </p:sp>
      <p:pic>
        <p:nvPicPr>
          <p:cNvPr id="122884" name="Picture 4" descr="bomba_funye_patlayici_c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5052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5" name="Picture 5" descr="Tam boyutlu görseli göste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276600"/>
            <a:ext cx="28956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725487"/>
          </a:xfrm>
        </p:spPr>
        <p:txBody>
          <a:bodyPr/>
          <a:lstStyle/>
          <a:p>
            <a:r>
              <a:rPr lang="tr-TR" sz="3600" dirty="0" smtClean="0">
                <a:solidFill>
                  <a:schemeClr val="accent6"/>
                </a:solidFill>
                <a:latin typeface="Comic Sans MS" panose="030F0702030302020204" pitchFamily="66" charset="0"/>
              </a:rPr>
              <a:t>DOĞRUDAN ETKİLER</a:t>
            </a:r>
          </a:p>
        </p:txBody>
      </p:sp>
      <p:sp>
        <p:nvSpPr>
          <p:cNvPr id="13315" name="Content Placeholder 2"/>
          <p:cNvSpPr>
            <a:spLocks noGrp="1"/>
          </p:cNvSpPr>
          <p:nvPr>
            <p:ph idx="1"/>
          </p:nvPr>
        </p:nvSpPr>
        <p:spPr>
          <a:xfrm>
            <a:off x="571500" y="1071563"/>
            <a:ext cx="8001000" cy="5284787"/>
          </a:xfrm>
        </p:spPr>
        <p:txBody>
          <a:bodyPr/>
          <a:lstStyle/>
          <a:p>
            <a:pPr>
              <a:buClr>
                <a:schemeClr val="accent6"/>
              </a:buClr>
              <a:buFont typeface="Wingdings" panose="05000000000000000000" pitchFamily="2" charset="2"/>
              <a:buChar char="v"/>
            </a:pPr>
            <a:r>
              <a:rPr lang="tr-TR" sz="2800" dirty="0" smtClean="0"/>
              <a:t>Can kaybı</a:t>
            </a:r>
          </a:p>
          <a:p>
            <a:pPr>
              <a:buClr>
                <a:schemeClr val="accent6"/>
              </a:buClr>
              <a:buFont typeface="Wingdings" panose="05000000000000000000" pitchFamily="2" charset="2"/>
              <a:buChar char="v"/>
            </a:pPr>
            <a:r>
              <a:rPr lang="tr-TR" sz="2800" dirty="0" smtClean="0"/>
              <a:t>Yaralanma</a:t>
            </a:r>
          </a:p>
          <a:p>
            <a:pPr>
              <a:buClr>
                <a:schemeClr val="accent6"/>
              </a:buClr>
              <a:buFont typeface="Wingdings" panose="05000000000000000000" pitchFamily="2" charset="2"/>
              <a:buChar char="v"/>
            </a:pPr>
            <a:r>
              <a:rPr lang="tr-TR" sz="2800" dirty="0" smtClean="0"/>
              <a:t>Alt yapı hasarları</a:t>
            </a:r>
          </a:p>
          <a:p>
            <a:pPr>
              <a:buClr>
                <a:schemeClr val="accent6"/>
              </a:buClr>
              <a:buFont typeface="Wingdings" panose="05000000000000000000" pitchFamily="2" charset="2"/>
              <a:buChar char="v"/>
            </a:pPr>
            <a:r>
              <a:rPr lang="tr-TR" sz="2800" dirty="0" smtClean="0"/>
              <a:t>Mal kayıpları</a:t>
            </a:r>
          </a:p>
          <a:p>
            <a:pPr>
              <a:buClr>
                <a:schemeClr val="accent6"/>
              </a:buClr>
              <a:buFont typeface="Wingdings" panose="05000000000000000000" pitchFamily="2" charset="2"/>
              <a:buChar char="v"/>
            </a:pPr>
            <a:r>
              <a:rPr lang="tr-TR" sz="2800" dirty="0" smtClean="0"/>
              <a:t>Hayvan ve tarım ürünleri kayıpları</a:t>
            </a:r>
          </a:p>
          <a:p>
            <a:pPr>
              <a:buClr>
                <a:schemeClr val="accent6"/>
              </a:buClr>
              <a:buFont typeface="Wingdings" panose="05000000000000000000" pitchFamily="2" charset="2"/>
              <a:buChar char="v"/>
            </a:pPr>
            <a:r>
              <a:rPr lang="tr-TR" sz="2800" dirty="0" smtClean="0"/>
              <a:t>Kültür mirası ve müzelerdeki kayıplar</a:t>
            </a:r>
          </a:p>
          <a:p>
            <a:pPr algn="just">
              <a:buClr>
                <a:schemeClr val="accent6"/>
              </a:buClr>
              <a:buFont typeface="Wingdings" panose="05000000000000000000" pitchFamily="2" charset="2"/>
              <a:buChar char="v"/>
            </a:pPr>
            <a:r>
              <a:rPr lang="tr-TR" sz="2800" dirty="0" smtClean="0"/>
              <a:t>Kurtarma, ilk yardım ve geçici barınma çalışmaları giderleri</a:t>
            </a:r>
          </a:p>
          <a:p>
            <a:pPr algn="just">
              <a:buClr>
                <a:schemeClr val="accent6"/>
              </a:buClr>
              <a:buFont typeface="Wingdings" panose="05000000000000000000" pitchFamily="2" charset="2"/>
              <a:buChar char="v"/>
            </a:pPr>
            <a:r>
              <a:rPr lang="tr-TR" sz="2800" dirty="0" smtClean="0"/>
              <a:t>Tedavi, beslenme ve giyinme giderleri</a:t>
            </a:r>
          </a:p>
          <a:p>
            <a:pPr algn="just">
              <a:buClr>
                <a:schemeClr val="accent6"/>
              </a:buClr>
              <a:buFont typeface="Wingdings" panose="05000000000000000000" pitchFamily="2" charset="2"/>
              <a:buChar char="v"/>
            </a:pPr>
            <a:r>
              <a:rPr lang="tr-TR" sz="2800" dirty="0" smtClean="0"/>
              <a:t>Yapılardaki çeşitli hasarların onarım giderleri</a:t>
            </a:r>
          </a:p>
          <a:p>
            <a:pPr>
              <a:buClr>
                <a:schemeClr val="accent6"/>
              </a:buClr>
              <a:buFont typeface="Wingdings" panose="05000000000000000000" pitchFamily="2" charset="2"/>
              <a:buChar char="v"/>
            </a:pPr>
            <a:endParaRPr lang="tr-TR" sz="2800" dirty="0" smtClean="0"/>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674C4D5-C637-4F29-87ED-F835A5A47529}" type="slidenum">
              <a:rPr lang="tr-TR">
                <a:solidFill>
                  <a:srgbClr val="898989"/>
                </a:solidFill>
              </a:rPr>
              <a:pPr eaLnBrk="1" hangingPunct="1"/>
              <a:t>12</a:t>
            </a:fld>
            <a:endParaRPr lang="tr-TR">
              <a:solidFill>
                <a:srgbClr val="898989"/>
              </a:solidFill>
            </a:endParaRPr>
          </a:p>
        </p:txBody>
      </p:sp>
      <p:pic>
        <p:nvPicPr>
          <p:cNvPr id="13317" name="Picture 5" descr="17 ağustos 1999">
            <a:hlinkClick r:id="rId3" tooltip="17 ağustos 1999"/>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9313" y="1214438"/>
            <a:ext cx="29654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285750" y="76200"/>
            <a:ext cx="8572500" cy="852488"/>
          </a:xfrm>
        </p:spPr>
        <p:txBody>
          <a:bodyPr/>
          <a:lstStyle/>
          <a:p>
            <a:r>
              <a:rPr lang="tr-TR" sz="3200" dirty="0" smtClean="0">
                <a:solidFill>
                  <a:srgbClr val="FF0000"/>
                </a:solidFill>
                <a:latin typeface="Comic Sans MS" panose="030F0702030302020204" pitchFamily="66" charset="0"/>
              </a:rPr>
              <a:t>SABOTAJDA ACİL DURUM YÖNETİMİ</a:t>
            </a:r>
          </a:p>
        </p:txBody>
      </p:sp>
      <p:pic>
        <p:nvPicPr>
          <p:cNvPr id="123907" name="Picture 3" descr="thumbnai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33600"/>
            <a:ext cx="44196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8" name="Picture 4" descr="teslima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743200"/>
            <a:ext cx="274320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tr-TR" sz="3200" dirty="0" smtClean="0">
                <a:solidFill>
                  <a:schemeClr val="accent6"/>
                </a:solidFill>
                <a:latin typeface="Comic Sans MS" panose="030F0702030302020204" pitchFamily="66" charset="0"/>
              </a:rPr>
              <a:t>Sabotaj İçin Alınması Gereken Önlemeler</a:t>
            </a:r>
          </a:p>
        </p:txBody>
      </p:sp>
      <p:sp>
        <p:nvSpPr>
          <p:cNvPr id="124931" name="Rectangle 3"/>
          <p:cNvSpPr>
            <a:spLocks noGrp="1" noChangeArrowheads="1"/>
          </p:cNvSpPr>
          <p:nvPr>
            <p:ph idx="1"/>
          </p:nvPr>
        </p:nvSpPr>
        <p:spPr/>
        <p:txBody>
          <a:bodyPr/>
          <a:lstStyle/>
          <a:p>
            <a:pPr>
              <a:lnSpc>
                <a:spcPct val="80000"/>
              </a:lnSpc>
              <a:buClr>
                <a:schemeClr val="accent6"/>
              </a:buClr>
              <a:buFont typeface="Wingdings" panose="05000000000000000000" pitchFamily="2" charset="2"/>
              <a:buChar char="v"/>
            </a:pPr>
            <a:r>
              <a:rPr lang="tr-TR" sz="2400" dirty="0" smtClean="0">
                <a:latin typeface="Comic Sans MS" panose="030F0702030302020204" pitchFamily="66" charset="0"/>
              </a:rPr>
              <a:t>Çalışma alanına giriş çıkışların kontrol edilmesi ve giriş çıkış yapan kişi ve araçların kontrol edilmesi</a:t>
            </a:r>
          </a:p>
          <a:p>
            <a:pPr>
              <a:lnSpc>
                <a:spcPct val="80000"/>
              </a:lnSpc>
              <a:buClr>
                <a:schemeClr val="accent6"/>
              </a:buClr>
              <a:buFont typeface="Wingdings" panose="05000000000000000000" pitchFamily="2" charset="2"/>
              <a:buChar char="v"/>
            </a:pPr>
            <a:endParaRPr lang="tr-TR" sz="2400" dirty="0" smtClean="0">
              <a:latin typeface="Comic Sans MS" panose="030F0702030302020204" pitchFamily="66" charset="0"/>
            </a:endParaRPr>
          </a:p>
          <a:p>
            <a:pPr>
              <a:lnSpc>
                <a:spcPct val="80000"/>
              </a:lnSpc>
              <a:buClr>
                <a:schemeClr val="accent6"/>
              </a:buClr>
              <a:buFont typeface="Wingdings" panose="05000000000000000000" pitchFamily="2" charset="2"/>
              <a:buChar char="v"/>
            </a:pPr>
            <a:r>
              <a:rPr lang="tr-TR" sz="2400" dirty="0" smtClean="0">
                <a:latin typeface="Comic Sans MS" panose="030F0702030302020204" pitchFamily="66" charset="0"/>
              </a:rPr>
              <a:t>Çalışma ortamının iyi bir şekilde korunaklı olması ve güvenlik önlemlerinin iyi şekilde yapılması</a:t>
            </a:r>
          </a:p>
          <a:p>
            <a:pPr>
              <a:lnSpc>
                <a:spcPct val="80000"/>
              </a:lnSpc>
              <a:buClr>
                <a:schemeClr val="accent6"/>
              </a:buClr>
              <a:buFont typeface="Wingdings" panose="05000000000000000000" pitchFamily="2" charset="2"/>
              <a:buChar char="v"/>
            </a:pPr>
            <a:endParaRPr lang="tr-TR" sz="2400" dirty="0" smtClean="0">
              <a:latin typeface="Comic Sans MS" panose="030F0702030302020204" pitchFamily="66" charset="0"/>
            </a:endParaRPr>
          </a:p>
          <a:p>
            <a:pPr>
              <a:lnSpc>
                <a:spcPct val="80000"/>
              </a:lnSpc>
              <a:buClr>
                <a:schemeClr val="accent6"/>
              </a:buClr>
              <a:buFont typeface="Wingdings" panose="05000000000000000000" pitchFamily="2" charset="2"/>
              <a:buChar char="v"/>
            </a:pPr>
            <a:r>
              <a:rPr lang="tr-TR" sz="2400" dirty="0" smtClean="0">
                <a:latin typeface="Comic Sans MS" panose="030F0702030302020204" pitchFamily="66" charset="0"/>
              </a:rPr>
              <a:t>Çalışma alanı içerisinde bulunan yanıcı ve patlayıcı maddelerin korunaklı hale getirilmesi mümkünse çalışma ortamında depo edilmemesi</a:t>
            </a:r>
          </a:p>
          <a:p>
            <a:pPr>
              <a:lnSpc>
                <a:spcPct val="80000"/>
              </a:lnSpc>
              <a:buClr>
                <a:schemeClr val="accent6"/>
              </a:buClr>
              <a:buFont typeface="Wingdings" panose="05000000000000000000" pitchFamily="2" charset="2"/>
              <a:buChar char="v"/>
            </a:pPr>
            <a:endParaRPr lang="tr-TR" sz="2400" dirty="0" smtClean="0">
              <a:latin typeface="Comic Sans MS" panose="030F0702030302020204" pitchFamily="66" charset="0"/>
            </a:endParaRPr>
          </a:p>
          <a:p>
            <a:pPr>
              <a:lnSpc>
                <a:spcPct val="80000"/>
              </a:lnSpc>
              <a:buClr>
                <a:schemeClr val="accent6"/>
              </a:buClr>
              <a:buFont typeface="Wingdings" panose="05000000000000000000" pitchFamily="2" charset="2"/>
              <a:buChar char="v"/>
            </a:pPr>
            <a:r>
              <a:rPr lang="tr-TR" sz="2400" dirty="0" smtClean="0">
                <a:latin typeface="Comic Sans MS" panose="030F0702030302020204" pitchFamily="66" charset="0"/>
              </a:rPr>
              <a:t>Çalışma ortamı içerisindeki depo ve benzeri yerlerin yol ve duvar kenarlarına inşa edilmemesi, çalışma ortamının orta taraflarına inşa edilmesi</a:t>
            </a:r>
          </a:p>
        </p:txBody>
      </p:sp>
      <p:pic>
        <p:nvPicPr>
          <p:cNvPr id="124932" name="Picture 4" descr="foto455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2775" y="5643563"/>
            <a:ext cx="911225"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3" name="Picture 5" descr="avukattedibirkararin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0" y="5638800"/>
            <a:ext cx="11668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7200" y="76200"/>
            <a:ext cx="8229600" cy="1143000"/>
          </a:xfrm>
        </p:spPr>
        <p:txBody>
          <a:bodyPr/>
          <a:lstStyle/>
          <a:p>
            <a:r>
              <a:rPr lang="tr-TR" sz="3200" dirty="0" smtClean="0">
                <a:solidFill>
                  <a:schemeClr val="accent6"/>
                </a:solidFill>
                <a:latin typeface="Comic Sans MS" panose="030F0702030302020204" pitchFamily="66" charset="0"/>
              </a:rPr>
              <a:t>SEL </a:t>
            </a:r>
          </a:p>
        </p:txBody>
      </p:sp>
      <p:pic>
        <p:nvPicPr>
          <p:cNvPr id="125955" name="Picture 3" descr="istanbula-sel-baskini-uyaris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81200"/>
            <a:ext cx="4038600"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6" name="Picture 4" descr="is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981200"/>
            <a:ext cx="4038600"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223838" y="727650"/>
            <a:ext cx="4419600" cy="5869702"/>
          </a:xfrm>
        </p:spPr>
        <p:txBody>
          <a:bodyPr/>
          <a:lstStyle/>
          <a:p>
            <a:pPr algn="l">
              <a:buClr>
                <a:schemeClr val="accent6"/>
              </a:buClr>
            </a:pPr>
            <a:r>
              <a:rPr lang="tr-TR" sz="2000" dirty="0" smtClean="0">
                <a:latin typeface="Comic Sans MS" panose="030F0702030302020204" pitchFamily="66" charset="0"/>
              </a:rPr>
              <a:t>Evin dışında bulunuyorsanız, hemen yüksek bir yere çıkın.</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Su yatağı veya çukur bölgeleri hemen terk edin.</a:t>
            </a:r>
            <a:br>
              <a:rPr lang="tr-TR" sz="2000" dirty="0" smtClean="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Sel bölgesini hemen terk etmelisiniz . </a:t>
            </a:r>
            <a:br>
              <a:rPr lang="tr-TR" sz="2000" dirty="0" smtClean="0">
                <a:latin typeface="Comic Sans MS" panose="030F0702030302020204" pitchFamily="66" charset="0"/>
              </a:rPr>
            </a:br>
            <a:r>
              <a:rPr lang="tr-TR" sz="2000" dirty="0" smtClean="0">
                <a:latin typeface="Comic Sans MS" panose="030F0702030302020204" pitchFamily="66" charset="0"/>
              </a:rPr>
              <a:t>Asla suda karşıdan karşıya geçmeye çalışmayın.</a:t>
            </a:r>
            <a:br>
              <a:rPr lang="tr-TR" sz="2000" dirty="0" smtClean="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Sel sırasında arabanızdaysanız asla su ile kaplı yoldan gitmeye çalışmayın (Ani sellerin meydana getirdiği ölümlerin yarısı araba ile ilişkili olduğundan asla sel sularının bulunduğu bölgelerde araba kullanılmamalıdır.)</a:t>
            </a:r>
            <a:br>
              <a:rPr lang="tr-TR" sz="2000" dirty="0" smtClean="0">
                <a:latin typeface="Comic Sans MS" panose="030F0702030302020204" pitchFamily="66" charset="0"/>
              </a:rPr>
            </a:br>
            <a:endParaRPr lang="tr-TR" sz="2000" dirty="0" smtClean="0">
              <a:latin typeface="Comic Sans MS" panose="030F0702030302020204" pitchFamily="66" charset="0"/>
            </a:endParaRPr>
          </a:p>
        </p:txBody>
      </p:sp>
      <p:sp>
        <p:nvSpPr>
          <p:cNvPr id="126979" name="Rectangle 3"/>
          <p:cNvSpPr>
            <a:spLocks noGrp="1" noChangeArrowheads="1"/>
          </p:cNvSpPr>
          <p:nvPr>
            <p:ph idx="1"/>
          </p:nvPr>
        </p:nvSpPr>
        <p:spPr>
          <a:xfrm>
            <a:off x="4929188" y="908721"/>
            <a:ext cx="4114800" cy="3963318"/>
          </a:xfrm>
        </p:spPr>
        <p:txBody>
          <a:bodyPr/>
          <a:lstStyle/>
          <a:p>
            <a:pPr marL="0" indent="0">
              <a:lnSpc>
                <a:spcPct val="150000"/>
              </a:lnSpc>
              <a:buNone/>
            </a:pPr>
            <a:r>
              <a:rPr lang="tr-TR" sz="2000" dirty="0" smtClean="0">
                <a:latin typeface="Comic Sans MS" panose="030F0702030302020204" pitchFamily="66" charset="0"/>
              </a:rPr>
              <a:t>Arabanızda herhangi bir arıza oluştuysa hemen terk ederek yüksek bir yere çıkın ( Yollar akan sular tarafından doldurulacağı için eğer arabanız 60 cm yükseklikteki hareket eden suda kalmışsa su onu kaldırıp sürükleyebilecektir.)</a:t>
            </a:r>
          </a:p>
        </p:txBody>
      </p:sp>
      <p:sp>
        <p:nvSpPr>
          <p:cNvPr id="5" name="4 Dikdörtgen"/>
          <p:cNvSpPr/>
          <p:nvPr/>
        </p:nvSpPr>
        <p:spPr>
          <a:xfrm>
            <a:off x="2143125" y="142875"/>
            <a:ext cx="5538696" cy="584775"/>
          </a:xfrm>
          <a:prstGeom prst="rect">
            <a:avLst/>
          </a:prstGeom>
        </p:spPr>
        <p:txBody>
          <a:bodyPr wrap="none">
            <a:spAutoFit/>
          </a:bodyPr>
          <a:lstStyle/>
          <a:p>
            <a:pPr>
              <a:defRPr/>
            </a:pPr>
            <a:r>
              <a:rPr lang="tr-TR" sz="3200" dirty="0">
                <a:solidFill>
                  <a:srgbClr val="FF0000"/>
                </a:solidFill>
                <a:latin typeface="Comic Sans MS" panose="030F0702030302020204" pitchFamily="66" charset="0"/>
                <a:ea typeface="+mj-ea"/>
                <a:cs typeface="+mj-cs"/>
              </a:rPr>
              <a:t>ANİ BİR SEL SIRASINDA</a:t>
            </a:r>
            <a:r>
              <a:rPr lang="tr-TR" sz="3200" dirty="0">
                <a:latin typeface="Comic Sans MS" panose="030F0702030302020204" pitchFamily="66" charset="0"/>
                <a:cs typeface="Arial" charset="0"/>
              </a:rPr>
              <a:t>;</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tr-TR" sz="3200" dirty="0" smtClean="0">
                <a:solidFill>
                  <a:schemeClr val="accent6"/>
                </a:solidFill>
                <a:latin typeface="Comic Sans MS" panose="030F0702030302020204" pitchFamily="66" charset="0"/>
              </a:rPr>
              <a:t>SU BASKINI / SEL’DEN ÖNCE YAPILACAKLAR </a:t>
            </a:r>
          </a:p>
        </p:txBody>
      </p:sp>
      <p:sp>
        <p:nvSpPr>
          <p:cNvPr id="128003" name="Rectangle 3"/>
          <p:cNvSpPr>
            <a:spLocks noGrp="1" noChangeArrowheads="1"/>
          </p:cNvSpPr>
          <p:nvPr>
            <p:ph idx="1"/>
          </p:nvPr>
        </p:nvSpPr>
        <p:spPr>
          <a:xfrm>
            <a:off x="457200" y="1447800"/>
            <a:ext cx="8229600" cy="5149552"/>
          </a:xfrm>
        </p:spPr>
        <p:txBody>
          <a:bodyPr/>
          <a:lstStyle/>
          <a:p>
            <a:pPr>
              <a:lnSpc>
                <a:spcPct val="80000"/>
              </a:lnSpc>
              <a:buClr>
                <a:schemeClr val="accent6"/>
              </a:buClr>
              <a:buFont typeface="Wingdings" panose="05000000000000000000" pitchFamily="2" charset="2"/>
              <a:buChar char="v"/>
            </a:pPr>
            <a:r>
              <a:rPr lang="tr-TR" sz="2000" dirty="0" smtClean="0">
                <a:latin typeface="Comic Sans MS" panose="030F0702030302020204" pitchFamily="66" charset="0"/>
              </a:rPr>
              <a:t>Eğer uzun bir zamandır yoğun bir şekilde yağmur yağıyorsa, bir sele hazırlıklı olmak gerekir. Seller toprağın suya doymasından sonra meydana gelir, Acil durum bilgisi için taşınabilir, pilli bir radyo bulundurun,</a:t>
            </a:r>
          </a:p>
          <a:p>
            <a:pPr>
              <a:lnSpc>
                <a:spcPct val="80000"/>
              </a:lnSpc>
              <a:buClr>
                <a:schemeClr val="accent6"/>
              </a:buClr>
              <a:buFont typeface="Wingdings" panose="05000000000000000000" pitchFamily="2" charset="2"/>
              <a:buChar char="v"/>
            </a:pPr>
            <a:r>
              <a:rPr lang="tr-TR" sz="2000" dirty="0" smtClean="0">
                <a:latin typeface="Comic Sans MS" panose="030F0702030302020204" pitchFamily="66" charset="0"/>
              </a:rPr>
              <a:t>Olası sel durumlarında eğer aracınızı durduracaksanız, nehir kenarlarından uzak yerlere bırakmaya çalışın. Sel suları hızla yükselip aracınızı sürükleyebilir,</a:t>
            </a:r>
          </a:p>
          <a:p>
            <a:pPr>
              <a:lnSpc>
                <a:spcPct val="80000"/>
              </a:lnSpc>
              <a:buClr>
                <a:schemeClr val="accent6"/>
              </a:buClr>
              <a:buFont typeface="Wingdings" panose="05000000000000000000" pitchFamily="2" charset="2"/>
              <a:buChar char="v"/>
            </a:pPr>
            <a:r>
              <a:rPr lang="tr-TR" sz="2000" dirty="0" smtClean="0">
                <a:latin typeface="Comic Sans MS" panose="030F0702030302020204" pitchFamily="66" charset="0"/>
              </a:rPr>
              <a:t>Su kanallarına yakın yerlerde bulunuyorsanız, mesafenin sizi yanıltmasına izin vermeyin. Baraj yıkılmaları yada ani başlayan bir yağmur, kanallarda bulunan suyun taşmasına ve o alana ani bir sel baskınına neden olabilir,</a:t>
            </a:r>
          </a:p>
          <a:p>
            <a:pPr>
              <a:lnSpc>
                <a:spcPct val="80000"/>
              </a:lnSpc>
              <a:buClr>
                <a:schemeClr val="accent6"/>
              </a:buClr>
              <a:buFont typeface="Wingdings" panose="05000000000000000000" pitchFamily="2" charset="2"/>
              <a:buChar char="v"/>
            </a:pPr>
            <a:r>
              <a:rPr lang="tr-TR" sz="2000" dirty="0" smtClean="0">
                <a:latin typeface="Comic Sans MS" panose="030F0702030302020204" pitchFamily="66" charset="0"/>
              </a:rPr>
              <a:t>Acil Durumda Dikkat Edilecek Hususlar</a:t>
            </a:r>
          </a:p>
          <a:p>
            <a:pPr>
              <a:lnSpc>
                <a:spcPct val="80000"/>
              </a:lnSpc>
              <a:buClr>
                <a:schemeClr val="accent6"/>
              </a:buClr>
              <a:buFont typeface="Wingdings" panose="05000000000000000000" pitchFamily="2" charset="2"/>
              <a:buChar char="v"/>
            </a:pPr>
            <a:r>
              <a:rPr lang="tr-TR" sz="2000" dirty="0" smtClean="0">
                <a:latin typeface="Comic Sans MS" panose="030F0702030302020204" pitchFamily="66" charset="0"/>
              </a:rPr>
              <a:t>Eğer yerel otoriteler tarafından uyarılmış iseniz; tüm güç kaynaklarını kapatın. Gaz vanasını kapatın.</a:t>
            </a:r>
          </a:p>
          <a:p>
            <a:pPr>
              <a:lnSpc>
                <a:spcPct val="80000"/>
              </a:lnSpc>
              <a:buClr>
                <a:schemeClr val="accent6"/>
              </a:buClr>
              <a:buFont typeface="Wingdings" panose="05000000000000000000" pitchFamily="2" charset="2"/>
              <a:buChar char="v"/>
            </a:pPr>
            <a:r>
              <a:rPr lang="tr-TR" sz="2000" dirty="0" smtClean="0">
                <a:latin typeface="Comic Sans MS" panose="030F0702030302020204" pitchFamily="66" charset="0"/>
              </a:rPr>
              <a:t>Sigorta poliçelerini, dokümanları ve diğer değerli evrakları güvenli bir kutuda saklayın. Bu dokümanlara hızlı ve kolay bir şekilde ulaşmanız gerekebilir. Sel sırasında en az hasara uğrayacak şekilde, güvenli bir yerde saklayın.</a:t>
            </a:r>
          </a:p>
        </p:txBody>
      </p:sp>
      <p:pic>
        <p:nvPicPr>
          <p:cNvPr id="128004" name="Picture 4" descr="dikka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214313"/>
            <a:ext cx="77152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5" name="Picture 5" descr="fft5_mf245434">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6750" y="1428750"/>
            <a:ext cx="85725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57200" y="304800"/>
            <a:ext cx="8229600" cy="1143000"/>
          </a:xfrm>
        </p:spPr>
        <p:txBody>
          <a:bodyPr/>
          <a:lstStyle/>
          <a:p>
            <a:r>
              <a:rPr lang="tr-TR" sz="3200" dirty="0" smtClean="0">
                <a:solidFill>
                  <a:schemeClr val="accent6"/>
                </a:solidFill>
                <a:latin typeface="Comic Sans MS" panose="030F0702030302020204" pitchFamily="66" charset="0"/>
              </a:rPr>
              <a:t>SU BASKINI / SEL SIRASINDA YAPILACAKLAR </a:t>
            </a:r>
          </a:p>
        </p:txBody>
      </p:sp>
      <p:sp>
        <p:nvSpPr>
          <p:cNvPr id="129027" name="Rectangle 3"/>
          <p:cNvSpPr>
            <a:spLocks noGrp="1" noChangeArrowheads="1"/>
          </p:cNvSpPr>
          <p:nvPr>
            <p:ph idx="1"/>
          </p:nvPr>
        </p:nvSpPr>
        <p:spPr>
          <a:xfrm>
            <a:off x="63356" y="1415794"/>
            <a:ext cx="8229600" cy="4525963"/>
          </a:xfrm>
        </p:spPr>
        <p:txBody>
          <a:bodyPr/>
          <a:lstStyle/>
          <a:p>
            <a:pPr>
              <a:lnSpc>
                <a:spcPct val="80000"/>
              </a:lnSpc>
              <a:buClr>
                <a:schemeClr val="accent6"/>
              </a:buClr>
              <a:buFont typeface="Wingdings" panose="05000000000000000000" pitchFamily="2" charset="2"/>
              <a:buChar char="v"/>
            </a:pPr>
            <a:r>
              <a:rPr lang="tr-TR" sz="2200" dirty="0" smtClean="0">
                <a:latin typeface="Comic Sans MS" panose="030F0702030302020204" pitchFamily="66" charset="0"/>
              </a:rPr>
              <a:t>Eğer selle karşı karşıya kalırsanız, hemen yolunuzu değiştirip farklı bir yoldan gitmeye çalışın. </a:t>
            </a:r>
          </a:p>
          <a:p>
            <a:pPr>
              <a:lnSpc>
                <a:spcPct val="80000"/>
              </a:lnSpc>
              <a:buClr>
                <a:schemeClr val="accent6"/>
              </a:buClr>
              <a:buFont typeface="Wingdings" panose="05000000000000000000" pitchFamily="2" charset="2"/>
              <a:buChar char="v"/>
            </a:pPr>
            <a:r>
              <a:rPr lang="tr-TR" sz="2200" dirty="0" smtClean="0">
                <a:latin typeface="Comic Sans MS" panose="030F0702030302020204" pitchFamily="66" charset="0"/>
              </a:rPr>
              <a:t>Sel basmış yerlerden uzak durun. ,</a:t>
            </a:r>
          </a:p>
          <a:p>
            <a:pPr>
              <a:lnSpc>
                <a:spcPct val="80000"/>
              </a:lnSpc>
              <a:buClr>
                <a:schemeClr val="accent6"/>
              </a:buClr>
              <a:buFont typeface="Wingdings" panose="05000000000000000000" pitchFamily="2" charset="2"/>
              <a:buChar char="v"/>
            </a:pPr>
            <a:r>
              <a:rPr lang="tr-TR" sz="2200" dirty="0" smtClean="0">
                <a:latin typeface="Comic Sans MS" panose="030F0702030302020204" pitchFamily="66" charset="0"/>
              </a:rPr>
              <a:t>Suyun içinde yürümeye, yüzmeye, araba kullanmaya yada oyun oynamaya çalışmayın.</a:t>
            </a:r>
          </a:p>
          <a:p>
            <a:pPr>
              <a:lnSpc>
                <a:spcPct val="80000"/>
              </a:lnSpc>
              <a:buClr>
                <a:schemeClr val="accent6"/>
              </a:buClr>
              <a:buFont typeface="Wingdings" panose="05000000000000000000" pitchFamily="2" charset="2"/>
              <a:buChar char="v"/>
            </a:pPr>
            <a:r>
              <a:rPr lang="tr-TR" sz="2200" dirty="0" smtClean="0">
                <a:latin typeface="Comic Sans MS" panose="030F0702030302020204" pitchFamily="66" charset="0"/>
              </a:rPr>
              <a:t>Sel basan bölgelerde yılanlara dikkat edin. </a:t>
            </a:r>
          </a:p>
          <a:p>
            <a:pPr>
              <a:lnSpc>
                <a:spcPct val="80000"/>
              </a:lnSpc>
              <a:buClr>
                <a:schemeClr val="accent6"/>
              </a:buClr>
              <a:buFont typeface="Wingdings" panose="05000000000000000000" pitchFamily="2" charset="2"/>
              <a:buChar char="v"/>
            </a:pPr>
            <a:r>
              <a:rPr lang="tr-TR" sz="2200" dirty="0" smtClean="0">
                <a:latin typeface="Comic Sans MS" panose="030F0702030302020204" pitchFamily="66" charset="0"/>
              </a:rPr>
              <a:t>Sel basmış alanda, akarsu ve nehir yataklarından uzak durun. </a:t>
            </a:r>
          </a:p>
          <a:p>
            <a:pPr>
              <a:lnSpc>
                <a:spcPct val="80000"/>
              </a:lnSpc>
              <a:buClr>
                <a:schemeClr val="accent6"/>
              </a:buClr>
              <a:buFont typeface="Wingdings" panose="05000000000000000000" pitchFamily="2" charset="2"/>
              <a:buChar char="v"/>
            </a:pPr>
            <a:r>
              <a:rPr lang="tr-TR" sz="2200" dirty="0" smtClean="0">
                <a:latin typeface="Comic Sans MS" panose="030F0702030302020204" pitchFamily="66" charset="0"/>
              </a:rPr>
              <a:t>Yükselen suların, pis su çıkışlarının, hendeklerin yanında durmayın. </a:t>
            </a:r>
          </a:p>
          <a:p>
            <a:pPr>
              <a:lnSpc>
                <a:spcPct val="80000"/>
              </a:lnSpc>
              <a:buClr>
                <a:schemeClr val="accent6"/>
              </a:buClr>
              <a:buFont typeface="Wingdings" panose="05000000000000000000" pitchFamily="2" charset="2"/>
              <a:buChar char="v"/>
            </a:pPr>
            <a:r>
              <a:rPr lang="tr-TR" sz="2200" dirty="0" smtClean="0">
                <a:latin typeface="Comic Sans MS" panose="030F0702030302020204" pitchFamily="66" charset="0"/>
              </a:rPr>
              <a:t>Sel suları ile temas etmiş tüm yiyeceklerinizi atın. </a:t>
            </a:r>
          </a:p>
          <a:p>
            <a:pPr>
              <a:lnSpc>
                <a:spcPct val="80000"/>
              </a:lnSpc>
              <a:buClr>
                <a:schemeClr val="accent6"/>
              </a:buClr>
              <a:buFont typeface="Wingdings" panose="05000000000000000000" pitchFamily="2" charset="2"/>
              <a:buChar char="v"/>
            </a:pPr>
            <a:r>
              <a:rPr lang="tr-TR" sz="2200" dirty="0" smtClean="0">
                <a:latin typeface="Comic Sans MS" panose="030F0702030302020204" pitchFamily="66" charset="0"/>
              </a:rPr>
              <a:t>Eğer dışarıda iseniz, yüksek bir yere tırmanın,</a:t>
            </a:r>
          </a:p>
          <a:p>
            <a:pPr>
              <a:lnSpc>
                <a:spcPct val="80000"/>
              </a:lnSpc>
              <a:buClr>
                <a:schemeClr val="accent6"/>
              </a:buClr>
              <a:buFont typeface="Wingdings" panose="05000000000000000000" pitchFamily="2" charset="2"/>
              <a:buChar char="v"/>
            </a:pPr>
            <a:r>
              <a:rPr lang="tr-TR" sz="2200" dirty="0" smtClean="0">
                <a:latin typeface="Comic Sans MS" panose="030F0702030302020204" pitchFamily="66" charset="0"/>
              </a:rPr>
              <a:t> Suyun derinliğini kesin olarak </a:t>
            </a:r>
            <a:r>
              <a:rPr lang="tr-TR" sz="2200" dirty="0" err="1" smtClean="0">
                <a:latin typeface="Comic Sans MS" panose="030F0702030302020204" pitchFamily="66" charset="0"/>
              </a:rPr>
              <a:t>bilemezsiniz.alçak</a:t>
            </a:r>
            <a:r>
              <a:rPr lang="tr-TR" sz="2200" dirty="0" smtClean="0">
                <a:latin typeface="Comic Sans MS" panose="030F0702030302020204" pitchFamily="66" charset="0"/>
              </a:rPr>
              <a:t> yerlerde ve köprülerde sele dikkat edin,</a:t>
            </a:r>
          </a:p>
        </p:txBody>
      </p:sp>
      <p:pic>
        <p:nvPicPr>
          <p:cNvPr id="129028" name="Picture 4" descr="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5318" y="5446093"/>
            <a:ext cx="16002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9" name="Picture 5" descr="12036">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5446093"/>
            <a:ext cx="17526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tr-TR" sz="2800" dirty="0" smtClean="0">
                <a:solidFill>
                  <a:schemeClr val="accent6"/>
                </a:solidFill>
                <a:latin typeface="Comic Sans MS" panose="030F0702030302020204" pitchFamily="66" charset="0"/>
              </a:rPr>
              <a:t>SU BASKINI / SELDEN SONRA YAPILACAKLAR</a:t>
            </a:r>
          </a:p>
        </p:txBody>
      </p:sp>
      <p:sp>
        <p:nvSpPr>
          <p:cNvPr id="130051" name="Rectangle 3"/>
          <p:cNvSpPr>
            <a:spLocks noGrp="1" noChangeArrowheads="1"/>
          </p:cNvSpPr>
          <p:nvPr>
            <p:ph idx="1"/>
          </p:nvPr>
        </p:nvSpPr>
        <p:spPr>
          <a:xfrm>
            <a:off x="179512" y="1383283"/>
            <a:ext cx="8229600" cy="4000500"/>
          </a:xfrm>
        </p:spPr>
        <p:txBody>
          <a:bodyPr/>
          <a:lstStyle/>
          <a:p>
            <a:pPr>
              <a:lnSpc>
                <a:spcPct val="80000"/>
              </a:lnSpc>
              <a:buClr>
                <a:schemeClr val="accent6"/>
              </a:buClr>
              <a:buFont typeface="Wingdings" panose="05000000000000000000" pitchFamily="2" charset="2"/>
              <a:buChar char="v"/>
            </a:pPr>
            <a:r>
              <a:rPr lang="tr-TR" sz="2400" dirty="0" smtClean="0">
                <a:latin typeface="Comic Sans MS" panose="030F0702030302020204" pitchFamily="66" charset="0"/>
              </a:rPr>
              <a:t>En yakın sağlık kuruluşunda muayeneden geçin. </a:t>
            </a:r>
          </a:p>
          <a:p>
            <a:pPr>
              <a:lnSpc>
                <a:spcPct val="80000"/>
              </a:lnSpc>
              <a:buClr>
                <a:schemeClr val="accent6"/>
              </a:buClr>
              <a:buFont typeface="Wingdings" panose="05000000000000000000" pitchFamily="2" charset="2"/>
              <a:buChar char="v"/>
            </a:pPr>
            <a:r>
              <a:rPr lang="tr-TR" sz="2400" dirty="0" smtClean="0">
                <a:latin typeface="Comic Sans MS" panose="030F0702030302020204" pitchFamily="66" charset="0"/>
              </a:rPr>
              <a:t>Felaket bölgelerinden kaçının. </a:t>
            </a:r>
          </a:p>
          <a:p>
            <a:pPr>
              <a:lnSpc>
                <a:spcPct val="80000"/>
              </a:lnSpc>
              <a:buClr>
                <a:schemeClr val="accent6"/>
              </a:buClr>
              <a:buFont typeface="Wingdings" panose="05000000000000000000" pitchFamily="2" charset="2"/>
              <a:buChar char="v"/>
            </a:pPr>
            <a:r>
              <a:rPr lang="tr-TR" sz="2400" dirty="0" smtClean="0">
                <a:latin typeface="Comic Sans MS" panose="030F0702030302020204" pitchFamily="66" charset="0"/>
              </a:rPr>
              <a:t>Sular çekilse de tehlikeler geçmemiş olabilir. Yerel yayınları dinlemeye devam edin.</a:t>
            </a:r>
          </a:p>
          <a:p>
            <a:pPr>
              <a:lnSpc>
                <a:spcPct val="80000"/>
              </a:lnSpc>
              <a:buClr>
                <a:schemeClr val="accent6"/>
              </a:buClr>
              <a:buFont typeface="Wingdings" panose="05000000000000000000" pitchFamily="2" charset="2"/>
              <a:buChar char="v"/>
            </a:pPr>
            <a:r>
              <a:rPr lang="tr-TR" sz="2400" dirty="0" smtClean="0">
                <a:latin typeface="Comic Sans MS" panose="030F0702030302020204" pitchFamily="66" charset="0"/>
              </a:rPr>
              <a:t>Binaların çevresinde hala sel suları mevcutsa binadan uzak durun. </a:t>
            </a:r>
          </a:p>
          <a:p>
            <a:pPr>
              <a:lnSpc>
                <a:spcPct val="80000"/>
              </a:lnSpc>
              <a:buClr>
                <a:schemeClr val="accent6"/>
              </a:buClr>
              <a:buFont typeface="Wingdings" panose="05000000000000000000" pitchFamily="2" charset="2"/>
              <a:buChar char="v"/>
            </a:pPr>
            <a:r>
              <a:rPr lang="tr-TR" sz="2400" dirty="0" smtClean="0">
                <a:latin typeface="Comic Sans MS" panose="030F0702030302020204" pitchFamily="66" charset="0"/>
              </a:rPr>
              <a:t>Hasar görmüş su borularını, gaz ve elektrik hatlarını ilgili yetkililere bildirin.</a:t>
            </a:r>
          </a:p>
          <a:p>
            <a:pPr>
              <a:lnSpc>
                <a:spcPct val="80000"/>
              </a:lnSpc>
              <a:buClr>
                <a:schemeClr val="accent6"/>
              </a:buClr>
              <a:buFont typeface="Wingdings" panose="05000000000000000000" pitchFamily="2" charset="2"/>
              <a:buChar char="v"/>
            </a:pPr>
            <a:r>
              <a:rPr lang="tr-TR" sz="2400" dirty="0" smtClean="0">
                <a:latin typeface="Comic Sans MS" panose="030F0702030302020204" pitchFamily="66" charset="0"/>
              </a:rPr>
              <a:t>Binaların içinde sigara içmekten kaçının.</a:t>
            </a:r>
          </a:p>
          <a:p>
            <a:pPr>
              <a:lnSpc>
                <a:spcPct val="80000"/>
              </a:lnSpc>
              <a:buClr>
                <a:schemeClr val="accent6"/>
              </a:buClr>
              <a:buFont typeface="Wingdings" panose="05000000000000000000" pitchFamily="2" charset="2"/>
              <a:buChar char="v"/>
            </a:pPr>
            <a:r>
              <a:rPr lang="tr-TR" sz="2400" dirty="0" smtClean="0">
                <a:latin typeface="Comic Sans MS" panose="030F0702030302020204" pitchFamily="66" charset="0"/>
              </a:rPr>
              <a:t> Yangın hasarlarını kontrol edin. Gaz kaçağı olabilir, elektrik sisteminde kısa devreler olabilir. </a:t>
            </a:r>
          </a:p>
        </p:txBody>
      </p:sp>
      <p:pic>
        <p:nvPicPr>
          <p:cNvPr id="130052" name="Picture 4" descr="138839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605081"/>
            <a:ext cx="15240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3" name="Picture 5" descr="www">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4398" y="5636295"/>
            <a:ext cx="15240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idx="1"/>
          </p:nvPr>
        </p:nvSpPr>
        <p:spPr>
          <a:xfrm>
            <a:off x="304800" y="609600"/>
            <a:ext cx="8229600" cy="4525963"/>
          </a:xfrm>
        </p:spPr>
        <p:txBody>
          <a:bodyPr/>
          <a:lstStyle/>
          <a:p>
            <a:pPr>
              <a:lnSpc>
                <a:spcPct val="80000"/>
              </a:lnSpc>
              <a:buClr>
                <a:schemeClr val="accent6"/>
              </a:buClr>
              <a:buFont typeface="Wingdings" panose="05000000000000000000" pitchFamily="2" charset="2"/>
              <a:buChar char="v"/>
            </a:pPr>
            <a:r>
              <a:rPr lang="tr-TR" sz="2400" dirty="0" smtClean="0">
                <a:latin typeface="Comic Sans MS" panose="030F0702030302020204" pitchFamily="66" charset="0"/>
              </a:rPr>
              <a:t>Gaz kaçaklarını araştırın. .</a:t>
            </a:r>
          </a:p>
          <a:p>
            <a:pPr marL="0" indent="0">
              <a:lnSpc>
                <a:spcPct val="80000"/>
              </a:lnSpc>
              <a:buClr>
                <a:schemeClr val="accent6"/>
              </a:buClr>
              <a:buNone/>
            </a:pPr>
            <a:endParaRPr lang="tr-TR" sz="2400" dirty="0" smtClean="0">
              <a:latin typeface="Comic Sans MS" panose="030F0702030302020204" pitchFamily="66" charset="0"/>
            </a:endParaRPr>
          </a:p>
          <a:p>
            <a:pPr>
              <a:lnSpc>
                <a:spcPct val="80000"/>
              </a:lnSpc>
              <a:buClr>
                <a:schemeClr val="accent6"/>
              </a:buClr>
              <a:buFont typeface="Wingdings" panose="05000000000000000000" pitchFamily="2" charset="2"/>
              <a:buChar char="v"/>
            </a:pPr>
            <a:r>
              <a:rPr lang="tr-TR" sz="2400" dirty="0" smtClean="0">
                <a:latin typeface="Comic Sans MS" panose="030F0702030302020204" pitchFamily="66" charset="0"/>
              </a:rPr>
              <a:t>Elektrik sisteminin hasarını araştırın.</a:t>
            </a:r>
          </a:p>
          <a:p>
            <a:pPr>
              <a:lnSpc>
                <a:spcPct val="80000"/>
              </a:lnSpc>
              <a:buClr>
                <a:schemeClr val="accent6"/>
              </a:buClr>
              <a:buFont typeface="Wingdings" panose="05000000000000000000" pitchFamily="2" charset="2"/>
              <a:buChar char="v"/>
            </a:pPr>
            <a:endParaRPr lang="tr-TR" sz="2400" dirty="0" smtClean="0">
              <a:latin typeface="Comic Sans MS" panose="030F0702030302020204" pitchFamily="66" charset="0"/>
            </a:endParaRPr>
          </a:p>
          <a:p>
            <a:pPr>
              <a:lnSpc>
                <a:spcPct val="80000"/>
              </a:lnSpc>
              <a:buClr>
                <a:schemeClr val="accent6"/>
              </a:buClr>
              <a:buFont typeface="Wingdings" panose="05000000000000000000" pitchFamily="2" charset="2"/>
              <a:buChar char="v"/>
            </a:pPr>
            <a:r>
              <a:rPr lang="tr-TR" sz="2400" dirty="0" smtClean="0">
                <a:latin typeface="Comic Sans MS" panose="030F0702030302020204" pitchFamily="66" charset="0"/>
              </a:rPr>
              <a:t>Su ve lağım borularını kontrol edin...</a:t>
            </a:r>
          </a:p>
          <a:p>
            <a:pPr>
              <a:lnSpc>
                <a:spcPct val="80000"/>
              </a:lnSpc>
              <a:buClr>
                <a:schemeClr val="accent6"/>
              </a:buClr>
              <a:buFont typeface="Wingdings" panose="05000000000000000000" pitchFamily="2" charset="2"/>
              <a:buChar char="v"/>
            </a:pPr>
            <a:endParaRPr lang="tr-TR" sz="2400" dirty="0" smtClean="0">
              <a:latin typeface="Comic Sans MS" panose="030F0702030302020204" pitchFamily="66" charset="0"/>
            </a:endParaRPr>
          </a:p>
          <a:p>
            <a:pPr>
              <a:lnSpc>
                <a:spcPct val="80000"/>
              </a:lnSpc>
              <a:buClr>
                <a:schemeClr val="accent6"/>
              </a:buClr>
              <a:buFont typeface="Wingdings" panose="05000000000000000000" pitchFamily="2" charset="2"/>
              <a:buChar char="v"/>
            </a:pPr>
            <a:r>
              <a:rPr lang="tr-TR" sz="2400" dirty="0" smtClean="0">
                <a:latin typeface="Comic Sans MS" panose="030F0702030302020204" pitchFamily="66" charset="0"/>
              </a:rPr>
              <a:t>Gevşek sıva, duvar ve tavanları kontrol edin.</a:t>
            </a:r>
          </a:p>
          <a:p>
            <a:pPr>
              <a:lnSpc>
                <a:spcPct val="80000"/>
              </a:lnSpc>
              <a:buClr>
                <a:schemeClr val="accent6"/>
              </a:buClr>
              <a:buFont typeface="Wingdings" panose="05000000000000000000" pitchFamily="2" charset="2"/>
              <a:buChar char="v"/>
            </a:pPr>
            <a:endParaRPr lang="tr-TR" sz="2400" dirty="0" smtClean="0">
              <a:latin typeface="Comic Sans MS" panose="030F0702030302020204" pitchFamily="66" charset="0"/>
            </a:endParaRPr>
          </a:p>
          <a:p>
            <a:pPr>
              <a:lnSpc>
                <a:spcPct val="80000"/>
              </a:lnSpc>
              <a:buClr>
                <a:schemeClr val="accent6"/>
              </a:buClr>
              <a:buFont typeface="Wingdings" panose="05000000000000000000" pitchFamily="2" charset="2"/>
              <a:buChar char="v"/>
            </a:pPr>
            <a:r>
              <a:rPr lang="tr-TR" sz="2400" dirty="0" smtClean="0">
                <a:latin typeface="Comic Sans MS" panose="030F0702030302020204" pitchFamily="66" charset="0"/>
              </a:rPr>
              <a:t>Sigorta kanıt işlemleri için bina ve diğer yapılarının fotoğraflarını çekin.</a:t>
            </a:r>
          </a:p>
        </p:txBody>
      </p:sp>
      <p:pic>
        <p:nvPicPr>
          <p:cNvPr id="131075" name="Picture 3" descr="fasat-urunler-dokme-t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900" y="4752976"/>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6" name="Picture 4" descr="sel">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4854576"/>
            <a:ext cx="2446337"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0"/>
            <a:ext cx="8229600" cy="1143000"/>
          </a:xfrm>
        </p:spPr>
        <p:txBody>
          <a:bodyPr/>
          <a:lstStyle/>
          <a:p>
            <a:r>
              <a:rPr lang="tr-TR" sz="3200" dirty="0" smtClean="0">
                <a:solidFill>
                  <a:schemeClr val="accent6"/>
                </a:solidFill>
                <a:latin typeface="Comic Sans MS" panose="030F0702030302020204" pitchFamily="66" charset="0"/>
              </a:rPr>
              <a:t>KİMYASALLAR</a:t>
            </a:r>
          </a:p>
        </p:txBody>
      </p:sp>
      <p:pic>
        <p:nvPicPr>
          <p:cNvPr id="132099" name="Picture 6" descr="kimyasal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057400"/>
            <a:ext cx="5067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250825" y="1042988"/>
            <a:ext cx="8642350" cy="2179637"/>
          </a:xfrm>
          <a:prstGeom prst="rect">
            <a:avLst/>
          </a:prstGeom>
          <a:solidFill>
            <a:srgbClr val="FFFFFF"/>
          </a:solidFill>
          <a:ln w="9525" algn="ctr">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tr-TR" b="1">
              <a:latin typeface="Microsoft Sans Serif" panose="020B0604020202020204" pitchFamily="34" charset="0"/>
            </a:endParaRPr>
          </a:p>
        </p:txBody>
      </p:sp>
      <p:sp>
        <p:nvSpPr>
          <p:cNvPr id="133123" name="Text Box 3"/>
          <p:cNvSpPr txBox="1">
            <a:spLocks noChangeArrowheads="1"/>
          </p:cNvSpPr>
          <p:nvPr/>
        </p:nvSpPr>
        <p:spPr bwMode="auto">
          <a:xfrm>
            <a:off x="420688" y="1092200"/>
            <a:ext cx="81565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749" tIns="37874" rIns="75749" bIns="37874">
            <a:spAutoFit/>
          </a:bodyPr>
          <a:lstStyle>
            <a:lvl1pPr defTabSz="757238" eaLnBrk="0" hangingPunct="0">
              <a:tabLst>
                <a:tab pos="5467350" algn="l"/>
              </a:tabLst>
              <a:defRPr>
                <a:solidFill>
                  <a:schemeClr val="tx1"/>
                </a:solidFill>
                <a:latin typeface="Arial" panose="020B0604020202020204" pitchFamily="34" charset="0"/>
                <a:cs typeface="Arial" panose="020B0604020202020204" pitchFamily="34" charset="0"/>
              </a:defRPr>
            </a:lvl1pPr>
            <a:lvl2pPr marL="742950" indent="-285750" defTabSz="757238" eaLnBrk="0" hangingPunct="0">
              <a:tabLst>
                <a:tab pos="5467350" algn="l"/>
              </a:tabLst>
              <a:defRPr>
                <a:solidFill>
                  <a:schemeClr val="tx1"/>
                </a:solidFill>
                <a:latin typeface="Arial" panose="020B0604020202020204" pitchFamily="34" charset="0"/>
                <a:cs typeface="Arial" panose="020B0604020202020204" pitchFamily="34" charset="0"/>
              </a:defRPr>
            </a:lvl2pPr>
            <a:lvl3pPr marL="1143000" indent="-228600" defTabSz="757238" eaLnBrk="0" hangingPunct="0">
              <a:tabLst>
                <a:tab pos="5467350" algn="l"/>
              </a:tabLst>
              <a:defRPr>
                <a:solidFill>
                  <a:schemeClr val="tx1"/>
                </a:solidFill>
                <a:latin typeface="Arial" panose="020B0604020202020204" pitchFamily="34" charset="0"/>
                <a:cs typeface="Arial" panose="020B0604020202020204" pitchFamily="34" charset="0"/>
              </a:defRPr>
            </a:lvl3pPr>
            <a:lvl4pPr marL="1600200" indent="-228600" defTabSz="757238" eaLnBrk="0" hangingPunct="0">
              <a:tabLst>
                <a:tab pos="5467350" algn="l"/>
              </a:tabLst>
              <a:defRPr>
                <a:solidFill>
                  <a:schemeClr val="tx1"/>
                </a:solidFill>
                <a:latin typeface="Arial" panose="020B0604020202020204" pitchFamily="34" charset="0"/>
                <a:cs typeface="Arial" panose="020B0604020202020204" pitchFamily="34" charset="0"/>
              </a:defRPr>
            </a:lvl4pPr>
            <a:lvl5pPr marL="2057400" indent="-228600" defTabSz="757238" eaLnBrk="0" hangingPunct="0">
              <a:tabLst>
                <a:tab pos="5467350" algn="l"/>
              </a:tabLst>
              <a:defRPr>
                <a:solidFill>
                  <a:schemeClr val="tx1"/>
                </a:solidFill>
                <a:latin typeface="Arial" panose="020B0604020202020204" pitchFamily="34" charset="0"/>
                <a:cs typeface="Arial" panose="020B0604020202020204" pitchFamily="34" charset="0"/>
              </a:defRPr>
            </a:lvl5pPr>
            <a:lvl6pPr marL="2514600" indent="-228600" defTabSz="757238" eaLnBrk="0" fontAlgn="base" hangingPunct="0">
              <a:spcBef>
                <a:spcPct val="0"/>
              </a:spcBef>
              <a:spcAft>
                <a:spcPct val="0"/>
              </a:spcAft>
              <a:tabLst>
                <a:tab pos="5467350" algn="l"/>
              </a:tabLst>
              <a:defRPr>
                <a:solidFill>
                  <a:schemeClr val="tx1"/>
                </a:solidFill>
                <a:latin typeface="Arial" panose="020B0604020202020204" pitchFamily="34" charset="0"/>
                <a:cs typeface="Arial" panose="020B0604020202020204" pitchFamily="34" charset="0"/>
              </a:defRPr>
            </a:lvl6pPr>
            <a:lvl7pPr marL="2971800" indent="-228600" defTabSz="757238" eaLnBrk="0" fontAlgn="base" hangingPunct="0">
              <a:spcBef>
                <a:spcPct val="0"/>
              </a:spcBef>
              <a:spcAft>
                <a:spcPct val="0"/>
              </a:spcAft>
              <a:tabLst>
                <a:tab pos="5467350" algn="l"/>
              </a:tabLst>
              <a:defRPr>
                <a:solidFill>
                  <a:schemeClr val="tx1"/>
                </a:solidFill>
                <a:latin typeface="Arial" panose="020B0604020202020204" pitchFamily="34" charset="0"/>
                <a:cs typeface="Arial" panose="020B0604020202020204" pitchFamily="34" charset="0"/>
              </a:defRPr>
            </a:lvl7pPr>
            <a:lvl8pPr marL="3429000" indent="-228600" defTabSz="757238" eaLnBrk="0" fontAlgn="base" hangingPunct="0">
              <a:spcBef>
                <a:spcPct val="0"/>
              </a:spcBef>
              <a:spcAft>
                <a:spcPct val="0"/>
              </a:spcAft>
              <a:tabLst>
                <a:tab pos="5467350" algn="l"/>
              </a:tabLst>
              <a:defRPr>
                <a:solidFill>
                  <a:schemeClr val="tx1"/>
                </a:solidFill>
                <a:latin typeface="Arial" panose="020B0604020202020204" pitchFamily="34" charset="0"/>
                <a:cs typeface="Arial" panose="020B0604020202020204" pitchFamily="34" charset="0"/>
              </a:defRPr>
            </a:lvl8pPr>
            <a:lvl9pPr marL="3886200" indent="-228600" defTabSz="757238" eaLnBrk="0" fontAlgn="base" hangingPunct="0">
              <a:spcBef>
                <a:spcPct val="0"/>
              </a:spcBef>
              <a:spcAft>
                <a:spcPct val="0"/>
              </a:spcAft>
              <a:tabLst>
                <a:tab pos="5467350" algn="l"/>
              </a:tabLst>
              <a:defRPr>
                <a:solidFill>
                  <a:schemeClr val="tx1"/>
                </a:solidFill>
                <a:latin typeface="Arial" panose="020B0604020202020204" pitchFamily="34" charset="0"/>
                <a:cs typeface="Arial" panose="020B0604020202020204" pitchFamily="34" charset="0"/>
              </a:defRPr>
            </a:lvl9pPr>
          </a:lstStyle>
          <a:p>
            <a:pPr algn="ctr"/>
            <a:r>
              <a:rPr lang="tr-TR" b="1" u="sng" dirty="0">
                <a:solidFill>
                  <a:srgbClr val="FF0000"/>
                </a:solidFill>
                <a:latin typeface="Comic Sans MS" panose="030F0702030302020204" pitchFamily="66" charset="0"/>
              </a:rPr>
              <a:t>!!!   </a:t>
            </a:r>
            <a:r>
              <a:rPr lang="en-GB" b="1" u="sng" dirty="0">
                <a:solidFill>
                  <a:srgbClr val="FF0000"/>
                </a:solidFill>
                <a:latin typeface="Comic Sans MS" panose="030F0702030302020204" pitchFamily="66" charset="0"/>
              </a:rPr>
              <a:t>TEHLİKE İŞARETLERİ</a:t>
            </a:r>
            <a:r>
              <a:rPr lang="tr-TR" b="1" u="sng" dirty="0">
                <a:solidFill>
                  <a:srgbClr val="FF0000"/>
                </a:solidFill>
                <a:latin typeface="Comic Sans MS" panose="030F0702030302020204" pitchFamily="66" charset="0"/>
              </a:rPr>
              <a:t>   !!!</a:t>
            </a:r>
          </a:p>
          <a:p>
            <a:pPr algn="ctr"/>
            <a:r>
              <a:rPr lang="tr-TR" dirty="0">
                <a:solidFill>
                  <a:srgbClr val="000000"/>
                </a:solidFill>
                <a:latin typeface="Comic Sans MS" panose="030F0702030302020204" pitchFamily="66" charset="0"/>
              </a:rPr>
              <a:t>Kimyasal malzemenin tehlikesini ve alınması gereken önlemleri açıklar.</a:t>
            </a:r>
            <a:endParaRPr lang="en-GB" dirty="0">
              <a:solidFill>
                <a:srgbClr val="000000"/>
              </a:solidFill>
              <a:latin typeface="Comic Sans MS" panose="030F0702030302020204" pitchFamily="66" charset="0"/>
            </a:endParaRPr>
          </a:p>
        </p:txBody>
      </p:sp>
      <p:sp>
        <p:nvSpPr>
          <p:cNvPr id="133124" name="Rectangle 4"/>
          <p:cNvSpPr>
            <a:spLocks noChangeArrowheads="1"/>
          </p:cNvSpPr>
          <p:nvPr/>
        </p:nvSpPr>
        <p:spPr bwMode="auto">
          <a:xfrm>
            <a:off x="347663" y="2682875"/>
            <a:ext cx="8937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
              </a:spcBef>
              <a:buClr>
                <a:schemeClr val="bg1"/>
              </a:buClr>
            </a:pPr>
            <a:r>
              <a:rPr lang="tr-TR" sz="1200" b="1">
                <a:solidFill>
                  <a:srgbClr val="FF3300"/>
                </a:solidFill>
                <a:latin typeface="Vogue" pitchFamily="34" charset="0"/>
              </a:rPr>
              <a:t>AŞINDIRICI</a:t>
            </a:r>
          </a:p>
          <a:p>
            <a:pPr algn="ctr">
              <a:lnSpc>
                <a:spcPct val="90000"/>
              </a:lnSpc>
              <a:spcBef>
                <a:spcPct val="5000"/>
              </a:spcBef>
              <a:buClr>
                <a:schemeClr val="bg1"/>
              </a:buClr>
            </a:pPr>
            <a:r>
              <a:rPr lang="tr-TR" sz="1200" b="1">
                <a:solidFill>
                  <a:srgbClr val="FF3300"/>
                </a:solidFill>
                <a:latin typeface="Vogue" pitchFamily="34" charset="0"/>
              </a:rPr>
              <a:t>(C)</a:t>
            </a:r>
          </a:p>
        </p:txBody>
      </p:sp>
      <p:sp>
        <p:nvSpPr>
          <p:cNvPr id="133125" name="Rectangle 5"/>
          <p:cNvSpPr>
            <a:spLocks noChangeArrowheads="1"/>
          </p:cNvSpPr>
          <p:nvPr/>
        </p:nvSpPr>
        <p:spPr bwMode="auto">
          <a:xfrm>
            <a:off x="1466850" y="2682875"/>
            <a:ext cx="10445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
              </a:spcBef>
              <a:buClr>
                <a:schemeClr val="bg1"/>
              </a:buClr>
            </a:pPr>
            <a:r>
              <a:rPr lang="en-GB" sz="1200" b="1">
                <a:solidFill>
                  <a:srgbClr val="FF3300"/>
                </a:solidFill>
                <a:latin typeface="Vogue" pitchFamily="34" charset="0"/>
              </a:rPr>
              <a:t>TAHRİŞ EDİCİ</a:t>
            </a:r>
            <a:endParaRPr lang="tr-TR" sz="1200" b="1">
              <a:solidFill>
                <a:srgbClr val="FF3300"/>
              </a:solidFill>
              <a:latin typeface="Vogue" pitchFamily="34" charset="0"/>
            </a:endParaRPr>
          </a:p>
          <a:p>
            <a:pPr algn="ctr">
              <a:lnSpc>
                <a:spcPct val="90000"/>
              </a:lnSpc>
              <a:spcBef>
                <a:spcPct val="5000"/>
              </a:spcBef>
              <a:buClr>
                <a:schemeClr val="bg1"/>
              </a:buClr>
            </a:pPr>
            <a:r>
              <a:rPr lang="tr-TR" sz="1200" b="1">
                <a:solidFill>
                  <a:srgbClr val="FF3300"/>
                </a:solidFill>
                <a:latin typeface="Vogue" pitchFamily="34" charset="0"/>
              </a:rPr>
              <a:t>(X</a:t>
            </a:r>
            <a:r>
              <a:rPr lang="tr-TR" sz="1200" b="1" baseline="-25000">
                <a:solidFill>
                  <a:srgbClr val="FF3300"/>
                </a:solidFill>
                <a:latin typeface="Vogue" pitchFamily="34" charset="0"/>
              </a:rPr>
              <a:t>i</a:t>
            </a:r>
            <a:r>
              <a:rPr lang="tr-TR" sz="1200" b="1">
                <a:solidFill>
                  <a:srgbClr val="FF3300"/>
                </a:solidFill>
                <a:latin typeface="Vogue" pitchFamily="34" charset="0"/>
              </a:rPr>
              <a:t>)</a:t>
            </a:r>
          </a:p>
        </p:txBody>
      </p:sp>
      <p:sp>
        <p:nvSpPr>
          <p:cNvPr id="133126" name="Rectangle 6"/>
          <p:cNvSpPr>
            <a:spLocks noChangeArrowheads="1"/>
          </p:cNvSpPr>
          <p:nvPr/>
        </p:nvSpPr>
        <p:spPr bwMode="auto">
          <a:xfrm>
            <a:off x="2906713" y="2682875"/>
            <a:ext cx="738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
              </a:spcBef>
              <a:buClr>
                <a:schemeClr val="bg1"/>
              </a:buClr>
            </a:pPr>
            <a:r>
              <a:rPr lang="tr-TR" sz="1200" b="1">
                <a:solidFill>
                  <a:srgbClr val="FF3300"/>
                </a:solidFill>
                <a:latin typeface="Vogue" pitchFamily="34" charset="0"/>
              </a:rPr>
              <a:t>Z</a:t>
            </a:r>
            <a:r>
              <a:rPr lang="en-GB" sz="1200" b="1">
                <a:solidFill>
                  <a:srgbClr val="FF3300"/>
                </a:solidFill>
                <a:latin typeface="Vogue" pitchFamily="34" charset="0"/>
              </a:rPr>
              <a:t>ARARLI</a:t>
            </a:r>
            <a:endParaRPr lang="tr-TR" sz="1200" b="1">
              <a:solidFill>
                <a:srgbClr val="FF3300"/>
              </a:solidFill>
              <a:latin typeface="Vogue" pitchFamily="34" charset="0"/>
            </a:endParaRPr>
          </a:p>
          <a:p>
            <a:pPr algn="ctr">
              <a:lnSpc>
                <a:spcPct val="90000"/>
              </a:lnSpc>
              <a:spcBef>
                <a:spcPct val="5000"/>
              </a:spcBef>
              <a:buClr>
                <a:schemeClr val="bg1"/>
              </a:buClr>
            </a:pPr>
            <a:r>
              <a:rPr lang="tr-TR" sz="1200" b="1">
                <a:solidFill>
                  <a:srgbClr val="FF3300"/>
                </a:solidFill>
                <a:latin typeface="Vogue" pitchFamily="34" charset="0"/>
              </a:rPr>
              <a:t>(Xn)</a:t>
            </a:r>
          </a:p>
        </p:txBody>
      </p:sp>
      <p:sp>
        <p:nvSpPr>
          <p:cNvPr id="133127" name="Rectangle 7"/>
          <p:cNvSpPr>
            <a:spLocks noChangeArrowheads="1"/>
          </p:cNvSpPr>
          <p:nvPr/>
        </p:nvSpPr>
        <p:spPr bwMode="auto">
          <a:xfrm>
            <a:off x="3852863" y="2652713"/>
            <a:ext cx="14843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
              </a:spcBef>
              <a:buClr>
                <a:schemeClr val="bg1"/>
              </a:buClr>
            </a:pPr>
            <a:r>
              <a:rPr lang="tr-TR" sz="1200" b="1">
                <a:solidFill>
                  <a:srgbClr val="FF3300"/>
                </a:solidFill>
                <a:latin typeface="Vogue" pitchFamily="34" charset="0"/>
              </a:rPr>
              <a:t>KOLAY ALEVLENEBİLİR</a:t>
            </a:r>
          </a:p>
          <a:p>
            <a:pPr algn="ctr">
              <a:lnSpc>
                <a:spcPct val="90000"/>
              </a:lnSpc>
              <a:spcBef>
                <a:spcPct val="5000"/>
              </a:spcBef>
              <a:buClr>
                <a:schemeClr val="bg1"/>
              </a:buClr>
            </a:pPr>
            <a:r>
              <a:rPr lang="tr-TR" sz="1200" b="1">
                <a:solidFill>
                  <a:srgbClr val="FF3300"/>
                </a:solidFill>
                <a:latin typeface="Vogue" pitchFamily="34" charset="0"/>
              </a:rPr>
              <a:t>(F)</a:t>
            </a:r>
          </a:p>
        </p:txBody>
      </p:sp>
      <p:sp>
        <p:nvSpPr>
          <p:cNvPr id="133128" name="Rectangle 8"/>
          <p:cNvSpPr>
            <a:spLocks noChangeArrowheads="1"/>
          </p:cNvSpPr>
          <p:nvPr/>
        </p:nvSpPr>
        <p:spPr bwMode="auto">
          <a:xfrm>
            <a:off x="5319713" y="2682875"/>
            <a:ext cx="962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
              </a:spcBef>
              <a:buClr>
                <a:schemeClr val="bg1"/>
              </a:buClr>
            </a:pPr>
            <a:r>
              <a:rPr lang="tr-TR" sz="1200" b="1">
                <a:solidFill>
                  <a:srgbClr val="FF3300"/>
                </a:solidFill>
                <a:latin typeface="Vogue" pitchFamily="34" charset="0"/>
              </a:rPr>
              <a:t>OKSİTLEYİCİ</a:t>
            </a:r>
          </a:p>
          <a:p>
            <a:pPr algn="ctr">
              <a:lnSpc>
                <a:spcPct val="90000"/>
              </a:lnSpc>
              <a:spcBef>
                <a:spcPct val="5000"/>
              </a:spcBef>
              <a:buClr>
                <a:schemeClr val="bg1"/>
              </a:buClr>
            </a:pPr>
            <a:r>
              <a:rPr lang="tr-TR" sz="1200" b="1">
                <a:solidFill>
                  <a:srgbClr val="FF3300"/>
                </a:solidFill>
                <a:latin typeface="Vogue" pitchFamily="34" charset="0"/>
              </a:rPr>
              <a:t>(O)</a:t>
            </a:r>
          </a:p>
        </p:txBody>
      </p:sp>
      <p:sp>
        <p:nvSpPr>
          <p:cNvPr id="133129" name="Rectangle 9"/>
          <p:cNvSpPr>
            <a:spLocks noChangeArrowheads="1"/>
          </p:cNvSpPr>
          <p:nvPr/>
        </p:nvSpPr>
        <p:spPr bwMode="auto">
          <a:xfrm>
            <a:off x="250825" y="3203575"/>
            <a:ext cx="8642350" cy="2471738"/>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tabLst>
                <a:tab pos="125413"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125413"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125413"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125413"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125413"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25413"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25413"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25413"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25413" algn="l"/>
              </a:tabLs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20000"/>
              </a:spcBef>
              <a:buClr>
                <a:schemeClr val="accent2"/>
              </a:buClr>
              <a:buFont typeface="Wingdings" panose="05000000000000000000" pitchFamily="2" charset="2"/>
              <a:buNone/>
            </a:pPr>
            <a:r>
              <a:rPr lang="tr-TR" sz="2000" b="1" u="sng" dirty="0">
                <a:solidFill>
                  <a:srgbClr val="FF0000"/>
                </a:solidFill>
                <a:latin typeface="Comic Sans MS" panose="030F0702030302020204" pitchFamily="66" charset="0"/>
              </a:rPr>
              <a:t>GENEL İLKYARDIM KURALLARI:</a:t>
            </a:r>
          </a:p>
          <a:p>
            <a:pPr eaLnBrk="1" hangingPunct="1">
              <a:lnSpc>
                <a:spcPct val="90000"/>
              </a:lnSpc>
              <a:spcBef>
                <a:spcPct val="20000"/>
              </a:spcBef>
              <a:buClr>
                <a:schemeClr val="accent2"/>
              </a:buClr>
              <a:buFont typeface="Wingdings" panose="05000000000000000000" pitchFamily="2" charset="2"/>
              <a:buNone/>
            </a:pPr>
            <a:r>
              <a:rPr lang="tr-TR" b="1" dirty="0">
                <a:solidFill>
                  <a:srgbClr val="000000"/>
                </a:solidFill>
                <a:latin typeface="Comic Sans MS" panose="030F0702030302020204" pitchFamily="66" charset="0"/>
              </a:rPr>
              <a:t>SOLUNMA:</a:t>
            </a:r>
            <a:r>
              <a:rPr lang="tr-TR" dirty="0">
                <a:solidFill>
                  <a:srgbClr val="000000"/>
                </a:solidFill>
                <a:latin typeface="Comic Sans MS" panose="030F0702030302020204" pitchFamily="66" charset="0"/>
              </a:rPr>
              <a:t> </a:t>
            </a:r>
            <a:r>
              <a:rPr lang="tr-TR" sz="1600" dirty="0">
                <a:solidFill>
                  <a:srgbClr val="000000"/>
                </a:solidFill>
                <a:latin typeface="Comic Sans MS" panose="030F0702030302020204" pitchFamily="66" charset="0"/>
              </a:rPr>
              <a:t>Temiz havaya çıkın. Şikayetlerin devam etmesi halinde İşyeri hekimine başvurun</a:t>
            </a:r>
          </a:p>
          <a:p>
            <a:pPr eaLnBrk="1" hangingPunct="1">
              <a:lnSpc>
                <a:spcPct val="90000"/>
              </a:lnSpc>
              <a:spcBef>
                <a:spcPct val="20000"/>
              </a:spcBef>
              <a:buClr>
                <a:schemeClr val="accent2"/>
              </a:buClr>
              <a:buFont typeface="Wingdings" panose="05000000000000000000" pitchFamily="2" charset="2"/>
              <a:buNone/>
            </a:pPr>
            <a:r>
              <a:rPr lang="tr-TR" b="1" dirty="0">
                <a:solidFill>
                  <a:srgbClr val="000000"/>
                </a:solidFill>
                <a:latin typeface="Comic Sans MS" panose="030F0702030302020204" pitchFamily="66" charset="0"/>
              </a:rPr>
              <a:t>DERİ İLE TEMASTA</a:t>
            </a:r>
            <a:r>
              <a:rPr lang="tr-TR" dirty="0">
                <a:solidFill>
                  <a:srgbClr val="000000"/>
                </a:solidFill>
                <a:latin typeface="Comic Sans MS" panose="030F0702030302020204" pitchFamily="66" charset="0"/>
              </a:rPr>
              <a:t>: </a:t>
            </a:r>
            <a:r>
              <a:rPr lang="tr-TR" sz="1600" dirty="0">
                <a:solidFill>
                  <a:srgbClr val="000000"/>
                </a:solidFill>
                <a:latin typeface="Comic Sans MS" panose="030F0702030302020204" pitchFamily="66" charset="0"/>
              </a:rPr>
              <a:t>Kirlenen giysiyi çıkarın, bol su ve sabunla deriyi yıkayın. Tahriş geçmiyorsa İşyeri hekimine başvurun.</a:t>
            </a:r>
          </a:p>
          <a:p>
            <a:pPr eaLnBrk="1" hangingPunct="1">
              <a:lnSpc>
                <a:spcPct val="90000"/>
              </a:lnSpc>
              <a:spcBef>
                <a:spcPct val="20000"/>
              </a:spcBef>
              <a:buClr>
                <a:schemeClr val="accent2"/>
              </a:buClr>
              <a:buFont typeface="Wingdings" panose="05000000000000000000" pitchFamily="2" charset="2"/>
              <a:buNone/>
            </a:pPr>
            <a:r>
              <a:rPr lang="tr-TR" b="1" dirty="0">
                <a:solidFill>
                  <a:srgbClr val="000000"/>
                </a:solidFill>
                <a:latin typeface="Comic Sans MS" panose="030F0702030302020204" pitchFamily="66" charset="0"/>
              </a:rPr>
              <a:t>GÖZE TEMASTA:</a:t>
            </a:r>
            <a:r>
              <a:rPr lang="tr-TR" dirty="0">
                <a:solidFill>
                  <a:srgbClr val="000000"/>
                </a:solidFill>
                <a:latin typeface="Comic Sans MS" panose="030F0702030302020204" pitchFamily="66" charset="0"/>
              </a:rPr>
              <a:t> </a:t>
            </a:r>
            <a:r>
              <a:rPr lang="tr-TR" sz="1600" dirty="0">
                <a:solidFill>
                  <a:srgbClr val="000000"/>
                </a:solidFill>
                <a:latin typeface="Comic Sans MS" panose="030F0702030302020204" pitchFamily="66" charset="0"/>
              </a:rPr>
              <a:t>Gözünüzü bol su ile yaklaşık 15 </a:t>
            </a:r>
            <a:r>
              <a:rPr lang="tr-TR" sz="1600" dirty="0" err="1">
                <a:solidFill>
                  <a:srgbClr val="000000"/>
                </a:solidFill>
                <a:latin typeface="Comic Sans MS" panose="030F0702030302020204" pitchFamily="66" charset="0"/>
              </a:rPr>
              <a:t>dk.yıkanmalıdır</a:t>
            </a:r>
            <a:r>
              <a:rPr lang="tr-TR" sz="1600" dirty="0">
                <a:solidFill>
                  <a:srgbClr val="000000"/>
                </a:solidFill>
                <a:latin typeface="Comic Sans MS" panose="030F0702030302020204" pitchFamily="66" charset="0"/>
              </a:rPr>
              <a:t>. Tahriş geçmiyorsa İşyeri hekimine başvurulmalıdır.</a:t>
            </a:r>
          </a:p>
          <a:p>
            <a:pPr eaLnBrk="1" hangingPunct="1">
              <a:lnSpc>
                <a:spcPct val="90000"/>
              </a:lnSpc>
              <a:spcBef>
                <a:spcPct val="20000"/>
              </a:spcBef>
              <a:buClr>
                <a:schemeClr val="accent2"/>
              </a:buClr>
              <a:buFont typeface="Wingdings" panose="05000000000000000000" pitchFamily="2" charset="2"/>
              <a:buNone/>
            </a:pPr>
            <a:r>
              <a:rPr lang="tr-TR" b="1" dirty="0">
                <a:solidFill>
                  <a:srgbClr val="000000"/>
                </a:solidFill>
                <a:latin typeface="Comic Sans MS" panose="030F0702030302020204" pitchFamily="66" charset="0"/>
              </a:rPr>
              <a:t>YUTULURSA:</a:t>
            </a:r>
            <a:r>
              <a:rPr lang="tr-TR" dirty="0">
                <a:solidFill>
                  <a:srgbClr val="000000"/>
                </a:solidFill>
                <a:latin typeface="Comic Sans MS" panose="030F0702030302020204" pitchFamily="66" charset="0"/>
              </a:rPr>
              <a:t> </a:t>
            </a:r>
            <a:r>
              <a:rPr lang="tr-TR" sz="1600" dirty="0">
                <a:solidFill>
                  <a:srgbClr val="000000"/>
                </a:solidFill>
                <a:latin typeface="Comic Sans MS" panose="030F0702030302020204" pitchFamily="66" charset="0"/>
              </a:rPr>
              <a:t>Su için, ağzınızı bol su ile çalkalayın. Kusmamaya çalışın. İşyeri hekimine başvurun</a:t>
            </a:r>
          </a:p>
        </p:txBody>
      </p:sp>
      <p:pic>
        <p:nvPicPr>
          <p:cNvPr id="133130" name="Picture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813676" y="1766887"/>
            <a:ext cx="89535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1" name="Picture 1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520826" y="1763712"/>
            <a:ext cx="900112"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2" name="Picture 1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642101" y="1763712"/>
            <a:ext cx="900112"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3" name="Picture 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381626" y="1763712"/>
            <a:ext cx="900112"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4" name="Picture 14" descr="Resim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73538" y="1809750"/>
            <a:ext cx="80327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5" name="Picture 1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816226" y="1763712"/>
            <a:ext cx="900112"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36" name="Rectangle 16"/>
          <p:cNvSpPr>
            <a:spLocks noChangeArrowheads="1"/>
          </p:cNvSpPr>
          <p:nvPr/>
        </p:nvSpPr>
        <p:spPr bwMode="auto">
          <a:xfrm>
            <a:off x="6559550" y="2709863"/>
            <a:ext cx="10445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
              </a:spcBef>
              <a:buClr>
                <a:schemeClr val="bg1"/>
              </a:buClr>
            </a:pPr>
            <a:r>
              <a:rPr lang="tr-TR" sz="1200" b="1">
                <a:solidFill>
                  <a:srgbClr val="FF3300"/>
                </a:solidFill>
                <a:latin typeface="Vogue" pitchFamily="34" charset="0"/>
              </a:rPr>
              <a:t>TAHRİŞ EDİCİ</a:t>
            </a:r>
          </a:p>
          <a:p>
            <a:pPr algn="ctr">
              <a:lnSpc>
                <a:spcPct val="90000"/>
              </a:lnSpc>
              <a:spcBef>
                <a:spcPct val="5000"/>
              </a:spcBef>
              <a:buClr>
                <a:schemeClr val="bg1"/>
              </a:buClr>
            </a:pPr>
            <a:r>
              <a:rPr lang="tr-TR" sz="1200" b="1">
                <a:solidFill>
                  <a:srgbClr val="FF3300"/>
                </a:solidFill>
                <a:latin typeface="Vogue" pitchFamily="34" charset="0"/>
              </a:rPr>
              <a:t>()</a:t>
            </a:r>
          </a:p>
        </p:txBody>
      </p:sp>
      <p:pic>
        <p:nvPicPr>
          <p:cNvPr id="133137" name="Picture 1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84969" y="1764507"/>
            <a:ext cx="90170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38" name="Rectangle 18"/>
          <p:cNvSpPr>
            <a:spLocks noChangeArrowheads="1"/>
          </p:cNvSpPr>
          <p:nvPr/>
        </p:nvSpPr>
        <p:spPr bwMode="auto">
          <a:xfrm>
            <a:off x="7586663" y="2709863"/>
            <a:ext cx="13382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
              </a:spcBef>
              <a:buClr>
                <a:schemeClr val="bg1"/>
              </a:buClr>
            </a:pPr>
            <a:r>
              <a:rPr lang="tr-TR" sz="1200" b="1">
                <a:solidFill>
                  <a:srgbClr val="FF3300"/>
                </a:solidFill>
                <a:latin typeface="Vogue" pitchFamily="34" charset="0"/>
              </a:rPr>
              <a:t>ÇEVREYE Z</a:t>
            </a:r>
            <a:r>
              <a:rPr lang="en-GB" sz="1200" b="1">
                <a:solidFill>
                  <a:srgbClr val="FF3300"/>
                </a:solidFill>
                <a:latin typeface="Vogue" pitchFamily="34" charset="0"/>
              </a:rPr>
              <a:t>ARARLI</a:t>
            </a:r>
            <a:endParaRPr lang="tr-TR" sz="1200" b="1">
              <a:solidFill>
                <a:srgbClr val="FF3300"/>
              </a:solidFill>
              <a:latin typeface="Vogue" pitchFamily="34" charset="0"/>
            </a:endParaRPr>
          </a:p>
          <a:p>
            <a:pPr algn="ctr">
              <a:lnSpc>
                <a:spcPct val="90000"/>
              </a:lnSpc>
              <a:spcBef>
                <a:spcPct val="5000"/>
              </a:spcBef>
              <a:buClr>
                <a:schemeClr val="bg1"/>
              </a:buClr>
            </a:pPr>
            <a:r>
              <a:rPr lang="tr-TR" sz="1200" b="1">
                <a:solidFill>
                  <a:srgbClr val="FF3300"/>
                </a:solidFill>
                <a:latin typeface="Vogue" pitchFamily="34" charset="0"/>
              </a:rPr>
              <a:t>(Xn)</a:t>
            </a:r>
          </a:p>
        </p:txBody>
      </p:sp>
      <p:sp>
        <p:nvSpPr>
          <p:cNvPr id="133139" name="Rectangle 19"/>
          <p:cNvSpPr>
            <a:spLocks noChangeArrowheads="1"/>
          </p:cNvSpPr>
          <p:nvPr/>
        </p:nvSpPr>
        <p:spPr bwMode="auto">
          <a:xfrm>
            <a:off x="971601" y="277813"/>
            <a:ext cx="78755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3200" dirty="0">
                <a:solidFill>
                  <a:srgbClr val="FF6600"/>
                </a:solidFill>
                <a:latin typeface="Comic Sans MS" panose="030F0702030302020204" pitchFamily="66" charset="0"/>
              </a:rPr>
              <a:t>KİMYASAL MALZEMELERLE ÇALIŞMA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725487"/>
          </a:xfrm>
        </p:spPr>
        <p:txBody>
          <a:bodyPr/>
          <a:lstStyle/>
          <a:p>
            <a:r>
              <a:rPr lang="tr-TR" sz="3600" dirty="0" smtClean="0">
                <a:solidFill>
                  <a:schemeClr val="accent6"/>
                </a:solidFill>
                <a:latin typeface="Comic Sans MS" panose="030F0702030302020204" pitchFamily="66" charset="0"/>
              </a:rPr>
              <a:t>DOLAYLI ETKİLER</a:t>
            </a:r>
          </a:p>
        </p:txBody>
      </p:sp>
      <p:sp>
        <p:nvSpPr>
          <p:cNvPr id="14339" name="Content Placeholder 2"/>
          <p:cNvSpPr>
            <a:spLocks noGrp="1"/>
          </p:cNvSpPr>
          <p:nvPr>
            <p:ph idx="1"/>
          </p:nvPr>
        </p:nvSpPr>
        <p:spPr>
          <a:xfrm>
            <a:off x="742950" y="1600200"/>
            <a:ext cx="7758113" cy="4565104"/>
          </a:xfrm>
        </p:spPr>
        <p:txBody>
          <a:bodyPr/>
          <a:lstStyle/>
          <a:p>
            <a:pPr algn="just">
              <a:buClr>
                <a:schemeClr val="accent6"/>
              </a:buClr>
              <a:buFont typeface="Wingdings" panose="05000000000000000000" pitchFamily="2" charset="2"/>
              <a:buChar char="v"/>
            </a:pPr>
            <a:r>
              <a:rPr lang="tr-TR" sz="2400" dirty="0" smtClean="0">
                <a:latin typeface="Comic Sans MS" panose="030F0702030302020204" pitchFamily="66" charset="0"/>
              </a:rPr>
              <a:t>İşyerlerinin geçici veya sürekli kapanmaları nedeniyle uğranılan üretim kayıpları</a:t>
            </a:r>
          </a:p>
          <a:p>
            <a:pPr algn="just">
              <a:buClr>
                <a:schemeClr val="accent6"/>
              </a:buClr>
              <a:buFont typeface="Wingdings" panose="05000000000000000000" pitchFamily="2" charset="2"/>
              <a:buChar char="v"/>
            </a:pPr>
            <a:r>
              <a:rPr lang="tr-TR" sz="2400" dirty="0" smtClean="0">
                <a:latin typeface="Comic Sans MS" panose="030F0702030302020204" pitchFamily="66" charset="0"/>
              </a:rPr>
              <a:t>Sağlık, eğitim ve diğer kamu hizmetlerinin kesilmesi nedeniyle uğranılan hizmet kayıpları</a:t>
            </a:r>
          </a:p>
          <a:p>
            <a:pPr algn="just">
              <a:buClr>
                <a:schemeClr val="accent6"/>
              </a:buClr>
              <a:buFont typeface="Wingdings" panose="05000000000000000000" pitchFamily="2" charset="2"/>
              <a:buChar char="v"/>
            </a:pPr>
            <a:r>
              <a:rPr lang="tr-TR" sz="2400" dirty="0" smtClean="0">
                <a:latin typeface="Comic Sans MS" panose="030F0702030302020204" pitchFamily="66" charset="0"/>
              </a:rPr>
              <a:t>Üretim, turizm, ticaret ve hizmet sektörlerindeki kısa veya uzun süreli işletme kayıpları nedeniyle uğranılan gelir kayıpları</a:t>
            </a:r>
          </a:p>
          <a:p>
            <a:pPr algn="just">
              <a:buClr>
                <a:schemeClr val="accent6"/>
              </a:buClr>
              <a:buFont typeface="Wingdings" panose="05000000000000000000" pitchFamily="2" charset="2"/>
              <a:buChar char="v"/>
            </a:pPr>
            <a:r>
              <a:rPr lang="tr-TR" sz="2400" dirty="0" smtClean="0">
                <a:latin typeface="Comic Sans MS" panose="030F0702030302020204" pitchFamily="66" charset="0"/>
              </a:rPr>
              <a:t>Üretim ve hizmet yetersizliği nedeniyle ortaya çıkan fiyat artışları vb. </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A6EEA11-A4BF-4E35-9ADA-B0D0F230CA0C}" type="slidenum">
              <a:rPr lang="tr-TR">
                <a:solidFill>
                  <a:srgbClr val="898989"/>
                </a:solidFill>
              </a:rPr>
              <a:pPr eaLnBrk="1" hangingPunct="1"/>
              <a:t>13</a:t>
            </a:fld>
            <a:endParaRPr lang="tr-TR">
              <a:solidFill>
                <a:srgbClr val="898989"/>
              </a:solidFill>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7410" name="Group 2"/>
          <p:cNvGraphicFramePr>
            <a:graphicFrameLocks noGrp="1"/>
          </p:cNvGraphicFramePr>
          <p:nvPr/>
        </p:nvGraphicFramePr>
        <p:xfrm>
          <a:off x="152400" y="1066800"/>
          <a:ext cx="8509000" cy="4994651"/>
        </p:xfrm>
        <a:graphic>
          <a:graphicData uri="http://schemas.openxmlformats.org/drawingml/2006/table">
            <a:tbl>
              <a:tblPr/>
              <a:tblGrid>
                <a:gridCol w="1701800"/>
                <a:gridCol w="1701800"/>
                <a:gridCol w="1701800"/>
                <a:gridCol w="1701800"/>
                <a:gridCol w="1701800"/>
              </a:tblGrid>
              <a:tr h="477583">
                <a:tc>
                  <a:txBody>
                    <a:bodyPr/>
                    <a:lstStyle/>
                    <a:p>
                      <a:pPr marL="0" marR="0" lvl="0" indent="0" algn="ctr" defTabSz="914400" rtl="0" eaLnBrk="0" fontAlgn="base" latinLnBrk="0" hangingPunct="0">
                        <a:lnSpc>
                          <a:spcPct val="90000"/>
                        </a:lnSpc>
                        <a:spcBef>
                          <a:spcPct val="5000"/>
                        </a:spcBef>
                        <a:spcAft>
                          <a:spcPct val="0"/>
                        </a:spcAft>
                        <a:buClr>
                          <a:schemeClr val="bg1"/>
                        </a:buClr>
                        <a:buSzTx/>
                        <a:buFont typeface="Arial" charset="0"/>
                        <a:buNone/>
                        <a:tabLst/>
                      </a:pPr>
                      <a:r>
                        <a:rPr kumimoji="0" lang="tr-TR" sz="1400" b="1" i="0" u="none" strike="noStrike" cap="none" normalizeH="0" baseline="0" smtClean="0">
                          <a:ln>
                            <a:noFill/>
                          </a:ln>
                          <a:solidFill>
                            <a:schemeClr val="bg1"/>
                          </a:solidFill>
                          <a:effectLst/>
                          <a:latin typeface="Calibri" pitchFamily="34" charset="0"/>
                        </a:rPr>
                        <a:t>AŞINDIRICI</a:t>
                      </a:r>
                      <a:endParaRPr kumimoji="0" lang="tr-TR" sz="3200" b="1" i="0" u="none" strike="noStrike" cap="none" normalizeH="0" baseline="0" smtClean="0">
                        <a:ln>
                          <a:noFill/>
                        </a:ln>
                        <a:solidFill>
                          <a:schemeClr val="bg1"/>
                        </a:solidFill>
                        <a:effectLst/>
                        <a:latin typeface="Calibri" pitchFamily="34" charset="0"/>
                      </a:endParaRPr>
                    </a:p>
                  </a:txBody>
                  <a:tcPr marL="90000" marR="90000" marT="46788" marB="46788"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rgbClr val="FF0000"/>
                    </a:solidFill>
                  </a:tcPr>
                </a:tc>
                <a:tc>
                  <a:txBody>
                    <a:bodyPr/>
                    <a:lstStyle/>
                    <a:p>
                      <a:pPr marL="0" marR="0" lvl="0" indent="0" algn="ctr" defTabSz="914400" rtl="0" eaLnBrk="0" fontAlgn="base" latinLnBrk="0" hangingPunct="0">
                        <a:lnSpc>
                          <a:spcPct val="90000"/>
                        </a:lnSpc>
                        <a:spcBef>
                          <a:spcPct val="5000"/>
                        </a:spcBef>
                        <a:spcAft>
                          <a:spcPct val="0"/>
                        </a:spcAft>
                        <a:buClr>
                          <a:schemeClr val="bg1"/>
                        </a:buClr>
                        <a:buSzTx/>
                        <a:buFont typeface="Arial" charset="0"/>
                        <a:buNone/>
                        <a:tabLst/>
                      </a:pPr>
                      <a:r>
                        <a:rPr kumimoji="0" lang="en-GB" sz="1400" b="1" i="0" u="none" strike="noStrike" cap="none" normalizeH="0" baseline="0" smtClean="0">
                          <a:ln>
                            <a:noFill/>
                          </a:ln>
                          <a:solidFill>
                            <a:schemeClr val="bg1"/>
                          </a:solidFill>
                          <a:effectLst/>
                          <a:latin typeface="Calibri" pitchFamily="34" charset="0"/>
                        </a:rPr>
                        <a:t>TAHRİŞ EDİCİ</a:t>
                      </a:r>
                      <a:endParaRPr kumimoji="0" lang="tr-TR" sz="3200" b="1" i="0" u="none" strike="noStrike" cap="none" normalizeH="0" baseline="0" smtClean="0">
                        <a:ln>
                          <a:noFill/>
                        </a:ln>
                        <a:solidFill>
                          <a:schemeClr val="bg1"/>
                        </a:solidFill>
                        <a:effectLst/>
                        <a:latin typeface="Calibri" pitchFamily="34" charset="0"/>
                      </a:endParaRPr>
                    </a:p>
                  </a:txBody>
                  <a:tcPr marL="90000" marR="90000" marT="46788" marB="46788"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rgbClr val="FF0000"/>
                    </a:solidFill>
                  </a:tcPr>
                </a:tc>
                <a:tc>
                  <a:txBody>
                    <a:bodyPr/>
                    <a:lstStyle/>
                    <a:p>
                      <a:pPr marL="0" marR="0" lvl="0" indent="0" algn="ctr" defTabSz="914400" rtl="0" eaLnBrk="0" fontAlgn="base" latinLnBrk="0" hangingPunct="0">
                        <a:lnSpc>
                          <a:spcPct val="90000"/>
                        </a:lnSpc>
                        <a:spcBef>
                          <a:spcPct val="5000"/>
                        </a:spcBef>
                        <a:spcAft>
                          <a:spcPct val="0"/>
                        </a:spcAft>
                        <a:buClr>
                          <a:schemeClr val="bg1"/>
                        </a:buClr>
                        <a:buSzTx/>
                        <a:buFont typeface="Arial" charset="0"/>
                        <a:buNone/>
                        <a:tabLst/>
                      </a:pPr>
                      <a:r>
                        <a:rPr kumimoji="0" lang="tr-TR" sz="1400" b="1" i="0" u="none" strike="noStrike" cap="none" normalizeH="0" baseline="0" smtClean="0">
                          <a:ln>
                            <a:noFill/>
                          </a:ln>
                          <a:solidFill>
                            <a:schemeClr val="bg1"/>
                          </a:solidFill>
                          <a:effectLst/>
                          <a:latin typeface="Calibri" pitchFamily="34" charset="0"/>
                        </a:rPr>
                        <a:t>Z</a:t>
                      </a:r>
                      <a:r>
                        <a:rPr kumimoji="0" lang="en-GB" sz="1400" b="1" i="0" u="none" strike="noStrike" cap="none" normalizeH="0" baseline="0" smtClean="0">
                          <a:ln>
                            <a:noFill/>
                          </a:ln>
                          <a:solidFill>
                            <a:schemeClr val="bg1"/>
                          </a:solidFill>
                          <a:effectLst/>
                          <a:latin typeface="Calibri" pitchFamily="34" charset="0"/>
                        </a:rPr>
                        <a:t>ARARLI</a:t>
                      </a:r>
                      <a:endParaRPr kumimoji="0" lang="tr-TR" sz="3200" b="1" i="0" u="none" strike="noStrike" cap="none" normalizeH="0" baseline="0" smtClean="0">
                        <a:ln>
                          <a:noFill/>
                        </a:ln>
                        <a:solidFill>
                          <a:schemeClr val="bg1"/>
                        </a:solidFill>
                        <a:effectLst/>
                        <a:latin typeface="Calibri" pitchFamily="34" charset="0"/>
                      </a:endParaRPr>
                    </a:p>
                  </a:txBody>
                  <a:tcPr marL="90000" marR="90000" marT="46788" marB="46788"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rgbClr val="FF0000"/>
                    </a:solidFill>
                  </a:tcPr>
                </a:tc>
                <a:tc>
                  <a:txBody>
                    <a:bodyPr/>
                    <a:lstStyle/>
                    <a:p>
                      <a:pPr marL="0" marR="0" lvl="0" indent="0" algn="ctr" defTabSz="914400" rtl="0" eaLnBrk="0" fontAlgn="base" latinLnBrk="0" hangingPunct="0">
                        <a:lnSpc>
                          <a:spcPct val="90000"/>
                        </a:lnSpc>
                        <a:spcBef>
                          <a:spcPct val="5000"/>
                        </a:spcBef>
                        <a:spcAft>
                          <a:spcPct val="0"/>
                        </a:spcAft>
                        <a:buClr>
                          <a:schemeClr val="bg1"/>
                        </a:buClr>
                        <a:buSzTx/>
                        <a:buFont typeface="Arial" charset="0"/>
                        <a:buNone/>
                        <a:tabLst/>
                      </a:pPr>
                      <a:r>
                        <a:rPr kumimoji="0" lang="tr-TR" sz="1400" b="1" i="0" u="none" strike="noStrike" cap="none" normalizeH="0" baseline="0" smtClean="0">
                          <a:ln>
                            <a:noFill/>
                          </a:ln>
                          <a:solidFill>
                            <a:schemeClr val="bg1"/>
                          </a:solidFill>
                          <a:effectLst/>
                          <a:latin typeface="Calibri" pitchFamily="34" charset="0"/>
                        </a:rPr>
                        <a:t>KOLAY ALEVLENEBİLİR</a:t>
                      </a:r>
                      <a:endParaRPr kumimoji="0" lang="tr-TR" sz="3200" b="1" i="0" u="none" strike="noStrike" cap="none" normalizeH="0" baseline="0" smtClean="0">
                        <a:ln>
                          <a:noFill/>
                        </a:ln>
                        <a:solidFill>
                          <a:schemeClr val="bg1"/>
                        </a:solidFill>
                        <a:effectLst/>
                        <a:latin typeface="Calibri" pitchFamily="34" charset="0"/>
                      </a:endParaRPr>
                    </a:p>
                  </a:txBody>
                  <a:tcPr marL="90000" marR="90000" marT="46788" marB="46788"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rgbClr val="FF0000"/>
                    </a:solidFill>
                  </a:tcPr>
                </a:tc>
                <a:tc>
                  <a:txBody>
                    <a:bodyPr/>
                    <a:lstStyle/>
                    <a:p>
                      <a:pPr marL="0" marR="0" lvl="0" indent="0" algn="ctr" defTabSz="914400" rtl="0" eaLnBrk="0" fontAlgn="base" latinLnBrk="0" hangingPunct="0">
                        <a:lnSpc>
                          <a:spcPct val="90000"/>
                        </a:lnSpc>
                        <a:spcBef>
                          <a:spcPct val="5000"/>
                        </a:spcBef>
                        <a:spcAft>
                          <a:spcPct val="0"/>
                        </a:spcAft>
                        <a:buClr>
                          <a:schemeClr val="bg1"/>
                        </a:buClr>
                        <a:buSzTx/>
                        <a:buFont typeface="Arial" charset="0"/>
                        <a:buNone/>
                        <a:tabLst/>
                      </a:pPr>
                      <a:r>
                        <a:rPr kumimoji="0" lang="tr-TR" sz="1400" b="1" i="0" u="none" strike="noStrike" cap="none" normalizeH="0" baseline="0" smtClean="0">
                          <a:ln>
                            <a:noFill/>
                          </a:ln>
                          <a:solidFill>
                            <a:schemeClr val="bg1"/>
                          </a:solidFill>
                          <a:effectLst/>
                          <a:latin typeface="Calibri" pitchFamily="34" charset="0"/>
                        </a:rPr>
                        <a:t>OKSİTLEYİCİ</a:t>
                      </a:r>
                      <a:endParaRPr kumimoji="0" lang="tr-TR" sz="3200" b="1" i="0" u="none" strike="noStrike" cap="none" normalizeH="0" baseline="0" smtClean="0">
                        <a:ln>
                          <a:noFill/>
                        </a:ln>
                        <a:solidFill>
                          <a:schemeClr val="bg1"/>
                        </a:solidFill>
                        <a:effectLst/>
                        <a:latin typeface="Calibri" pitchFamily="34" charset="0"/>
                      </a:endParaRPr>
                    </a:p>
                  </a:txBody>
                  <a:tcPr marL="90000" marR="90000" marT="46788" marB="46788"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rgbClr val="FF0000"/>
                    </a:solidFill>
                  </a:tcPr>
                </a:tc>
              </a:tr>
              <a:tr h="1301411">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tr-TR" sz="2800" b="0" i="0" u="none" strike="noStrike" cap="none" normalizeH="0" baseline="0" smtClean="0">
                        <a:ln>
                          <a:noFill/>
                        </a:ln>
                        <a:solidFill>
                          <a:schemeClr val="tx1"/>
                        </a:solidFill>
                        <a:effectLst/>
                        <a:latin typeface="Calibri" pitchFamily="34" charset="0"/>
                      </a:endParaRP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tr-TR" sz="2800" b="0" i="0" u="none" strike="noStrike" cap="none" normalizeH="0" baseline="0" smtClean="0">
                        <a:ln>
                          <a:noFill/>
                        </a:ln>
                        <a:solidFill>
                          <a:schemeClr val="tx1"/>
                        </a:solidFill>
                        <a:effectLst/>
                        <a:latin typeface="Calibri" pitchFamily="34" charset="0"/>
                      </a:endParaRP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tr-TR" sz="2800" b="0" i="0" u="none" strike="noStrike" cap="none" normalizeH="0" baseline="0" smtClean="0">
                        <a:ln>
                          <a:noFill/>
                        </a:ln>
                        <a:solidFill>
                          <a:schemeClr val="tx1"/>
                        </a:solidFill>
                        <a:effectLst/>
                        <a:latin typeface="Calibri" pitchFamily="34" charset="0"/>
                      </a:endParaRP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tr-TR" sz="2800" b="0" i="0" u="none" strike="noStrike" cap="none" normalizeH="0" baseline="0" smtClean="0">
                        <a:ln>
                          <a:noFill/>
                        </a:ln>
                        <a:solidFill>
                          <a:schemeClr val="tx1"/>
                        </a:solidFill>
                        <a:effectLst/>
                        <a:latin typeface="Calibri" pitchFamily="34" charset="0"/>
                      </a:endParaRP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tr-TR" sz="2800" b="0" i="0" u="none" strike="noStrike" cap="none" normalizeH="0" baseline="0" smtClean="0">
                        <a:ln>
                          <a:noFill/>
                        </a:ln>
                        <a:solidFill>
                          <a:schemeClr val="tx1"/>
                        </a:solidFill>
                        <a:effectLst/>
                        <a:latin typeface="Calibri" pitchFamily="34" charset="0"/>
                      </a:endParaRP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r>
              <a:tr h="3215281">
                <a:tc>
                  <a:txBody>
                    <a:bodyPr/>
                    <a:lstStyle/>
                    <a:p>
                      <a:pPr marL="0" marR="0" lvl="0" indent="0" algn="l" defTabSz="914400" rtl="0" eaLnBrk="0" fontAlgn="base" latinLnBrk="0" hangingPunct="0">
                        <a:lnSpc>
                          <a:spcPct val="100000"/>
                        </a:lnSpc>
                        <a:spcBef>
                          <a:spcPct val="50000"/>
                        </a:spcBef>
                        <a:spcAft>
                          <a:spcPct val="0"/>
                        </a:spcAft>
                        <a:buClr>
                          <a:schemeClr val="bg1"/>
                        </a:buClr>
                        <a:buSzTx/>
                        <a:buFont typeface="Arial" charset="0"/>
                        <a:buNone/>
                        <a:tabLst/>
                      </a:pPr>
                      <a:r>
                        <a:rPr kumimoji="0" lang="tr-TR" sz="1000" b="0" i="0" u="none" strike="noStrike" cap="none" normalizeH="0" baseline="0" smtClean="0">
                          <a:ln>
                            <a:noFill/>
                          </a:ln>
                          <a:solidFill>
                            <a:schemeClr val="tx1"/>
                          </a:solidFill>
                          <a:effectLst/>
                          <a:latin typeface="Calibri" pitchFamily="34" charset="0"/>
                        </a:rPr>
                        <a:t>Yanıklara veya ciddi yanıklara sebep olur.</a:t>
                      </a:r>
                      <a:endParaRPr kumimoji="0" lang="tr-TR" sz="1000" b="1" i="0" u="sng" strike="noStrike" cap="none" normalizeH="0" baseline="0" smtClean="0">
                        <a:ln>
                          <a:noFill/>
                        </a:ln>
                        <a:solidFill>
                          <a:srgbClr val="FF0000"/>
                        </a:solidFill>
                        <a:effectLst/>
                        <a:latin typeface="Calibri" pitchFamily="34" charset="0"/>
                      </a:endParaRPr>
                    </a:p>
                    <a:p>
                      <a:pPr marL="0" marR="0" lvl="0" indent="0" algn="l" defTabSz="914400" rtl="0" eaLnBrk="0" fontAlgn="base" latinLnBrk="0" hangingPunct="0">
                        <a:lnSpc>
                          <a:spcPct val="100000"/>
                        </a:lnSpc>
                        <a:spcBef>
                          <a:spcPct val="50000"/>
                        </a:spcBef>
                        <a:spcAft>
                          <a:spcPct val="0"/>
                        </a:spcAft>
                        <a:buClr>
                          <a:schemeClr val="bg1"/>
                        </a:buClr>
                        <a:buSzTx/>
                        <a:buFont typeface="Arial" charset="0"/>
                        <a:buNone/>
                        <a:tabLst/>
                      </a:pPr>
                      <a:endParaRPr kumimoji="0" lang="tr-TR" sz="1000" b="1" i="0" u="sng" strike="noStrike" cap="none" normalizeH="0" baseline="0" smtClean="0">
                        <a:ln>
                          <a:noFill/>
                        </a:ln>
                        <a:solidFill>
                          <a:srgbClr val="FF0000"/>
                        </a:solidFill>
                        <a:effectLst/>
                        <a:latin typeface="Calibri" pitchFamily="34" charset="0"/>
                      </a:endParaRPr>
                    </a:p>
                    <a:p>
                      <a:pPr marL="0" marR="0" lvl="0" indent="0" algn="l" defTabSz="914400" rtl="0" eaLnBrk="0" fontAlgn="base" latinLnBrk="0" hangingPunct="0">
                        <a:lnSpc>
                          <a:spcPct val="100000"/>
                        </a:lnSpc>
                        <a:spcBef>
                          <a:spcPct val="50000"/>
                        </a:spcBef>
                        <a:spcAft>
                          <a:spcPct val="0"/>
                        </a:spcAft>
                        <a:buClr>
                          <a:schemeClr val="bg1"/>
                        </a:buClr>
                        <a:buSzTx/>
                        <a:buFont typeface="Arial" charset="0"/>
                        <a:buNone/>
                        <a:tabLst/>
                      </a:pPr>
                      <a:r>
                        <a:rPr kumimoji="0" lang="en-GB" sz="1000" b="1" i="0" u="sng" strike="noStrike" cap="none" normalizeH="0" baseline="0" smtClean="0">
                          <a:ln>
                            <a:noFill/>
                          </a:ln>
                          <a:solidFill>
                            <a:srgbClr val="FF0000"/>
                          </a:solidFill>
                          <a:effectLst/>
                          <a:latin typeface="Calibri" pitchFamily="34" charset="0"/>
                        </a:rPr>
                        <a:t>Ne yapılmalı?</a:t>
                      </a:r>
                      <a:endParaRPr kumimoji="0" lang="tr-TR" sz="1000" b="1" i="0" u="sng" strike="noStrike" cap="none" normalizeH="0" baseline="0" smtClean="0">
                        <a:ln>
                          <a:noFill/>
                        </a:ln>
                        <a:solidFill>
                          <a:srgbClr val="FF0000"/>
                        </a:solidFill>
                        <a:effectLst/>
                        <a:latin typeface="Calibri" pitchFamily="34" charset="0"/>
                      </a:endParaRPr>
                    </a:p>
                    <a:p>
                      <a:pPr marL="0" marR="0" lvl="0" indent="0" algn="l" defTabSz="914400" rtl="0" eaLnBrk="0" fontAlgn="base" latinLnBrk="0" hangingPunct="0">
                        <a:lnSpc>
                          <a:spcPct val="100000"/>
                        </a:lnSpc>
                        <a:spcBef>
                          <a:spcPct val="50000"/>
                        </a:spcBef>
                        <a:spcAft>
                          <a:spcPct val="0"/>
                        </a:spcAft>
                        <a:buClr>
                          <a:schemeClr val="bg1"/>
                        </a:buClr>
                        <a:buSzTx/>
                        <a:buFont typeface="Arial" charset="0"/>
                        <a:buChar char="•"/>
                        <a:tabLst/>
                      </a:pPr>
                      <a:r>
                        <a:rPr kumimoji="0" lang="tr-TR" sz="1000" b="0" i="0" u="none" strike="noStrike" cap="none" normalizeH="0" baseline="0" smtClean="0">
                          <a:ln>
                            <a:noFill/>
                          </a:ln>
                          <a:solidFill>
                            <a:schemeClr val="tx1"/>
                          </a:solidFill>
                          <a:effectLst/>
                          <a:latin typeface="Calibri" pitchFamily="34" charset="0"/>
                        </a:rPr>
                        <a:t> Buharı solumayın, koruyucu giysi olsa dahi cilt ve göz ile temasından sakının,</a:t>
                      </a:r>
                    </a:p>
                    <a:p>
                      <a:pPr marL="0" marR="0" lvl="0" indent="0" algn="l" defTabSz="914400" rtl="0" eaLnBrk="0" fontAlgn="base" latinLnBrk="0" hangingPunct="0">
                        <a:lnSpc>
                          <a:spcPct val="100000"/>
                        </a:lnSpc>
                        <a:spcBef>
                          <a:spcPct val="50000"/>
                        </a:spcBef>
                        <a:spcAft>
                          <a:spcPct val="0"/>
                        </a:spcAft>
                        <a:buClr>
                          <a:schemeClr val="bg1"/>
                        </a:buClr>
                        <a:buSzTx/>
                        <a:buFont typeface="Arial" charset="0"/>
                        <a:buChar char="•"/>
                        <a:tabLst/>
                      </a:pPr>
                      <a:r>
                        <a:rPr kumimoji="0" lang="tr-TR" sz="1000" b="0" i="0" u="none" strike="noStrike" cap="none" normalizeH="0" baseline="0" smtClean="0">
                          <a:ln>
                            <a:noFill/>
                          </a:ln>
                          <a:solidFill>
                            <a:schemeClr val="tx1"/>
                          </a:solidFill>
                          <a:effectLst/>
                          <a:latin typeface="Calibri" pitchFamily="34" charset="0"/>
                        </a:rPr>
                        <a:t> Koruyucu ekipman giyin!</a:t>
                      </a:r>
                    </a:p>
                    <a:p>
                      <a:pPr marL="0" marR="0" lvl="0" indent="0" algn="l" defTabSz="914400" rtl="0" eaLnBrk="1" fontAlgn="base" latinLnBrk="0" hangingPunct="1">
                        <a:lnSpc>
                          <a:spcPct val="100000"/>
                        </a:lnSpc>
                        <a:spcBef>
                          <a:spcPct val="50000"/>
                        </a:spcBef>
                        <a:spcAft>
                          <a:spcPct val="0"/>
                        </a:spcAft>
                        <a:buClrTx/>
                        <a:buSzTx/>
                        <a:buFont typeface="Arial" charset="0"/>
                        <a:buNone/>
                        <a:tabLst/>
                      </a:pPr>
                      <a:endParaRPr kumimoji="0" lang="tr-TR" sz="1000" b="0" i="0" u="none" strike="noStrike" cap="none" normalizeH="0" baseline="0" smtClean="0">
                        <a:ln>
                          <a:noFill/>
                        </a:ln>
                        <a:solidFill>
                          <a:schemeClr val="tx1"/>
                        </a:solidFill>
                        <a:effectLst/>
                        <a:latin typeface="Calibri" pitchFamily="34" charset="0"/>
                      </a:endParaRP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chemeClr val="bg1"/>
                        </a:buClr>
                        <a:buSzTx/>
                        <a:buFont typeface="Arial" charset="0"/>
                        <a:buNone/>
                        <a:tabLst/>
                      </a:pPr>
                      <a:r>
                        <a:rPr kumimoji="0" lang="tr-TR" sz="1000" b="0" i="0" u="none" strike="noStrike" cap="none" normalizeH="0" baseline="0" smtClean="0">
                          <a:ln>
                            <a:noFill/>
                          </a:ln>
                          <a:solidFill>
                            <a:schemeClr val="tx1"/>
                          </a:solidFill>
                          <a:effectLst/>
                          <a:latin typeface="Calibri" pitchFamily="34" charset="0"/>
                        </a:rPr>
                        <a:t>Göz, cilt ve solunum sistemini tahriş edici etkidedir.</a:t>
                      </a:r>
                    </a:p>
                    <a:p>
                      <a:pPr marL="0" marR="0" lvl="0" indent="0" algn="l" defTabSz="914400" rtl="0" eaLnBrk="0" fontAlgn="base" latinLnBrk="0" hangingPunct="0">
                        <a:lnSpc>
                          <a:spcPct val="100000"/>
                        </a:lnSpc>
                        <a:spcBef>
                          <a:spcPct val="50000"/>
                        </a:spcBef>
                        <a:spcAft>
                          <a:spcPct val="0"/>
                        </a:spcAft>
                        <a:buClr>
                          <a:schemeClr val="bg1"/>
                        </a:buClr>
                        <a:buSzTx/>
                        <a:buFont typeface="Arial" charset="0"/>
                        <a:buNone/>
                        <a:tabLst/>
                      </a:pPr>
                      <a:endParaRPr kumimoji="0" lang="tr-TR" sz="1000" b="0" i="0" u="none" strike="noStrike" cap="none" normalizeH="0" baseline="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50000"/>
                        </a:spcBef>
                        <a:spcAft>
                          <a:spcPct val="0"/>
                        </a:spcAft>
                        <a:buClr>
                          <a:schemeClr val="bg1"/>
                        </a:buClr>
                        <a:buSzTx/>
                        <a:buFont typeface="Arial" charset="0"/>
                        <a:buNone/>
                        <a:tabLst/>
                      </a:pPr>
                      <a:r>
                        <a:rPr kumimoji="0" lang="tr-TR" sz="1000" b="1" i="0" u="sng" strike="noStrike" cap="none" normalizeH="0" baseline="0" smtClean="0">
                          <a:ln>
                            <a:noFill/>
                          </a:ln>
                          <a:solidFill>
                            <a:srgbClr val="FF0000"/>
                          </a:solidFill>
                          <a:effectLst/>
                          <a:latin typeface="Calibri" pitchFamily="34" charset="0"/>
                        </a:rPr>
                        <a:t>Ne yapılmalı?</a:t>
                      </a:r>
                    </a:p>
                    <a:p>
                      <a:pPr marL="0" marR="0" lvl="0" indent="0" algn="l" defTabSz="914400" rtl="0" eaLnBrk="0" fontAlgn="base" latinLnBrk="0" hangingPunct="0">
                        <a:lnSpc>
                          <a:spcPct val="100000"/>
                        </a:lnSpc>
                        <a:spcBef>
                          <a:spcPct val="50000"/>
                        </a:spcBef>
                        <a:spcAft>
                          <a:spcPct val="0"/>
                        </a:spcAft>
                        <a:buClr>
                          <a:schemeClr val="bg1"/>
                        </a:buClr>
                        <a:buSzTx/>
                        <a:buFont typeface="Arial" charset="0"/>
                        <a:buChar char="•"/>
                        <a:tabLst/>
                      </a:pPr>
                      <a:r>
                        <a:rPr kumimoji="0" lang="tr-TR" sz="1000" b="0" i="0" u="none" strike="noStrike" cap="none" normalizeH="0" baseline="0" smtClean="0">
                          <a:ln>
                            <a:noFill/>
                          </a:ln>
                          <a:solidFill>
                            <a:schemeClr val="tx1"/>
                          </a:solidFill>
                          <a:effectLst/>
                          <a:latin typeface="Calibri" pitchFamily="34" charset="0"/>
                        </a:rPr>
                        <a:t> Buharı solumayın.</a:t>
                      </a:r>
                    </a:p>
                    <a:p>
                      <a:pPr marL="0" marR="0" lvl="0" indent="0" algn="l" defTabSz="914400" rtl="0" eaLnBrk="0" fontAlgn="base" latinLnBrk="0" hangingPunct="0">
                        <a:lnSpc>
                          <a:spcPct val="100000"/>
                        </a:lnSpc>
                        <a:spcBef>
                          <a:spcPct val="50000"/>
                        </a:spcBef>
                        <a:spcAft>
                          <a:spcPct val="0"/>
                        </a:spcAft>
                        <a:buClr>
                          <a:schemeClr val="bg1"/>
                        </a:buClr>
                        <a:buSzTx/>
                        <a:buFont typeface="Arial" charset="0"/>
                        <a:buChar char="•"/>
                        <a:tabLst/>
                      </a:pPr>
                      <a:r>
                        <a:rPr kumimoji="0" lang="tr-TR" sz="1000" b="0" i="0" u="none" strike="noStrike" cap="none" normalizeH="0" baseline="0" smtClean="0">
                          <a:ln>
                            <a:noFill/>
                          </a:ln>
                          <a:solidFill>
                            <a:schemeClr val="tx1"/>
                          </a:solidFill>
                          <a:effectLst/>
                          <a:latin typeface="Calibri" pitchFamily="34" charset="0"/>
                        </a:rPr>
                        <a:t> Cilt,göz veya mukoza membranı ile temasından sakının.</a:t>
                      </a:r>
                    </a:p>
                    <a:p>
                      <a:pPr marL="0" marR="0" lvl="0" indent="0" algn="l" defTabSz="914400" rtl="0" eaLnBrk="0" fontAlgn="base" latinLnBrk="0" hangingPunct="0">
                        <a:lnSpc>
                          <a:spcPct val="100000"/>
                        </a:lnSpc>
                        <a:spcBef>
                          <a:spcPct val="50000"/>
                        </a:spcBef>
                        <a:spcAft>
                          <a:spcPct val="0"/>
                        </a:spcAft>
                        <a:buClr>
                          <a:schemeClr val="bg1"/>
                        </a:buClr>
                        <a:buSzTx/>
                        <a:buFont typeface="Arial" charset="0"/>
                        <a:buChar char="•"/>
                        <a:tabLst/>
                      </a:pPr>
                      <a:r>
                        <a:rPr kumimoji="0" lang="tr-TR" sz="1000" b="0" i="0" u="none" strike="noStrike" cap="none" normalizeH="0" baseline="0" smtClean="0">
                          <a:ln>
                            <a:noFill/>
                          </a:ln>
                          <a:solidFill>
                            <a:schemeClr val="tx1"/>
                          </a:solidFill>
                          <a:effectLst/>
                          <a:latin typeface="Calibri" pitchFamily="34" charset="0"/>
                        </a:rPr>
                        <a:t> Koruyucu ekipman giyin!</a:t>
                      </a:r>
                    </a:p>
                    <a:p>
                      <a:pPr marL="0" marR="0" lvl="0" indent="0" algn="l" defTabSz="914400" rtl="0" eaLnBrk="0" fontAlgn="base" latinLnBrk="0" hangingPunct="0">
                        <a:lnSpc>
                          <a:spcPct val="100000"/>
                        </a:lnSpc>
                        <a:spcBef>
                          <a:spcPct val="50000"/>
                        </a:spcBef>
                        <a:spcAft>
                          <a:spcPct val="0"/>
                        </a:spcAft>
                        <a:buClr>
                          <a:schemeClr val="bg1"/>
                        </a:buClr>
                        <a:buSzTx/>
                        <a:buFont typeface="Arial" charset="0"/>
                        <a:buNone/>
                        <a:tabLst/>
                      </a:pPr>
                      <a:endParaRPr kumimoji="0" lang="tr-TR" sz="1000" b="0" i="0" u="none" strike="noStrike" cap="none" normalizeH="0" baseline="0" smtClean="0">
                        <a:ln>
                          <a:noFill/>
                        </a:ln>
                        <a:solidFill>
                          <a:schemeClr val="tx1"/>
                        </a:solidFill>
                        <a:effectLst/>
                        <a:latin typeface="Calibri" pitchFamily="34" charset="0"/>
                      </a:endParaRP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chemeClr val="bg1"/>
                        </a:buClr>
                        <a:buSzTx/>
                        <a:buFont typeface="Arial" charset="0"/>
                        <a:buChar char="•"/>
                        <a:tabLst/>
                      </a:pPr>
                      <a:r>
                        <a:rPr kumimoji="0" lang="tr-TR" sz="1000" b="0" i="0" u="none" strike="noStrike" cap="none" normalizeH="0" baseline="0" smtClean="0">
                          <a:ln>
                            <a:noFill/>
                          </a:ln>
                          <a:solidFill>
                            <a:schemeClr val="tx1"/>
                          </a:solidFill>
                          <a:effectLst/>
                          <a:latin typeface="Calibri" pitchFamily="34" charset="0"/>
                        </a:rPr>
                        <a:t> Uzun süre solunduğunda önemli sağlık problemleri oluşturur.</a:t>
                      </a:r>
                    </a:p>
                    <a:p>
                      <a:pPr marL="0" marR="0" lvl="0" indent="0" algn="l" defTabSz="914400" rtl="0" eaLnBrk="0" fontAlgn="base" latinLnBrk="0" hangingPunct="0">
                        <a:lnSpc>
                          <a:spcPct val="100000"/>
                        </a:lnSpc>
                        <a:spcBef>
                          <a:spcPct val="50000"/>
                        </a:spcBef>
                        <a:spcAft>
                          <a:spcPct val="0"/>
                        </a:spcAft>
                        <a:buClr>
                          <a:schemeClr val="bg1"/>
                        </a:buClr>
                        <a:buSzTx/>
                        <a:buFont typeface="Arial" charset="0"/>
                        <a:buChar char="•"/>
                        <a:tabLst/>
                      </a:pPr>
                      <a:r>
                        <a:rPr kumimoji="0" lang="tr-TR" sz="1000" b="0" i="0" u="none" strike="noStrike" cap="none" normalizeH="0" baseline="0" smtClean="0">
                          <a:ln>
                            <a:noFill/>
                          </a:ln>
                          <a:solidFill>
                            <a:schemeClr val="tx1"/>
                          </a:solidFill>
                          <a:effectLst/>
                          <a:latin typeface="Calibri" pitchFamily="34" charset="0"/>
                        </a:rPr>
                        <a:t> Solunduğunda, dokunulduğunda ve yutulduğunda zararlıdır.</a:t>
                      </a:r>
                    </a:p>
                    <a:p>
                      <a:pPr marL="0" marR="0" lvl="0" indent="0" algn="l" defTabSz="914400" rtl="0" eaLnBrk="0" fontAlgn="base" latinLnBrk="0" hangingPunct="0">
                        <a:lnSpc>
                          <a:spcPct val="100000"/>
                        </a:lnSpc>
                        <a:spcBef>
                          <a:spcPct val="50000"/>
                        </a:spcBef>
                        <a:spcAft>
                          <a:spcPct val="0"/>
                        </a:spcAft>
                        <a:buClr>
                          <a:schemeClr val="bg1"/>
                        </a:buClr>
                        <a:buSzTx/>
                        <a:buFont typeface="Arial" charset="0"/>
                        <a:buNone/>
                        <a:tabLst/>
                      </a:pPr>
                      <a:endParaRPr kumimoji="0" lang="tr-TR" sz="1000" b="1" i="0" u="sng" strike="noStrike" cap="none" normalizeH="0" baseline="0" smtClean="0">
                        <a:ln>
                          <a:noFill/>
                        </a:ln>
                        <a:solidFill>
                          <a:srgbClr val="FF0000"/>
                        </a:solidFill>
                        <a:effectLst/>
                        <a:latin typeface="Calibri" pitchFamily="34" charset="0"/>
                      </a:endParaRPr>
                    </a:p>
                    <a:p>
                      <a:pPr marL="0" marR="0" lvl="0" indent="0" algn="l" defTabSz="914400" rtl="0" eaLnBrk="0" fontAlgn="base" latinLnBrk="0" hangingPunct="0">
                        <a:lnSpc>
                          <a:spcPct val="100000"/>
                        </a:lnSpc>
                        <a:spcBef>
                          <a:spcPct val="50000"/>
                        </a:spcBef>
                        <a:spcAft>
                          <a:spcPct val="0"/>
                        </a:spcAft>
                        <a:buClr>
                          <a:schemeClr val="bg1"/>
                        </a:buClr>
                        <a:buSzTx/>
                        <a:buFont typeface="Arial" charset="0"/>
                        <a:buNone/>
                        <a:tabLst/>
                      </a:pPr>
                      <a:r>
                        <a:rPr kumimoji="0" lang="en-GB" sz="1000" b="1" i="0" u="sng" strike="noStrike" cap="none" normalizeH="0" baseline="0" smtClean="0">
                          <a:ln>
                            <a:noFill/>
                          </a:ln>
                          <a:solidFill>
                            <a:srgbClr val="FF0000"/>
                          </a:solidFill>
                          <a:effectLst/>
                          <a:latin typeface="Calibri" pitchFamily="34" charset="0"/>
                        </a:rPr>
                        <a:t>Ne yap</a:t>
                      </a:r>
                      <a:r>
                        <a:rPr kumimoji="0" lang="tr-TR" sz="1000" b="1" i="0" u="sng" strike="noStrike" cap="none" normalizeH="0" baseline="0" smtClean="0">
                          <a:ln>
                            <a:noFill/>
                          </a:ln>
                          <a:solidFill>
                            <a:srgbClr val="FF0000"/>
                          </a:solidFill>
                          <a:effectLst/>
                          <a:latin typeface="Calibri" pitchFamily="34" charset="0"/>
                        </a:rPr>
                        <a:t>ıl</a:t>
                      </a:r>
                      <a:r>
                        <a:rPr kumimoji="0" lang="en-GB" sz="1000" b="1" i="0" u="sng" strike="noStrike" cap="none" normalizeH="0" baseline="0" smtClean="0">
                          <a:ln>
                            <a:noFill/>
                          </a:ln>
                          <a:solidFill>
                            <a:srgbClr val="FF0000"/>
                          </a:solidFill>
                          <a:effectLst/>
                          <a:latin typeface="Calibri" pitchFamily="34" charset="0"/>
                        </a:rPr>
                        <a:t>malı</a:t>
                      </a:r>
                      <a:r>
                        <a:rPr kumimoji="0" lang="tr-TR" sz="1000" b="1" i="0" u="sng" strike="noStrike" cap="none" normalizeH="0" baseline="0" smtClean="0">
                          <a:ln>
                            <a:noFill/>
                          </a:ln>
                          <a:solidFill>
                            <a:srgbClr val="FF0000"/>
                          </a:solidFill>
                          <a:effectLst/>
                          <a:latin typeface="Calibri" pitchFamily="34" charset="0"/>
                        </a:rPr>
                        <a:t>?</a:t>
                      </a:r>
                    </a:p>
                    <a:p>
                      <a:pPr marL="0" marR="0" lvl="0" indent="0" algn="l" defTabSz="914400" rtl="0" eaLnBrk="0" fontAlgn="base" latinLnBrk="0" hangingPunct="0">
                        <a:lnSpc>
                          <a:spcPct val="100000"/>
                        </a:lnSpc>
                        <a:spcBef>
                          <a:spcPct val="50000"/>
                        </a:spcBef>
                        <a:spcAft>
                          <a:spcPct val="0"/>
                        </a:spcAft>
                        <a:buClr>
                          <a:schemeClr val="bg1"/>
                        </a:buClr>
                        <a:buSzTx/>
                        <a:buFont typeface="Arial" charset="0"/>
                        <a:buChar char="•"/>
                        <a:tabLst/>
                      </a:pPr>
                      <a:r>
                        <a:rPr kumimoji="0" lang="tr-TR" sz="1000" b="0" i="0" u="none" strike="noStrike" cap="none" normalizeH="0" baseline="0" smtClean="0">
                          <a:ln>
                            <a:noFill/>
                          </a:ln>
                          <a:solidFill>
                            <a:schemeClr val="tx1"/>
                          </a:solidFill>
                          <a:effectLst/>
                          <a:latin typeface="Calibri" pitchFamily="34" charset="0"/>
                        </a:rPr>
                        <a:t> Temas etmeyin, solumayın ve yutmayın!</a:t>
                      </a:r>
                    </a:p>
                    <a:p>
                      <a:pPr marL="0" marR="0" lvl="0" indent="0" algn="l" defTabSz="914400" rtl="0" eaLnBrk="0" fontAlgn="base" latinLnBrk="0" hangingPunct="0">
                        <a:lnSpc>
                          <a:spcPct val="100000"/>
                        </a:lnSpc>
                        <a:spcBef>
                          <a:spcPct val="50000"/>
                        </a:spcBef>
                        <a:spcAft>
                          <a:spcPct val="0"/>
                        </a:spcAft>
                        <a:buClr>
                          <a:schemeClr val="bg1"/>
                        </a:buClr>
                        <a:buSzTx/>
                        <a:buFont typeface="Arial" charset="0"/>
                        <a:buChar char="•"/>
                        <a:tabLst/>
                      </a:pPr>
                      <a:r>
                        <a:rPr kumimoji="0" lang="tr-TR" sz="1000" b="0" i="0" u="none" strike="noStrike" cap="none" normalizeH="0" baseline="0" smtClean="0">
                          <a:ln>
                            <a:noFill/>
                          </a:ln>
                          <a:solidFill>
                            <a:schemeClr val="tx1"/>
                          </a:solidFill>
                          <a:effectLst/>
                          <a:latin typeface="Calibri" pitchFamily="34" charset="0"/>
                        </a:rPr>
                        <a:t> Başağrısı ve şikayet devam ederse doktora gidin!</a:t>
                      </a:r>
                    </a:p>
                    <a:p>
                      <a:pPr marL="0" marR="0" lvl="0" indent="0" algn="l" defTabSz="914400" rtl="0" eaLnBrk="0" fontAlgn="base" latinLnBrk="0" hangingPunct="0">
                        <a:lnSpc>
                          <a:spcPct val="100000"/>
                        </a:lnSpc>
                        <a:spcBef>
                          <a:spcPct val="50000"/>
                        </a:spcBef>
                        <a:spcAft>
                          <a:spcPct val="0"/>
                        </a:spcAft>
                        <a:buClr>
                          <a:schemeClr val="bg1"/>
                        </a:buClr>
                        <a:buSzTx/>
                        <a:buFont typeface="Arial" charset="0"/>
                        <a:buChar char="•"/>
                        <a:tabLst/>
                      </a:pPr>
                      <a:r>
                        <a:rPr kumimoji="0" lang="tr-TR" sz="1000" b="0" i="0" u="none" strike="noStrike" cap="none" normalizeH="0" baseline="0" smtClean="0">
                          <a:ln>
                            <a:noFill/>
                          </a:ln>
                          <a:solidFill>
                            <a:schemeClr val="tx1"/>
                          </a:solidFill>
                          <a:effectLst/>
                          <a:latin typeface="Calibri" pitchFamily="34" charset="0"/>
                        </a:rPr>
                        <a:t> Koruyucu ekipman giyin!</a:t>
                      </a:r>
                    </a:p>
                    <a:p>
                      <a:pPr marL="0" marR="0" lvl="0" indent="0" algn="l" defTabSz="914400" rtl="0" eaLnBrk="0" fontAlgn="base" latinLnBrk="0" hangingPunct="0">
                        <a:lnSpc>
                          <a:spcPct val="100000"/>
                        </a:lnSpc>
                        <a:spcBef>
                          <a:spcPct val="50000"/>
                        </a:spcBef>
                        <a:spcAft>
                          <a:spcPct val="0"/>
                        </a:spcAft>
                        <a:buClr>
                          <a:schemeClr val="bg1"/>
                        </a:buClr>
                        <a:buSzTx/>
                        <a:buFont typeface="Arial" charset="0"/>
                        <a:buChar char="•"/>
                        <a:tabLst/>
                      </a:pPr>
                      <a:r>
                        <a:rPr kumimoji="0" lang="tr-TR" sz="1000" b="0" i="0" u="none" strike="noStrike" cap="none" normalizeH="0" baseline="0" smtClean="0">
                          <a:ln>
                            <a:noFill/>
                          </a:ln>
                          <a:solidFill>
                            <a:schemeClr val="tx1"/>
                          </a:solidFill>
                          <a:effectLst/>
                          <a:latin typeface="Calibri" pitchFamily="34" charset="0"/>
                        </a:rPr>
                        <a:t> Etiketi veya MSDS’i doktora gösterin!</a:t>
                      </a: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chemeClr val="bg1"/>
                        </a:buClr>
                        <a:buSzTx/>
                        <a:buFont typeface="Arial" charset="0"/>
                        <a:buChar char="•"/>
                        <a:tabLst/>
                      </a:pPr>
                      <a:r>
                        <a:rPr kumimoji="0" lang="tr-TR" sz="1000" b="0" i="0" u="none" strike="noStrike" cap="none" normalizeH="0" baseline="0" smtClean="0">
                          <a:ln>
                            <a:noFill/>
                          </a:ln>
                          <a:solidFill>
                            <a:schemeClr val="tx1"/>
                          </a:solidFill>
                          <a:effectLst/>
                          <a:latin typeface="Calibri" pitchFamily="34" charset="0"/>
                        </a:rPr>
                        <a:t> Açık alev kaynakları, parlayan maddeler veya kor halinde kül ile teması halinde alevlenebilir.</a:t>
                      </a:r>
                      <a:endParaRPr kumimoji="0" lang="en-GB" sz="1000" b="1" i="0" u="none" strike="noStrike" cap="none" normalizeH="0" baseline="0" smtClean="0">
                        <a:ln>
                          <a:noFill/>
                        </a:ln>
                        <a:solidFill>
                          <a:srgbClr val="FF0000"/>
                        </a:solidFill>
                        <a:effectLst/>
                        <a:latin typeface="Calibri" pitchFamily="34" charset="0"/>
                      </a:endParaRPr>
                    </a:p>
                    <a:p>
                      <a:pPr marL="0" marR="0" lvl="0" indent="0" algn="l" defTabSz="914400" rtl="0" eaLnBrk="0" fontAlgn="base" latinLnBrk="0" hangingPunct="0">
                        <a:lnSpc>
                          <a:spcPct val="100000"/>
                        </a:lnSpc>
                        <a:spcBef>
                          <a:spcPct val="50000"/>
                        </a:spcBef>
                        <a:spcAft>
                          <a:spcPct val="0"/>
                        </a:spcAft>
                        <a:buClr>
                          <a:schemeClr val="bg1"/>
                        </a:buClr>
                        <a:buSzTx/>
                        <a:buFont typeface="Arial" charset="0"/>
                        <a:buChar char="•"/>
                        <a:tabLst/>
                      </a:pPr>
                      <a:r>
                        <a:rPr kumimoji="0" lang="tr-TR" sz="1000" b="0" i="0" u="none" strike="noStrike" cap="none" normalizeH="0" baseline="0" smtClean="0">
                          <a:ln>
                            <a:noFill/>
                          </a:ln>
                          <a:solidFill>
                            <a:schemeClr val="tx1"/>
                          </a:solidFill>
                          <a:effectLst/>
                          <a:latin typeface="Calibri" pitchFamily="34" charset="0"/>
                        </a:rPr>
                        <a:t> Buharları gözükmez ve zemine yayılır.</a:t>
                      </a:r>
                    </a:p>
                    <a:p>
                      <a:pPr marL="0" marR="0" lvl="0" indent="0" algn="l" defTabSz="914400" rtl="0" eaLnBrk="0" fontAlgn="base" latinLnBrk="0" hangingPunct="0">
                        <a:lnSpc>
                          <a:spcPct val="100000"/>
                        </a:lnSpc>
                        <a:spcBef>
                          <a:spcPct val="50000"/>
                        </a:spcBef>
                        <a:spcAft>
                          <a:spcPct val="0"/>
                        </a:spcAft>
                        <a:buClr>
                          <a:schemeClr val="bg1"/>
                        </a:buClr>
                        <a:buSzTx/>
                        <a:buFont typeface="Arial" charset="0"/>
                        <a:buChar char="•"/>
                        <a:tabLst/>
                      </a:pPr>
                      <a:r>
                        <a:rPr kumimoji="0" lang="tr-TR" sz="1000" b="0" i="0" u="none" strike="noStrike" cap="none" normalizeH="0" baseline="0" smtClean="0">
                          <a:ln>
                            <a:noFill/>
                          </a:ln>
                          <a:solidFill>
                            <a:schemeClr val="tx1"/>
                          </a:solidFill>
                          <a:effectLst/>
                          <a:latin typeface="Calibri" pitchFamily="34" charset="0"/>
                        </a:rPr>
                        <a:t> Durgun elektrik veya kıvılcımla alevlenebilir.</a:t>
                      </a:r>
                      <a:endParaRPr kumimoji="0" lang="en-GB" sz="1000" b="1" i="0" u="none" strike="noStrike" cap="none" normalizeH="0" baseline="0" smtClean="0">
                        <a:ln>
                          <a:noFill/>
                        </a:ln>
                        <a:solidFill>
                          <a:srgbClr val="FF0000"/>
                        </a:solidFill>
                        <a:effectLst/>
                        <a:latin typeface="Calibri" pitchFamily="34" charset="0"/>
                      </a:endParaRPr>
                    </a:p>
                    <a:p>
                      <a:pPr marL="0" marR="0" lvl="0" indent="0" algn="l" defTabSz="914400" rtl="0" eaLnBrk="0" fontAlgn="base" latinLnBrk="0" hangingPunct="0">
                        <a:lnSpc>
                          <a:spcPct val="100000"/>
                        </a:lnSpc>
                        <a:spcBef>
                          <a:spcPct val="50000"/>
                        </a:spcBef>
                        <a:spcAft>
                          <a:spcPct val="0"/>
                        </a:spcAft>
                        <a:buClr>
                          <a:schemeClr val="bg1"/>
                        </a:buClr>
                        <a:buSzTx/>
                        <a:buFont typeface="Arial" charset="0"/>
                        <a:buNone/>
                        <a:tabLst/>
                      </a:pPr>
                      <a:endParaRPr kumimoji="0" lang="tr-TR" sz="1000" b="1" i="0" u="sng" strike="noStrike" cap="none" normalizeH="0" baseline="0" smtClean="0">
                        <a:ln>
                          <a:noFill/>
                        </a:ln>
                        <a:solidFill>
                          <a:srgbClr val="FF0000"/>
                        </a:solidFill>
                        <a:effectLst/>
                        <a:latin typeface="Calibri" pitchFamily="34" charset="0"/>
                      </a:endParaRPr>
                    </a:p>
                    <a:p>
                      <a:pPr marL="0" marR="0" lvl="0" indent="0" algn="l" defTabSz="914400" rtl="0" eaLnBrk="0" fontAlgn="base" latinLnBrk="0" hangingPunct="0">
                        <a:lnSpc>
                          <a:spcPct val="100000"/>
                        </a:lnSpc>
                        <a:spcBef>
                          <a:spcPct val="50000"/>
                        </a:spcBef>
                        <a:spcAft>
                          <a:spcPct val="0"/>
                        </a:spcAft>
                        <a:buClr>
                          <a:schemeClr val="bg1"/>
                        </a:buClr>
                        <a:buSzTx/>
                        <a:buFont typeface="Arial" charset="0"/>
                        <a:buNone/>
                        <a:tabLst/>
                      </a:pPr>
                      <a:r>
                        <a:rPr kumimoji="0" lang="en-GB" sz="1000" b="1" i="0" u="sng" strike="noStrike" cap="none" normalizeH="0" baseline="0" smtClean="0">
                          <a:ln>
                            <a:noFill/>
                          </a:ln>
                          <a:solidFill>
                            <a:srgbClr val="FF0000"/>
                          </a:solidFill>
                          <a:effectLst/>
                          <a:latin typeface="Calibri" pitchFamily="34" charset="0"/>
                        </a:rPr>
                        <a:t>Ne yap</a:t>
                      </a:r>
                      <a:r>
                        <a:rPr kumimoji="0" lang="tr-TR" sz="1000" b="1" i="0" u="sng" strike="noStrike" cap="none" normalizeH="0" baseline="0" smtClean="0">
                          <a:ln>
                            <a:noFill/>
                          </a:ln>
                          <a:solidFill>
                            <a:srgbClr val="FF0000"/>
                          </a:solidFill>
                          <a:effectLst/>
                          <a:latin typeface="Calibri" pitchFamily="34" charset="0"/>
                        </a:rPr>
                        <a:t>ıl</a:t>
                      </a:r>
                      <a:r>
                        <a:rPr kumimoji="0" lang="en-GB" sz="1000" b="1" i="0" u="sng" strike="noStrike" cap="none" normalizeH="0" baseline="0" smtClean="0">
                          <a:ln>
                            <a:noFill/>
                          </a:ln>
                          <a:solidFill>
                            <a:srgbClr val="FF0000"/>
                          </a:solidFill>
                          <a:effectLst/>
                          <a:latin typeface="Calibri" pitchFamily="34" charset="0"/>
                        </a:rPr>
                        <a:t>malı</a:t>
                      </a:r>
                      <a:r>
                        <a:rPr kumimoji="0" lang="tr-TR" sz="1000" b="1" i="0" u="sng" strike="noStrike" cap="none" normalizeH="0" baseline="0" smtClean="0">
                          <a:ln>
                            <a:noFill/>
                          </a:ln>
                          <a:solidFill>
                            <a:srgbClr val="FF0000"/>
                          </a:solidFill>
                          <a:effectLst/>
                          <a:latin typeface="Calibri" pitchFamily="34" charset="0"/>
                        </a:rPr>
                        <a:t>?</a:t>
                      </a:r>
                    </a:p>
                    <a:p>
                      <a:pPr marL="0" marR="0" lvl="0" indent="0" algn="l" defTabSz="914400" rtl="0" eaLnBrk="0" fontAlgn="base" latinLnBrk="0" hangingPunct="0">
                        <a:lnSpc>
                          <a:spcPct val="100000"/>
                        </a:lnSpc>
                        <a:spcBef>
                          <a:spcPct val="50000"/>
                        </a:spcBef>
                        <a:spcAft>
                          <a:spcPct val="0"/>
                        </a:spcAft>
                        <a:buClr>
                          <a:schemeClr val="bg1"/>
                        </a:buClr>
                        <a:buSzTx/>
                        <a:buFont typeface="Arial" charset="0"/>
                        <a:buChar char="•"/>
                        <a:tabLst/>
                      </a:pPr>
                      <a:r>
                        <a:rPr kumimoji="0" lang="tr-TR" sz="1000" b="0" i="0" u="none" strike="noStrike" cap="none" normalizeH="0" baseline="0" smtClean="0">
                          <a:ln>
                            <a:noFill/>
                          </a:ln>
                          <a:solidFill>
                            <a:schemeClr val="tx1"/>
                          </a:solidFill>
                          <a:effectLst/>
                          <a:latin typeface="Calibri" pitchFamily="34" charset="0"/>
                        </a:rPr>
                        <a:t> Yüksek yangın ve patlama tehlikesi vardır.</a:t>
                      </a:r>
                      <a:endParaRPr kumimoji="0" lang="en-GB" sz="1000" b="0" i="0" u="none" strike="noStrike" cap="none" normalizeH="0" baseline="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50000"/>
                        </a:spcBef>
                        <a:spcAft>
                          <a:spcPct val="0"/>
                        </a:spcAft>
                        <a:buClr>
                          <a:schemeClr val="bg1"/>
                        </a:buClr>
                        <a:buSzTx/>
                        <a:buFont typeface="Arial" charset="0"/>
                        <a:buChar char="•"/>
                        <a:tabLst/>
                      </a:pPr>
                      <a:r>
                        <a:rPr kumimoji="0" lang="tr-TR" sz="1000" b="0" i="0" u="none" strike="noStrike" cap="none" normalizeH="0" baseline="0" smtClean="0">
                          <a:ln>
                            <a:noFill/>
                          </a:ln>
                          <a:solidFill>
                            <a:schemeClr val="tx1"/>
                          </a:solidFill>
                          <a:effectLst/>
                          <a:latin typeface="Calibri" pitchFamily="34" charset="0"/>
                        </a:rPr>
                        <a:t> Sigara içmek, açık alev, kıvılcım oluşumu engellenmelidir!</a:t>
                      </a:r>
                      <a:endParaRPr kumimoji="0" lang="en-GB" sz="1000" b="0" i="0" u="none" strike="noStrike" cap="none" normalizeH="0" baseline="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50000"/>
                        </a:spcBef>
                        <a:spcAft>
                          <a:spcPct val="0"/>
                        </a:spcAft>
                        <a:buClr>
                          <a:schemeClr val="bg1"/>
                        </a:buClr>
                        <a:buSzTx/>
                        <a:buFont typeface="Arial" charset="0"/>
                        <a:buChar char="•"/>
                        <a:tabLst/>
                      </a:pPr>
                      <a:r>
                        <a:rPr kumimoji="0" lang="tr-TR" sz="1000" b="0" i="0" u="none" strike="noStrike" cap="none" normalizeH="0" baseline="0" smtClean="0">
                          <a:ln>
                            <a:noFill/>
                          </a:ln>
                          <a:solidFill>
                            <a:schemeClr val="tx1"/>
                          </a:solidFill>
                          <a:effectLst/>
                          <a:latin typeface="Calibri" pitchFamily="34" charset="0"/>
                        </a:rPr>
                        <a:t> Çalışma alanları havalandırılmalıdır</a:t>
                      </a:r>
                      <a:r>
                        <a:rPr kumimoji="0" lang="en-GB" sz="1000" b="0" i="0" u="none" strike="noStrike" cap="none" normalizeH="0" baseline="0" smtClean="0">
                          <a:ln>
                            <a:noFill/>
                          </a:ln>
                          <a:solidFill>
                            <a:schemeClr val="tx1"/>
                          </a:solidFill>
                          <a:effectLst/>
                          <a:latin typeface="Calibri" pitchFamily="34" charset="0"/>
                        </a:rPr>
                        <a:t>!</a:t>
                      </a:r>
                      <a:endParaRPr kumimoji="0" lang="tr-TR" sz="1000" b="0" i="0" u="none" strike="noStrike" cap="none" normalizeH="0" baseline="0" smtClean="0">
                        <a:ln>
                          <a:noFill/>
                        </a:ln>
                        <a:solidFill>
                          <a:schemeClr val="tx1"/>
                        </a:solidFill>
                        <a:effectLst/>
                        <a:latin typeface="Calibri" pitchFamily="34" charset="0"/>
                      </a:endParaRP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chemeClr val="bg1"/>
                        </a:buClr>
                        <a:buSzTx/>
                        <a:buFont typeface="Arial" charset="0"/>
                        <a:buChar char="•"/>
                        <a:tabLst/>
                      </a:pPr>
                      <a:r>
                        <a:rPr kumimoji="0" lang="tr-TR" sz="1000" b="0" i="0" u="none" strike="noStrike" cap="none" normalizeH="0" baseline="0" dirty="0" smtClean="0">
                          <a:ln>
                            <a:noFill/>
                          </a:ln>
                          <a:solidFill>
                            <a:schemeClr val="tx1"/>
                          </a:solidFill>
                          <a:effectLst/>
                          <a:latin typeface="Calibri" pitchFamily="34" charset="0"/>
                        </a:rPr>
                        <a:t> Özellikle yağ, motor yağı, kağıt, tahta gibi maddelerin yanışını alevlendirir/oksijen açığa çıkarır.</a:t>
                      </a:r>
                    </a:p>
                    <a:p>
                      <a:pPr marL="0" marR="0" lvl="0" indent="0" algn="l" defTabSz="914400" rtl="0" eaLnBrk="0" fontAlgn="base" latinLnBrk="0" hangingPunct="0">
                        <a:lnSpc>
                          <a:spcPct val="100000"/>
                        </a:lnSpc>
                        <a:spcBef>
                          <a:spcPct val="50000"/>
                        </a:spcBef>
                        <a:spcAft>
                          <a:spcPct val="0"/>
                        </a:spcAft>
                        <a:buClr>
                          <a:schemeClr val="bg1"/>
                        </a:buClr>
                        <a:buSzTx/>
                        <a:buFont typeface="Arial" charset="0"/>
                        <a:buChar char="•"/>
                        <a:tabLst/>
                      </a:pPr>
                      <a:r>
                        <a:rPr kumimoji="0" lang="tr-TR" sz="1000" b="0" i="0" u="none" strike="noStrike" cap="none" normalizeH="0" baseline="0" dirty="0" smtClean="0">
                          <a:ln>
                            <a:noFill/>
                          </a:ln>
                          <a:solidFill>
                            <a:schemeClr val="tx1"/>
                          </a:solidFill>
                          <a:effectLst/>
                          <a:latin typeface="Calibri" pitchFamily="34" charset="0"/>
                        </a:rPr>
                        <a:t> Isınınca yüksek basınç oluşur.</a:t>
                      </a:r>
                    </a:p>
                    <a:p>
                      <a:pPr marL="0" marR="0" lvl="0" indent="0" algn="l" defTabSz="914400" rtl="0" eaLnBrk="0" fontAlgn="base" latinLnBrk="0" hangingPunct="0">
                        <a:lnSpc>
                          <a:spcPct val="100000"/>
                        </a:lnSpc>
                        <a:spcBef>
                          <a:spcPct val="50000"/>
                        </a:spcBef>
                        <a:spcAft>
                          <a:spcPct val="0"/>
                        </a:spcAft>
                        <a:buClr>
                          <a:schemeClr val="bg1"/>
                        </a:buClr>
                        <a:buSzTx/>
                        <a:buFont typeface="Arial" charset="0"/>
                        <a:buChar char="•"/>
                        <a:tabLst/>
                      </a:pPr>
                      <a:r>
                        <a:rPr kumimoji="0" lang="tr-TR" sz="1000" b="0" i="0" u="none" strike="noStrike" cap="none" normalizeH="0" baseline="0" dirty="0" smtClean="0">
                          <a:ln>
                            <a:noFill/>
                          </a:ln>
                          <a:solidFill>
                            <a:schemeClr val="tx1"/>
                          </a:solidFill>
                          <a:effectLst/>
                          <a:latin typeface="Calibri" pitchFamily="34" charset="0"/>
                        </a:rPr>
                        <a:t> Patlama tehlikesi vardır.</a:t>
                      </a:r>
                    </a:p>
                    <a:p>
                      <a:pPr marL="0" marR="0" lvl="0" indent="0" algn="l" defTabSz="914400" rtl="0" eaLnBrk="0" fontAlgn="base" latinLnBrk="0" hangingPunct="0">
                        <a:lnSpc>
                          <a:spcPct val="100000"/>
                        </a:lnSpc>
                        <a:spcBef>
                          <a:spcPct val="50000"/>
                        </a:spcBef>
                        <a:spcAft>
                          <a:spcPct val="0"/>
                        </a:spcAft>
                        <a:buClr>
                          <a:schemeClr val="bg1"/>
                        </a:buClr>
                        <a:buSzTx/>
                        <a:buFont typeface="Arial" charset="0"/>
                        <a:buNone/>
                        <a:tabLst/>
                      </a:pPr>
                      <a:endParaRPr kumimoji="0" lang="tr-TR" sz="1000" b="1" i="0" u="sng" strike="noStrike" cap="none" normalizeH="0" baseline="0" dirty="0" smtClean="0">
                        <a:ln>
                          <a:noFill/>
                        </a:ln>
                        <a:solidFill>
                          <a:srgbClr val="FF0000"/>
                        </a:solidFill>
                        <a:effectLst/>
                        <a:latin typeface="Calibri" pitchFamily="34" charset="0"/>
                      </a:endParaRPr>
                    </a:p>
                    <a:p>
                      <a:pPr marL="0" marR="0" lvl="0" indent="0" algn="l" defTabSz="914400" rtl="0" eaLnBrk="0" fontAlgn="base" latinLnBrk="0" hangingPunct="0">
                        <a:lnSpc>
                          <a:spcPct val="100000"/>
                        </a:lnSpc>
                        <a:spcBef>
                          <a:spcPct val="50000"/>
                        </a:spcBef>
                        <a:spcAft>
                          <a:spcPct val="0"/>
                        </a:spcAft>
                        <a:buClr>
                          <a:schemeClr val="bg1"/>
                        </a:buClr>
                        <a:buSzTx/>
                        <a:buFont typeface="Arial" charset="0"/>
                        <a:buNone/>
                        <a:tabLst/>
                      </a:pPr>
                      <a:r>
                        <a:rPr kumimoji="0" lang="tr-TR" sz="1000" b="1" i="0" u="sng" strike="noStrike" cap="none" normalizeH="0" baseline="0" dirty="0" smtClean="0">
                          <a:ln>
                            <a:noFill/>
                          </a:ln>
                          <a:solidFill>
                            <a:srgbClr val="FF0000"/>
                          </a:solidFill>
                          <a:effectLst/>
                          <a:latin typeface="Calibri" pitchFamily="34" charset="0"/>
                        </a:rPr>
                        <a:t>Ne yapılmalı?</a:t>
                      </a:r>
                    </a:p>
                    <a:p>
                      <a:pPr marL="0" marR="0" lvl="0" indent="0" algn="l" defTabSz="914400" rtl="0" eaLnBrk="0" fontAlgn="base" latinLnBrk="0" hangingPunct="0">
                        <a:lnSpc>
                          <a:spcPct val="100000"/>
                        </a:lnSpc>
                        <a:spcBef>
                          <a:spcPct val="50000"/>
                        </a:spcBef>
                        <a:spcAft>
                          <a:spcPct val="0"/>
                        </a:spcAft>
                        <a:buClr>
                          <a:schemeClr val="bg1"/>
                        </a:buClr>
                        <a:buSzTx/>
                        <a:buFont typeface="Arial" charset="0"/>
                        <a:buChar char="•"/>
                        <a:tabLst/>
                      </a:pPr>
                      <a:r>
                        <a:rPr kumimoji="0" lang="tr-TR" sz="1000" b="0" i="0" u="none" strike="noStrike" cap="none" normalizeH="0" baseline="0" dirty="0" smtClean="0">
                          <a:ln>
                            <a:noFill/>
                          </a:ln>
                          <a:solidFill>
                            <a:schemeClr val="tx1"/>
                          </a:solidFill>
                          <a:effectLst/>
                          <a:latin typeface="Calibri" pitchFamily="34" charset="0"/>
                        </a:rPr>
                        <a:t> Yanıcı maddelerle temasını engelleyin!</a:t>
                      </a:r>
                    </a:p>
                    <a:p>
                      <a:pPr marL="0" marR="0" lvl="0" indent="0" algn="l" defTabSz="914400" rtl="0" eaLnBrk="0" fontAlgn="base" latinLnBrk="0" hangingPunct="0">
                        <a:lnSpc>
                          <a:spcPct val="100000"/>
                        </a:lnSpc>
                        <a:spcBef>
                          <a:spcPct val="50000"/>
                        </a:spcBef>
                        <a:spcAft>
                          <a:spcPct val="0"/>
                        </a:spcAft>
                        <a:buClr>
                          <a:schemeClr val="bg1"/>
                        </a:buClr>
                        <a:buSzTx/>
                        <a:buFont typeface="Arial" charset="0"/>
                        <a:buChar char="•"/>
                        <a:tabLst/>
                      </a:pPr>
                      <a:r>
                        <a:rPr kumimoji="0" lang="tr-TR" sz="1000" b="0" i="0" u="none" strike="noStrike" cap="none" normalizeH="0" baseline="0" dirty="0" smtClean="0">
                          <a:ln>
                            <a:noFill/>
                          </a:ln>
                          <a:solidFill>
                            <a:schemeClr val="tx1"/>
                          </a:solidFill>
                          <a:effectLst/>
                          <a:latin typeface="Calibri" pitchFamily="34" charset="0"/>
                        </a:rPr>
                        <a:t> Ambalaj atıklarını özel alanlarda toplayın!</a:t>
                      </a:r>
                    </a:p>
                    <a:p>
                      <a:pPr marL="0" marR="0" lvl="0" indent="0" algn="l" defTabSz="914400" rtl="0" eaLnBrk="0" fontAlgn="base" latinLnBrk="0" hangingPunct="0">
                        <a:lnSpc>
                          <a:spcPct val="100000"/>
                        </a:lnSpc>
                        <a:spcBef>
                          <a:spcPct val="50000"/>
                        </a:spcBef>
                        <a:spcAft>
                          <a:spcPct val="0"/>
                        </a:spcAft>
                        <a:buClr>
                          <a:schemeClr val="bg1"/>
                        </a:buClr>
                        <a:buSzTx/>
                        <a:buFont typeface="Arial" charset="0"/>
                        <a:buChar char="•"/>
                        <a:tabLst/>
                      </a:pPr>
                      <a:r>
                        <a:rPr kumimoji="0" lang="tr-TR" sz="1000" b="0" i="0" u="none" strike="noStrike" cap="none" normalizeH="0" baseline="0" dirty="0" smtClean="0">
                          <a:ln>
                            <a:noFill/>
                          </a:ln>
                          <a:solidFill>
                            <a:schemeClr val="tx1"/>
                          </a:solidFill>
                          <a:effectLst/>
                          <a:latin typeface="Calibri" pitchFamily="34" charset="0"/>
                        </a:rPr>
                        <a:t> Dökülme varsa ayrı bir şekilde imha edin!</a:t>
                      </a:r>
                    </a:p>
                    <a:p>
                      <a:pPr marL="0" marR="0" lvl="0" indent="0" algn="l" defTabSz="914400" rtl="0" eaLnBrk="0" fontAlgn="base" latinLnBrk="0" hangingPunct="0">
                        <a:lnSpc>
                          <a:spcPct val="100000"/>
                        </a:lnSpc>
                        <a:spcBef>
                          <a:spcPct val="50000"/>
                        </a:spcBef>
                        <a:spcAft>
                          <a:spcPct val="0"/>
                        </a:spcAft>
                        <a:buClr>
                          <a:schemeClr val="bg1"/>
                        </a:buClr>
                        <a:buSzTx/>
                        <a:buFont typeface="Arial" charset="0"/>
                        <a:buChar char="•"/>
                        <a:tabLst/>
                      </a:pPr>
                      <a:r>
                        <a:rPr kumimoji="0" lang="tr-TR" sz="1000" b="0" i="0" u="none" strike="noStrike" cap="none" normalizeH="0" baseline="0" dirty="0" smtClean="0">
                          <a:ln>
                            <a:noFill/>
                          </a:ln>
                          <a:solidFill>
                            <a:schemeClr val="tx1"/>
                          </a:solidFill>
                          <a:effectLst/>
                          <a:latin typeface="Calibri" pitchFamily="34" charset="0"/>
                        </a:rPr>
                        <a:t> Koruyucu ekipman giyin!</a:t>
                      </a:r>
                    </a:p>
                  </a:txBody>
                  <a:tcPr marT="45708" marB="457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pic>
        <p:nvPicPr>
          <p:cNvPr id="134170" name="Picture 26" descr="SAFETY32"/>
          <p:cNvPicPr>
            <a:picLocks noChangeAspect="1" noChangeArrowheads="1"/>
          </p:cNvPicPr>
          <p:nvPr/>
        </p:nvPicPr>
        <p:blipFill>
          <a:blip r:embed="rId2">
            <a:extLst>
              <a:ext uri="{28A0092B-C50C-407E-A947-70E740481C1C}">
                <a14:useLocalDpi xmlns:a14="http://schemas.microsoft.com/office/drawing/2010/main" val="0"/>
              </a:ext>
            </a:extLst>
          </a:blip>
          <a:srcRect l="49057"/>
          <a:stretch>
            <a:fillRect/>
          </a:stretch>
        </p:blipFill>
        <p:spPr bwMode="auto">
          <a:xfrm>
            <a:off x="280988" y="1622425"/>
            <a:ext cx="1106487"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71" name="Picture 27" descr="SAFETY31"/>
          <p:cNvPicPr>
            <a:picLocks noChangeAspect="1" noChangeArrowheads="1"/>
          </p:cNvPicPr>
          <p:nvPr/>
        </p:nvPicPr>
        <p:blipFill>
          <a:blip r:embed="rId3">
            <a:extLst>
              <a:ext uri="{28A0092B-C50C-407E-A947-70E740481C1C}">
                <a14:useLocalDpi xmlns:a14="http://schemas.microsoft.com/office/drawing/2010/main" val="0"/>
              </a:ext>
            </a:extLst>
          </a:blip>
          <a:srcRect l="48143"/>
          <a:stretch>
            <a:fillRect/>
          </a:stretch>
        </p:blipFill>
        <p:spPr bwMode="auto">
          <a:xfrm>
            <a:off x="2051050" y="1617663"/>
            <a:ext cx="1127125"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72" name="Picture 28" descr="SAFETY33"/>
          <p:cNvPicPr>
            <a:picLocks noChangeAspect="1" noChangeArrowheads="1"/>
          </p:cNvPicPr>
          <p:nvPr/>
        </p:nvPicPr>
        <p:blipFill>
          <a:blip r:embed="rId4">
            <a:extLst>
              <a:ext uri="{28A0092B-C50C-407E-A947-70E740481C1C}">
                <a14:useLocalDpi xmlns:a14="http://schemas.microsoft.com/office/drawing/2010/main" val="0"/>
              </a:ext>
            </a:extLst>
          </a:blip>
          <a:srcRect l="50925"/>
          <a:stretch>
            <a:fillRect/>
          </a:stretch>
        </p:blipFill>
        <p:spPr bwMode="auto">
          <a:xfrm>
            <a:off x="3763963" y="1625600"/>
            <a:ext cx="1065212"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73" name="Picture 29" descr="SAFETY35"/>
          <p:cNvPicPr>
            <a:picLocks noChangeAspect="1" noChangeArrowheads="1"/>
          </p:cNvPicPr>
          <p:nvPr/>
        </p:nvPicPr>
        <p:blipFill>
          <a:blip r:embed="rId5">
            <a:extLst>
              <a:ext uri="{28A0092B-C50C-407E-A947-70E740481C1C}">
                <a14:useLocalDpi xmlns:a14="http://schemas.microsoft.com/office/drawing/2010/main" val="0"/>
              </a:ext>
            </a:extLst>
          </a:blip>
          <a:srcRect l="45448"/>
          <a:stretch>
            <a:fillRect/>
          </a:stretch>
        </p:blipFill>
        <p:spPr bwMode="auto">
          <a:xfrm>
            <a:off x="5462588" y="1627188"/>
            <a:ext cx="119062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74" name="Picture 30" descr="SAFETY37"/>
          <p:cNvPicPr>
            <a:picLocks noChangeAspect="1" noChangeArrowheads="1"/>
          </p:cNvPicPr>
          <p:nvPr/>
        </p:nvPicPr>
        <p:blipFill>
          <a:blip r:embed="rId6">
            <a:extLst>
              <a:ext uri="{28A0092B-C50C-407E-A947-70E740481C1C}">
                <a14:useLocalDpi xmlns:a14="http://schemas.microsoft.com/office/drawing/2010/main" val="0"/>
              </a:ext>
            </a:extLst>
          </a:blip>
          <a:srcRect l="50008"/>
          <a:stretch>
            <a:fillRect/>
          </a:stretch>
        </p:blipFill>
        <p:spPr bwMode="auto">
          <a:xfrm>
            <a:off x="7292975" y="1612900"/>
            <a:ext cx="1090613"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75" name="Text Box 31"/>
          <p:cNvSpPr txBox="1">
            <a:spLocks noChangeArrowheads="1"/>
          </p:cNvSpPr>
          <p:nvPr/>
        </p:nvSpPr>
        <p:spPr bwMode="auto">
          <a:xfrm>
            <a:off x="106363" y="0"/>
            <a:ext cx="90376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749" tIns="37874" rIns="75749" bIns="37874">
            <a:spAutoFit/>
          </a:bodyPr>
          <a:lstStyle>
            <a:lvl1pPr defTabSz="757238" eaLnBrk="0" hangingPunct="0">
              <a:tabLst>
                <a:tab pos="5467350" algn="l"/>
              </a:tabLst>
              <a:defRPr>
                <a:solidFill>
                  <a:schemeClr val="tx1"/>
                </a:solidFill>
                <a:latin typeface="Arial" panose="020B0604020202020204" pitchFamily="34" charset="0"/>
                <a:cs typeface="Arial" panose="020B0604020202020204" pitchFamily="34" charset="0"/>
              </a:defRPr>
            </a:lvl1pPr>
            <a:lvl2pPr marL="742950" indent="-285750" defTabSz="757238" eaLnBrk="0" hangingPunct="0">
              <a:tabLst>
                <a:tab pos="5467350" algn="l"/>
              </a:tabLst>
              <a:defRPr>
                <a:solidFill>
                  <a:schemeClr val="tx1"/>
                </a:solidFill>
                <a:latin typeface="Arial" panose="020B0604020202020204" pitchFamily="34" charset="0"/>
                <a:cs typeface="Arial" panose="020B0604020202020204" pitchFamily="34" charset="0"/>
              </a:defRPr>
            </a:lvl2pPr>
            <a:lvl3pPr marL="1143000" indent="-228600" defTabSz="757238" eaLnBrk="0" hangingPunct="0">
              <a:tabLst>
                <a:tab pos="5467350" algn="l"/>
              </a:tabLst>
              <a:defRPr>
                <a:solidFill>
                  <a:schemeClr val="tx1"/>
                </a:solidFill>
                <a:latin typeface="Arial" panose="020B0604020202020204" pitchFamily="34" charset="0"/>
                <a:cs typeface="Arial" panose="020B0604020202020204" pitchFamily="34" charset="0"/>
              </a:defRPr>
            </a:lvl3pPr>
            <a:lvl4pPr marL="1600200" indent="-228600" defTabSz="757238" eaLnBrk="0" hangingPunct="0">
              <a:tabLst>
                <a:tab pos="5467350" algn="l"/>
              </a:tabLst>
              <a:defRPr>
                <a:solidFill>
                  <a:schemeClr val="tx1"/>
                </a:solidFill>
                <a:latin typeface="Arial" panose="020B0604020202020204" pitchFamily="34" charset="0"/>
                <a:cs typeface="Arial" panose="020B0604020202020204" pitchFamily="34" charset="0"/>
              </a:defRPr>
            </a:lvl4pPr>
            <a:lvl5pPr marL="2057400" indent="-228600" defTabSz="757238" eaLnBrk="0" hangingPunct="0">
              <a:tabLst>
                <a:tab pos="5467350" algn="l"/>
              </a:tabLst>
              <a:defRPr>
                <a:solidFill>
                  <a:schemeClr val="tx1"/>
                </a:solidFill>
                <a:latin typeface="Arial" panose="020B0604020202020204" pitchFamily="34" charset="0"/>
                <a:cs typeface="Arial" panose="020B0604020202020204" pitchFamily="34" charset="0"/>
              </a:defRPr>
            </a:lvl5pPr>
            <a:lvl6pPr marL="2514600" indent="-228600" defTabSz="757238" eaLnBrk="0" fontAlgn="base" hangingPunct="0">
              <a:spcBef>
                <a:spcPct val="0"/>
              </a:spcBef>
              <a:spcAft>
                <a:spcPct val="0"/>
              </a:spcAft>
              <a:tabLst>
                <a:tab pos="5467350" algn="l"/>
              </a:tabLst>
              <a:defRPr>
                <a:solidFill>
                  <a:schemeClr val="tx1"/>
                </a:solidFill>
                <a:latin typeface="Arial" panose="020B0604020202020204" pitchFamily="34" charset="0"/>
                <a:cs typeface="Arial" panose="020B0604020202020204" pitchFamily="34" charset="0"/>
              </a:defRPr>
            </a:lvl6pPr>
            <a:lvl7pPr marL="2971800" indent="-228600" defTabSz="757238" eaLnBrk="0" fontAlgn="base" hangingPunct="0">
              <a:spcBef>
                <a:spcPct val="0"/>
              </a:spcBef>
              <a:spcAft>
                <a:spcPct val="0"/>
              </a:spcAft>
              <a:tabLst>
                <a:tab pos="5467350" algn="l"/>
              </a:tabLst>
              <a:defRPr>
                <a:solidFill>
                  <a:schemeClr val="tx1"/>
                </a:solidFill>
                <a:latin typeface="Arial" panose="020B0604020202020204" pitchFamily="34" charset="0"/>
                <a:cs typeface="Arial" panose="020B0604020202020204" pitchFamily="34" charset="0"/>
              </a:defRPr>
            </a:lvl7pPr>
            <a:lvl8pPr marL="3429000" indent="-228600" defTabSz="757238" eaLnBrk="0" fontAlgn="base" hangingPunct="0">
              <a:spcBef>
                <a:spcPct val="0"/>
              </a:spcBef>
              <a:spcAft>
                <a:spcPct val="0"/>
              </a:spcAft>
              <a:tabLst>
                <a:tab pos="5467350" algn="l"/>
              </a:tabLst>
              <a:defRPr>
                <a:solidFill>
                  <a:schemeClr val="tx1"/>
                </a:solidFill>
                <a:latin typeface="Arial" panose="020B0604020202020204" pitchFamily="34" charset="0"/>
                <a:cs typeface="Arial" panose="020B0604020202020204" pitchFamily="34" charset="0"/>
              </a:defRPr>
            </a:lvl8pPr>
            <a:lvl9pPr marL="3886200" indent="-228600" defTabSz="757238" eaLnBrk="0" fontAlgn="base" hangingPunct="0">
              <a:spcBef>
                <a:spcPct val="0"/>
              </a:spcBef>
              <a:spcAft>
                <a:spcPct val="0"/>
              </a:spcAft>
              <a:tabLst>
                <a:tab pos="5467350" algn="l"/>
              </a:tabLst>
              <a:defRPr>
                <a:solidFill>
                  <a:schemeClr val="tx1"/>
                </a:solidFill>
                <a:latin typeface="Arial" panose="020B0604020202020204" pitchFamily="34" charset="0"/>
                <a:cs typeface="Arial" panose="020B0604020202020204" pitchFamily="34" charset="0"/>
              </a:defRPr>
            </a:lvl9pPr>
          </a:lstStyle>
          <a:p>
            <a:pPr algn="ctr"/>
            <a:r>
              <a:rPr lang="tr-TR" sz="2700" b="1" u="sng" dirty="0">
                <a:solidFill>
                  <a:schemeClr val="accent6"/>
                </a:solidFill>
                <a:latin typeface="Comic Sans MS" panose="030F0702030302020204" pitchFamily="66" charset="0"/>
              </a:rPr>
              <a:t>!!!   </a:t>
            </a:r>
            <a:r>
              <a:rPr lang="en-GB" sz="2700" b="1" u="sng" dirty="0">
                <a:solidFill>
                  <a:schemeClr val="accent6"/>
                </a:solidFill>
                <a:latin typeface="Comic Sans MS" panose="030F0702030302020204" pitchFamily="66" charset="0"/>
              </a:rPr>
              <a:t>TEHLİKE İŞARETLERİ</a:t>
            </a:r>
            <a:r>
              <a:rPr lang="tr-TR" sz="2700" b="1" u="sng" dirty="0">
                <a:solidFill>
                  <a:schemeClr val="accent6"/>
                </a:solidFill>
                <a:latin typeface="Comic Sans MS" panose="030F0702030302020204" pitchFamily="66" charset="0"/>
              </a:rPr>
              <a:t>   !!!</a:t>
            </a:r>
          </a:p>
          <a:p>
            <a:pPr algn="ctr"/>
            <a:endParaRPr lang="tr-TR" sz="800" dirty="0">
              <a:latin typeface="Comic Sans MS" panose="030F0702030302020204" pitchFamily="66" charset="0"/>
            </a:endParaRPr>
          </a:p>
          <a:p>
            <a:pPr algn="ctr"/>
            <a:r>
              <a:rPr lang="tr-TR" sz="2000" dirty="0">
                <a:latin typeface="Comic Sans MS" panose="030F0702030302020204" pitchFamily="66" charset="0"/>
              </a:rPr>
              <a:t>Kimyasal malzemenin tehlikesini ve alınması gereken önlemleri açıklar.</a:t>
            </a:r>
            <a:endParaRPr lang="en-GB" sz="2000" dirty="0">
              <a:latin typeface="Comic Sans MS" panose="030F0702030302020204" pitchFamily="66" charset="0"/>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p:cNvSpPr txBox="1">
            <a:spLocks noChangeArrowheads="1"/>
          </p:cNvSpPr>
          <p:nvPr>
            <p:custDataLst>
              <p:tags r:id="rId2"/>
            </p:custDataLst>
          </p:nvPr>
        </p:nvSpPr>
        <p:spPr bwMode="auto">
          <a:xfrm>
            <a:off x="166688" y="2557463"/>
            <a:ext cx="1330325"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ts val="2400"/>
              </a:lnSpc>
            </a:pPr>
            <a:endParaRPr lang="en-US" sz="1200">
              <a:solidFill>
                <a:srgbClr val="FFFFFF"/>
              </a:solidFill>
              <a:latin typeface="Siemens Sans" pitchFamily="2" charset="0"/>
            </a:endParaRPr>
          </a:p>
        </p:txBody>
      </p:sp>
      <p:sp>
        <p:nvSpPr>
          <p:cNvPr id="135171" name="Text Box 3"/>
          <p:cNvSpPr txBox="1">
            <a:spLocks noChangeArrowheads="1"/>
          </p:cNvSpPr>
          <p:nvPr>
            <p:custDataLst>
              <p:tags r:id="rId3"/>
            </p:custDataLst>
          </p:nvPr>
        </p:nvSpPr>
        <p:spPr bwMode="auto">
          <a:xfrm>
            <a:off x="166688" y="6586538"/>
            <a:ext cx="13303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sz="1200">
                <a:solidFill>
                  <a:srgbClr val="FFFFFF"/>
                </a:solidFill>
                <a:latin typeface="Siemens Sans" pitchFamily="2" charset="0"/>
              </a:rPr>
              <a:t>İKM</a:t>
            </a:r>
            <a:r>
              <a:rPr lang="en-US" sz="1200">
                <a:solidFill>
                  <a:srgbClr val="FFFFFF"/>
                </a:solidFill>
                <a:latin typeface="Siemens Sans" pitchFamily="2" charset="0"/>
              </a:rPr>
              <a:t>-02</a:t>
            </a:r>
          </a:p>
        </p:txBody>
      </p:sp>
      <p:sp>
        <p:nvSpPr>
          <p:cNvPr id="135172" name="Text Box 4"/>
          <p:cNvSpPr txBox="1">
            <a:spLocks noChangeArrowheads="1"/>
          </p:cNvSpPr>
          <p:nvPr>
            <p:custDataLst>
              <p:tags r:id="rId4"/>
            </p:custDataLst>
          </p:nvPr>
        </p:nvSpPr>
        <p:spPr bwMode="auto">
          <a:xfrm>
            <a:off x="4156075" y="6586538"/>
            <a:ext cx="41560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sz="1200">
                <a:solidFill>
                  <a:srgbClr val="FFFFFF"/>
                </a:solidFill>
                <a:latin typeface="Siemens Sans" pitchFamily="2" charset="0"/>
              </a:rPr>
              <a:t>  </a:t>
            </a:r>
          </a:p>
        </p:txBody>
      </p:sp>
      <p:sp>
        <p:nvSpPr>
          <p:cNvPr id="135173" name="Rectangle 5"/>
          <p:cNvSpPr>
            <a:spLocks noGrp="1" noChangeArrowheads="1"/>
          </p:cNvSpPr>
          <p:nvPr>
            <p:ph type="title"/>
            <p:custDataLst>
              <p:tags r:id="rId5"/>
            </p:custDataLst>
          </p:nvPr>
        </p:nvSpPr>
        <p:spPr>
          <a:xfrm>
            <a:off x="500063" y="0"/>
            <a:ext cx="8153400" cy="1295400"/>
          </a:xfrm>
        </p:spPr>
        <p:txBody>
          <a:bodyPr lIns="0" tIns="0" rIns="0" bIns="0" anchor="b"/>
          <a:lstStyle/>
          <a:p>
            <a:pPr algn="l">
              <a:lnSpc>
                <a:spcPts val="2400"/>
              </a:lnSpc>
            </a:pPr>
            <a:r>
              <a:rPr lang="tr-TR" sz="2800" dirty="0" smtClean="0">
                <a:solidFill>
                  <a:schemeClr val="accent6"/>
                </a:solidFill>
                <a:latin typeface="Comic Sans MS" panose="030F0702030302020204" pitchFamily="66" charset="0"/>
              </a:rPr>
              <a:t>4-Acil Durumlarda Risk Analizleri Nasıl </a:t>
            </a:r>
            <a:br>
              <a:rPr lang="tr-TR" sz="2800" dirty="0" smtClean="0">
                <a:solidFill>
                  <a:schemeClr val="accent6"/>
                </a:solidFill>
                <a:latin typeface="Comic Sans MS" panose="030F0702030302020204" pitchFamily="66" charset="0"/>
              </a:rPr>
            </a:br>
            <a:r>
              <a:rPr lang="tr-TR" sz="2800" dirty="0" smtClean="0">
                <a:solidFill>
                  <a:schemeClr val="accent6"/>
                </a:solidFill>
                <a:latin typeface="Comic Sans MS" panose="030F0702030302020204" pitchFamily="66" charset="0"/>
              </a:rPr>
              <a:t/>
            </a:r>
            <a:br>
              <a:rPr lang="tr-TR" sz="2800" dirty="0" smtClean="0">
                <a:solidFill>
                  <a:schemeClr val="accent6"/>
                </a:solidFill>
                <a:latin typeface="Comic Sans MS" panose="030F0702030302020204" pitchFamily="66" charset="0"/>
              </a:rPr>
            </a:br>
            <a:r>
              <a:rPr lang="tr-TR" sz="2800" dirty="0" smtClean="0">
                <a:solidFill>
                  <a:schemeClr val="accent6"/>
                </a:solidFill>
                <a:latin typeface="Comic Sans MS" panose="030F0702030302020204" pitchFamily="66" charset="0"/>
              </a:rPr>
              <a:t>Yürütülmektedir? </a:t>
            </a:r>
            <a:br>
              <a:rPr lang="tr-TR" sz="2800" dirty="0" smtClean="0">
                <a:solidFill>
                  <a:schemeClr val="accent6"/>
                </a:solidFill>
                <a:latin typeface="Comic Sans MS" panose="030F0702030302020204" pitchFamily="66" charset="0"/>
              </a:rPr>
            </a:br>
            <a:endParaRPr lang="en-US" sz="2800" dirty="0" smtClean="0">
              <a:solidFill>
                <a:schemeClr val="accent6"/>
              </a:solidFill>
              <a:latin typeface="Comic Sans MS" panose="030F0702030302020204" pitchFamily="66" charset="0"/>
            </a:endParaRPr>
          </a:p>
        </p:txBody>
      </p:sp>
      <p:sp>
        <p:nvSpPr>
          <p:cNvPr id="135174" name="Rectangle 6"/>
          <p:cNvSpPr>
            <a:spLocks noGrp="1" noChangeArrowheads="1"/>
          </p:cNvSpPr>
          <p:nvPr>
            <p:ph idx="1"/>
          </p:nvPr>
        </p:nvSpPr>
        <p:spPr>
          <a:xfrm>
            <a:off x="1066800" y="1931988"/>
            <a:ext cx="6915150" cy="4837112"/>
          </a:xfrm>
        </p:spPr>
        <p:txBody>
          <a:bodyPr/>
          <a:lstStyle/>
          <a:p>
            <a:pPr algn="just">
              <a:lnSpc>
                <a:spcPct val="80000"/>
              </a:lnSpc>
              <a:buClr>
                <a:schemeClr val="accent6"/>
              </a:buClr>
              <a:buFont typeface="Wingdings" panose="05000000000000000000" pitchFamily="2" charset="2"/>
              <a:buChar char="v"/>
            </a:pPr>
            <a:r>
              <a:rPr lang="tr-TR" sz="2400" dirty="0" smtClean="0">
                <a:latin typeface="Comic Sans MS" panose="030F0702030302020204" pitchFamily="66" charset="0"/>
              </a:rPr>
              <a:t> Risk Tespiti yapılacak Alan </a:t>
            </a:r>
          </a:p>
          <a:p>
            <a:pPr marL="0" indent="0" algn="just">
              <a:lnSpc>
                <a:spcPct val="80000"/>
              </a:lnSpc>
              <a:buClr>
                <a:schemeClr val="accent6"/>
              </a:buClr>
              <a:buNone/>
            </a:pPr>
            <a:endParaRPr lang="tr-TR" sz="2400" dirty="0" smtClean="0">
              <a:latin typeface="Comic Sans MS" panose="030F0702030302020204" pitchFamily="66" charset="0"/>
            </a:endParaRPr>
          </a:p>
          <a:p>
            <a:pPr algn="just">
              <a:lnSpc>
                <a:spcPct val="80000"/>
              </a:lnSpc>
              <a:buClr>
                <a:schemeClr val="accent6"/>
              </a:buClr>
              <a:buFont typeface="Wingdings" panose="05000000000000000000" pitchFamily="2" charset="2"/>
              <a:buChar char="v"/>
            </a:pPr>
            <a:r>
              <a:rPr lang="tr-TR" sz="2400" dirty="0" smtClean="0">
                <a:latin typeface="Comic Sans MS" panose="030F0702030302020204" pitchFamily="66" charset="0"/>
              </a:rPr>
              <a:t> Kısım Yöneticileri</a:t>
            </a:r>
          </a:p>
          <a:p>
            <a:pPr marL="0" indent="0" algn="just">
              <a:lnSpc>
                <a:spcPct val="80000"/>
              </a:lnSpc>
              <a:buClr>
                <a:schemeClr val="accent6"/>
              </a:buClr>
              <a:buNone/>
            </a:pPr>
            <a:endParaRPr lang="tr-TR" sz="2400" dirty="0" smtClean="0">
              <a:latin typeface="Comic Sans MS" panose="030F0702030302020204" pitchFamily="66" charset="0"/>
            </a:endParaRPr>
          </a:p>
          <a:p>
            <a:pPr algn="just">
              <a:lnSpc>
                <a:spcPct val="80000"/>
              </a:lnSpc>
              <a:buClr>
                <a:schemeClr val="accent6"/>
              </a:buClr>
              <a:buFont typeface="Wingdings" panose="05000000000000000000" pitchFamily="2" charset="2"/>
              <a:buChar char="v"/>
            </a:pPr>
            <a:r>
              <a:rPr lang="tr-TR" sz="2400" dirty="0" smtClean="0">
                <a:latin typeface="Comic Sans MS" panose="030F0702030302020204" pitchFamily="66" charset="0"/>
              </a:rPr>
              <a:t> İş Sağlığı ve İş Güvenliği Danışmanı</a:t>
            </a:r>
          </a:p>
          <a:p>
            <a:pPr marL="0" indent="0" algn="just">
              <a:lnSpc>
                <a:spcPct val="80000"/>
              </a:lnSpc>
              <a:buClr>
                <a:schemeClr val="accent6"/>
              </a:buClr>
              <a:buNone/>
            </a:pPr>
            <a:endParaRPr lang="tr-TR" sz="2400" dirty="0" smtClean="0">
              <a:latin typeface="Comic Sans MS" panose="030F0702030302020204" pitchFamily="66" charset="0"/>
            </a:endParaRPr>
          </a:p>
          <a:p>
            <a:pPr algn="just">
              <a:lnSpc>
                <a:spcPct val="80000"/>
              </a:lnSpc>
              <a:buClr>
                <a:schemeClr val="accent6"/>
              </a:buClr>
              <a:buFont typeface="Wingdings" panose="05000000000000000000" pitchFamily="2" charset="2"/>
              <a:buChar char="v"/>
            </a:pPr>
            <a:r>
              <a:rPr lang="tr-TR" sz="2400" dirty="0" smtClean="0">
                <a:latin typeface="Comic Sans MS" panose="030F0702030302020204" pitchFamily="66" charset="0"/>
              </a:rPr>
              <a:t> İş Sağlığı ve İş Güvenliği Kurul Üyesi</a:t>
            </a:r>
          </a:p>
          <a:p>
            <a:pPr marL="0" indent="0" algn="just">
              <a:lnSpc>
                <a:spcPct val="80000"/>
              </a:lnSpc>
              <a:buClr>
                <a:schemeClr val="accent6"/>
              </a:buClr>
              <a:buNone/>
            </a:pPr>
            <a:endParaRPr lang="tr-TR" sz="2400" dirty="0" smtClean="0">
              <a:latin typeface="Comic Sans MS" panose="030F0702030302020204" pitchFamily="66" charset="0"/>
            </a:endParaRPr>
          </a:p>
          <a:p>
            <a:pPr algn="just">
              <a:lnSpc>
                <a:spcPct val="80000"/>
              </a:lnSpc>
              <a:buClr>
                <a:schemeClr val="accent6"/>
              </a:buClr>
              <a:buFont typeface="Wingdings" panose="05000000000000000000" pitchFamily="2" charset="2"/>
              <a:buChar char="v"/>
            </a:pPr>
            <a:r>
              <a:rPr lang="tr-TR" sz="2400" dirty="0" smtClean="0">
                <a:latin typeface="Comic Sans MS" panose="030F0702030302020204" pitchFamily="66" charset="0"/>
              </a:rPr>
              <a:t> İş Yeri Hekimi ile birlikte gezilerek riskler </a:t>
            </a:r>
            <a:r>
              <a:rPr lang="tr-TR" sz="2400" dirty="0" err="1" smtClean="0">
                <a:latin typeface="Comic Sans MS" panose="030F0702030302020204" pitchFamily="66" charset="0"/>
              </a:rPr>
              <a:t>tesbit</a:t>
            </a:r>
            <a:r>
              <a:rPr lang="tr-TR" sz="2400" dirty="0" smtClean="0">
                <a:latin typeface="Comic Sans MS" panose="030F0702030302020204" pitchFamily="66" charset="0"/>
              </a:rPr>
              <a:t> edilmektedir. </a:t>
            </a:r>
          </a:p>
          <a:p>
            <a:pPr marL="0" indent="0" algn="just">
              <a:lnSpc>
                <a:spcPct val="80000"/>
              </a:lnSpc>
              <a:buClr>
                <a:schemeClr val="accent6"/>
              </a:buClr>
              <a:buNone/>
            </a:pPr>
            <a:endParaRPr lang="tr-TR" sz="2400" dirty="0" smtClean="0">
              <a:latin typeface="Comic Sans MS" panose="030F0702030302020204" pitchFamily="66" charset="0"/>
            </a:endParaRPr>
          </a:p>
          <a:p>
            <a:pPr algn="just">
              <a:lnSpc>
                <a:spcPct val="80000"/>
              </a:lnSpc>
              <a:buClr>
                <a:schemeClr val="accent6"/>
              </a:buClr>
              <a:buFont typeface="Wingdings" panose="05000000000000000000" pitchFamily="2" charset="2"/>
              <a:buChar char="v"/>
            </a:pPr>
            <a:r>
              <a:rPr lang="tr-TR" sz="2400" dirty="0" smtClean="0">
                <a:latin typeface="Comic Sans MS" panose="030F0702030302020204" pitchFamily="66" charset="0"/>
              </a:rPr>
              <a:t> </a:t>
            </a:r>
            <a:r>
              <a:rPr lang="tr-TR" sz="2400" dirty="0" err="1" smtClean="0">
                <a:latin typeface="Comic Sans MS" panose="030F0702030302020204" pitchFamily="66" charset="0"/>
              </a:rPr>
              <a:t>Proje’de</a:t>
            </a:r>
            <a:r>
              <a:rPr lang="tr-TR" sz="2400" dirty="0" smtClean="0">
                <a:latin typeface="Comic Sans MS" panose="030F0702030302020204" pitchFamily="66" charset="0"/>
              </a:rPr>
              <a:t> ve kendisine bağlı diğer merkezi birimlerin denetimi bu kapsama girmektedir. </a:t>
            </a:r>
          </a:p>
        </p:txBody>
      </p:sp>
      <p:sp>
        <p:nvSpPr>
          <p:cNvPr id="135176" name="7 Dikdörtgen"/>
          <p:cNvSpPr>
            <a:spLocks noChangeArrowheads="1"/>
          </p:cNvSpPr>
          <p:nvPr/>
        </p:nvSpPr>
        <p:spPr bwMode="auto">
          <a:xfrm>
            <a:off x="857250" y="1428750"/>
            <a:ext cx="3463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b="1" dirty="0">
                <a:solidFill>
                  <a:srgbClr val="FF0000"/>
                </a:solidFill>
                <a:latin typeface="Tahoma" panose="020B0604030504040204" pitchFamily="34" charset="0"/>
              </a:rPr>
              <a:t>(Sürekli takip çok önemli...) </a:t>
            </a:r>
            <a:endParaRPr lang="tr-TR" dirty="0"/>
          </a:p>
        </p:txBody>
      </p:sp>
    </p:spTree>
    <p:custDataLst>
      <p:tags r:id="rId1"/>
    </p:custData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custDataLst>
              <p:tags r:id="rId2"/>
            </p:custDataLst>
          </p:nvPr>
        </p:nvSpPr>
        <p:spPr bwMode="auto">
          <a:xfrm>
            <a:off x="166688" y="2557463"/>
            <a:ext cx="1330325"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ts val="2400"/>
              </a:lnSpc>
            </a:pPr>
            <a:endParaRPr lang="en-US" sz="1200">
              <a:solidFill>
                <a:srgbClr val="FFFFFF"/>
              </a:solidFill>
              <a:latin typeface="Siemens Sans" pitchFamily="2" charset="0"/>
            </a:endParaRPr>
          </a:p>
        </p:txBody>
      </p:sp>
      <p:sp>
        <p:nvSpPr>
          <p:cNvPr id="136195" name="Text Box 3"/>
          <p:cNvSpPr txBox="1">
            <a:spLocks noChangeArrowheads="1"/>
          </p:cNvSpPr>
          <p:nvPr>
            <p:custDataLst>
              <p:tags r:id="rId3"/>
            </p:custDataLst>
          </p:nvPr>
        </p:nvSpPr>
        <p:spPr bwMode="auto">
          <a:xfrm>
            <a:off x="166688" y="6586538"/>
            <a:ext cx="13303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sz="1200">
                <a:solidFill>
                  <a:srgbClr val="FFFFFF"/>
                </a:solidFill>
                <a:latin typeface="Siemens Sans" pitchFamily="2" charset="0"/>
              </a:rPr>
              <a:t>Temmuz </a:t>
            </a:r>
            <a:r>
              <a:rPr lang="en-US" sz="1200">
                <a:solidFill>
                  <a:srgbClr val="FFFFFF"/>
                </a:solidFill>
                <a:latin typeface="Siemens Sans" pitchFamily="2" charset="0"/>
              </a:rPr>
              <a:t>-0</a:t>
            </a:r>
            <a:r>
              <a:rPr lang="tr-TR" sz="1200">
                <a:solidFill>
                  <a:srgbClr val="FFFFFF"/>
                </a:solidFill>
                <a:latin typeface="Siemens Sans" pitchFamily="2" charset="0"/>
              </a:rPr>
              <a:t>8</a:t>
            </a:r>
            <a:endParaRPr lang="en-US" sz="1200">
              <a:solidFill>
                <a:srgbClr val="FFFFFF"/>
              </a:solidFill>
              <a:latin typeface="Siemens Sans" pitchFamily="2" charset="0"/>
            </a:endParaRPr>
          </a:p>
        </p:txBody>
      </p:sp>
      <p:sp>
        <p:nvSpPr>
          <p:cNvPr id="136196" name="Rectangle 4"/>
          <p:cNvSpPr>
            <a:spLocks noGrp="1" noChangeArrowheads="1"/>
          </p:cNvSpPr>
          <p:nvPr>
            <p:ph type="title"/>
            <p:custDataLst>
              <p:tags r:id="rId4"/>
            </p:custDataLst>
          </p:nvPr>
        </p:nvSpPr>
        <p:spPr>
          <a:xfrm>
            <a:off x="2438400" y="1143000"/>
            <a:ext cx="4156075" cy="369888"/>
          </a:xfrm>
        </p:spPr>
        <p:txBody>
          <a:bodyPr lIns="0" tIns="0" rIns="0" bIns="0" anchor="b"/>
          <a:lstStyle/>
          <a:p>
            <a:pPr algn="l">
              <a:lnSpc>
                <a:spcPts val="2400"/>
              </a:lnSpc>
            </a:pPr>
            <a:r>
              <a:rPr lang="tr-TR" sz="3200" dirty="0" smtClean="0">
                <a:solidFill>
                  <a:schemeClr val="accent6"/>
                </a:solidFill>
                <a:latin typeface="Comic Sans MS" panose="030F0702030302020204" pitchFamily="66" charset="0"/>
              </a:rPr>
              <a:t>Risk Analizi Tarifi </a:t>
            </a:r>
            <a:endParaRPr lang="en-US" sz="3200" dirty="0" smtClean="0">
              <a:solidFill>
                <a:schemeClr val="accent6"/>
              </a:solidFill>
              <a:latin typeface="Comic Sans MS" panose="030F0702030302020204" pitchFamily="66" charset="0"/>
            </a:endParaRPr>
          </a:p>
        </p:txBody>
      </p:sp>
      <p:pic>
        <p:nvPicPr>
          <p:cNvPr id="136197" name="Picture 5"/>
          <p:cNvPicPr>
            <a:picLocks noGrp="1" noChangeAspect="1" noChangeArrowheads="1"/>
          </p:cNvPicPr>
          <p:nvPr>
            <p:ph idx="1"/>
          </p:nvPr>
        </p:nvPicPr>
        <p:blipFill>
          <a:blip r:embed="rId7" cstate="print">
            <a:extLst>
              <a:ext uri="{28A0092B-C50C-407E-A947-70E740481C1C}">
                <a14:useLocalDpi xmlns:a14="http://schemas.microsoft.com/office/drawing/2010/main" val="0"/>
              </a:ext>
            </a:extLst>
          </a:blip>
          <a:srcRect/>
          <a:stretch>
            <a:fillRect/>
          </a:stretch>
        </p:blipFill>
        <p:spPr>
          <a:xfrm>
            <a:off x="1295400" y="2133600"/>
            <a:ext cx="6629400" cy="3549650"/>
          </a:xfrm>
          <a:noFill/>
        </p:spPr>
      </p:pic>
      <p:pic>
        <p:nvPicPr>
          <p:cNvPr id="136198" name="Picture 6" descr="risk%252520analizi">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3200" y="152400"/>
            <a:ext cx="2133600"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9" name="Picture 7" descr="Solutions2">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00" y="762000"/>
            <a:ext cx="14033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457200" y="76200"/>
            <a:ext cx="8229600" cy="1143000"/>
          </a:xfrm>
        </p:spPr>
        <p:txBody>
          <a:bodyPr/>
          <a:lstStyle/>
          <a:p>
            <a:r>
              <a:rPr lang="tr-TR" sz="3200" dirty="0" smtClean="0">
                <a:solidFill>
                  <a:schemeClr val="accent6"/>
                </a:solidFill>
                <a:latin typeface="Comic Sans MS" panose="030F0702030302020204" pitchFamily="66" charset="0"/>
              </a:rPr>
              <a:t>ACİL DURUM KAÇIŞ SİSTEMLERİ</a:t>
            </a:r>
          </a:p>
        </p:txBody>
      </p:sp>
      <p:sp>
        <p:nvSpPr>
          <p:cNvPr id="138243" name="Rectangle 3"/>
          <p:cNvSpPr>
            <a:spLocks noGrp="1" noChangeArrowheads="1"/>
          </p:cNvSpPr>
          <p:nvPr>
            <p:ph idx="1"/>
          </p:nvPr>
        </p:nvSpPr>
        <p:spPr/>
        <p:txBody>
          <a:bodyPr/>
          <a:lstStyle/>
          <a:p>
            <a:pPr>
              <a:buClr>
                <a:schemeClr val="accent6"/>
              </a:buClr>
              <a:buFont typeface="Wingdings" panose="05000000000000000000" pitchFamily="2" charset="2"/>
              <a:buChar char="v"/>
            </a:pPr>
            <a:r>
              <a:rPr lang="tr-TR" sz="2400" dirty="0" smtClean="0">
                <a:latin typeface="Comic Sans MS" panose="030F0702030302020204" pitchFamily="66" charset="0"/>
              </a:rPr>
              <a:t>Acil Durum Aydınlatma Sistemleri</a:t>
            </a:r>
          </a:p>
          <a:p>
            <a:pPr marL="0" indent="0">
              <a:buClr>
                <a:schemeClr val="accent6"/>
              </a:buClr>
              <a:buNone/>
            </a:pPr>
            <a:endParaRPr lang="tr-TR" sz="2400" dirty="0" smtClean="0">
              <a:latin typeface="Comic Sans MS" panose="030F0702030302020204" pitchFamily="66" charset="0"/>
            </a:endParaRPr>
          </a:p>
          <a:p>
            <a:pPr>
              <a:buClr>
                <a:schemeClr val="accent6"/>
              </a:buClr>
              <a:buFont typeface="Wingdings" panose="05000000000000000000" pitchFamily="2" charset="2"/>
              <a:buChar char="v"/>
            </a:pPr>
            <a:r>
              <a:rPr lang="tr-TR" sz="2400" dirty="0" smtClean="0">
                <a:latin typeface="Comic Sans MS" panose="030F0702030302020204" pitchFamily="66" charset="0"/>
              </a:rPr>
              <a:t>Acil Anons Sistemleri</a:t>
            </a:r>
          </a:p>
          <a:p>
            <a:pPr marL="0" indent="0">
              <a:buClr>
                <a:schemeClr val="accent6"/>
              </a:buClr>
              <a:buNone/>
            </a:pPr>
            <a:endParaRPr lang="tr-TR" sz="2400" dirty="0" smtClean="0">
              <a:latin typeface="Comic Sans MS" panose="030F0702030302020204" pitchFamily="66" charset="0"/>
            </a:endParaRPr>
          </a:p>
          <a:p>
            <a:pPr>
              <a:buClr>
                <a:schemeClr val="accent6"/>
              </a:buClr>
              <a:buFont typeface="Wingdings" panose="05000000000000000000" pitchFamily="2" charset="2"/>
              <a:buChar char="v"/>
            </a:pPr>
            <a:r>
              <a:rPr lang="tr-TR" sz="2400" dirty="0" smtClean="0">
                <a:latin typeface="Comic Sans MS" panose="030F0702030302020204" pitchFamily="66" charset="0"/>
              </a:rPr>
              <a:t>Acil Çıkış Kapıları</a:t>
            </a:r>
          </a:p>
        </p:txBody>
      </p:sp>
      <p:pic>
        <p:nvPicPr>
          <p:cNvPr id="138244" name="Picture 4" descr="DSC_0884"/>
          <p:cNvPicPr>
            <a:picLocks noChangeAspect="1" noChangeArrowheads="1"/>
          </p:cNvPicPr>
          <p:nvPr/>
        </p:nvPicPr>
        <p:blipFill>
          <a:blip r:embed="rId2">
            <a:lum bright="40000"/>
            <a:extLst>
              <a:ext uri="{28A0092B-C50C-407E-A947-70E740481C1C}">
                <a14:useLocalDpi xmlns:a14="http://schemas.microsoft.com/office/drawing/2010/main" val="0"/>
              </a:ext>
            </a:extLst>
          </a:blip>
          <a:srcRect/>
          <a:stretch>
            <a:fillRect/>
          </a:stretch>
        </p:blipFill>
        <p:spPr bwMode="auto">
          <a:xfrm>
            <a:off x="6172200" y="2438400"/>
            <a:ext cx="2286000"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5" name="Picture 5" descr="DSC_09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038600"/>
            <a:ext cx="2514600"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6" name="Picture 6" descr="DSC_08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114800"/>
            <a:ext cx="28194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457200" y="0"/>
            <a:ext cx="8229600" cy="1143000"/>
          </a:xfrm>
        </p:spPr>
        <p:txBody>
          <a:bodyPr/>
          <a:lstStyle/>
          <a:p>
            <a:r>
              <a:rPr lang="tr-TR" sz="4000" smtClean="0">
                <a:solidFill>
                  <a:srgbClr val="FF0000"/>
                </a:solidFill>
              </a:rPr>
              <a:t>ACİL DURUM AYDINLATMA SİSTEMİ</a:t>
            </a:r>
          </a:p>
        </p:txBody>
      </p:sp>
      <p:sp>
        <p:nvSpPr>
          <p:cNvPr id="139267" name="Rectangle 3"/>
          <p:cNvSpPr>
            <a:spLocks noGrp="1" noChangeArrowheads="1"/>
          </p:cNvSpPr>
          <p:nvPr>
            <p:ph idx="1"/>
          </p:nvPr>
        </p:nvSpPr>
        <p:spPr>
          <a:xfrm>
            <a:off x="457200" y="1412875"/>
            <a:ext cx="8229600" cy="1900238"/>
          </a:xfrm>
        </p:spPr>
        <p:txBody>
          <a:bodyPr/>
          <a:lstStyle/>
          <a:p>
            <a:pPr marL="533400" indent="-533400">
              <a:lnSpc>
                <a:spcPct val="80000"/>
              </a:lnSpc>
              <a:buFont typeface="Arial" panose="020B0604020202020204" pitchFamily="34" charset="0"/>
              <a:buNone/>
            </a:pPr>
            <a:r>
              <a:rPr lang="tr-TR" sz="2400" smtClean="0"/>
              <a:t>	Acil Tahliyenin gece olması durumunda veya karanlık kalan bölgelerde;</a:t>
            </a:r>
          </a:p>
          <a:p>
            <a:pPr marL="533400" indent="-533400">
              <a:lnSpc>
                <a:spcPct val="80000"/>
              </a:lnSpc>
              <a:buFontTx/>
              <a:buAutoNum type="arabicPeriod"/>
            </a:pPr>
            <a:r>
              <a:rPr lang="tr-TR" sz="2400" smtClean="0">
                <a:solidFill>
                  <a:srgbClr val="FF0000"/>
                </a:solidFill>
              </a:rPr>
              <a:t>Acil çıkış kapı yollarını</a:t>
            </a:r>
          </a:p>
          <a:p>
            <a:pPr marL="533400" indent="-533400">
              <a:lnSpc>
                <a:spcPct val="80000"/>
              </a:lnSpc>
              <a:buFontTx/>
              <a:buAutoNum type="arabicPeriod"/>
            </a:pPr>
            <a:r>
              <a:rPr lang="tr-TR" sz="2400" smtClean="0">
                <a:solidFill>
                  <a:schemeClr val="accent2"/>
                </a:solidFill>
              </a:rPr>
              <a:t>Genel mekanları aydınlatan</a:t>
            </a:r>
            <a:r>
              <a:rPr lang="tr-TR" sz="2400" smtClean="0"/>
              <a:t> </a:t>
            </a:r>
          </a:p>
          <a:p>
            <a:pPr marL="533400" indent="-533400">
              <a:lnSpc>
                <a:spcPct val="80000"/>
              </a:lnSpc>
              <a:buFont typeface="Arial" panose="020B0604020202020204" pitchFamily="34" charset="0"/>
              <a:buNone/>
            </a:pPr>
            <a:r>
              <a:rPr lang="tr-TR" sz="2400" smtClean="0"/>
              <a:t>	iki sistemden oluşur.</a:t>
            </a:r>
          </a:p>
        </p:txBody>
      </p:sp>
      <p:pic>
        <p:nvPicPr>
          <p:cNvPr id="139268" name="Picture 4" descr="DSC_09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905125"/>
            <a:ext cx="45720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title"/>
          </p:nvPr>
        </p:nvSpPr>
        <p:spPr>
          <a:xfrm>
            <a:off x="685800" y="0"/>
            <a:ext cx="7772400" cy="1470025"/>
          </a:xfrm>
        </p:spPr>
        <p:txBody>
          <a:bodyPr/>
          <a:lstStyle/>
          <a:p>
            <a:r>
              <a:rPr lang="tr-TR" sz="3600" dirty="0" smtClean="0">
                <a:solidFill>
                  <a:schemeClr val="accent6"/>
                </a:solidFill>
                <a:latin typeface="Comic Sans MS" panose="030F0702030302020204" pitchFamily="66" charset="0"/>
              </a:rPr>
              <a:t>ACİL ANONS SİSTEMİ</a:t>
            </a:r>
          </a:p>
        </p:txBody>
      </p:sp>
      <p:sp>
        <p:nvSpPr>
          <p:cNvPr id="140291" name="Rectangle 2"/>
          <p:cNvSpPr>
            <a:spLocks noGrp="1" noChangeArrowheads="1"/>
          </p:cNvSpPr>
          <p:nvPr>
            <p:ph idx="1"/>
          </p:nvPr>
        </p:nvSpPr>
        <p:spPr>
          <a:xfrm>
            <a:off x="539552" y="1219200"/>
            <a:ext cx="8064896" cy="1345704"/>
          </a:xfrm>
        </p:spPr>
        <p:txBody>
          <a:bodyPr/>
          <a:lstStyle/>
          <a:p>
            <a:pPr>
              <a:lnSpc>
                <a:spcPct val="90000"/>
              </a:lnSpc>
              <a:buClr>
                <a:schemeClr val="accent6"/>
              </a:buClr>
              <a:buFont typeface="Wingdings" panose="05000000000000000000" pitchFamily="2" charset="2"/>
              <a:buChar char="v"/>
            </a:pPr>
            <a:r>
              <a:rPr lang="tr-TR" sz="2400" dirty="0" smtClean="0">
                <a:latin typeface="Comic Sans MS" panose="030F0702030302020204" pitchFamily="66" charset="0"/>
              </a:rPr>
              <a:t>Acil durumda çalışanların doğru yönlendirilmesini sağlamak amacıyla fabrikanın tüm noktalarından duyulabilecek anonsun yapılmasını sağlar.</a:t>
            </a:r>
          </a:p>
        </p:txBody>
      </p:sp>
      <p:pic>
        <p:nvPicPr>
          <p:cNvPr id="140292" name="Picture 4" descr="DSC_0884"/>
          <p:cNvPicPr>
            <a:picLocks noChangeAspect="1" noChangeArrowheads="1"/>
          </p:cNvPicPr>
          <p:nvPr/>
        </p:nvPicPr>
        <p:blipFill>
          <a:blip r:embed="rId2">
            <a:lum bright="40000"/>
            <a:extLst>
              <a:ext uri="{28A0092B-C50C-407E-A947-70E740481C1C}">
                <a14:useLocalDpi xmlns:a14="http://schemas.microsoft.com/office/drawing/2010/main" val="0"/>
              </a:ext>
            </a:extLst>
          </a:blip>
          <a:srcRect/>
          <a:stretch>
            <a:fillRect/>
          </a:stretch>
        </p:blipFill>
        <p:spPr bwMode="auto">
          <a:xfrm>
            <a:off x="2209800" y="2879725"/>
            <a:ext cx="47244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395288" y="188913"/>
            <a:ext cx="8229600" cy="1143000"/>
          </a:xfrm>
        </p:spPr>
        <p:txBody>
          <a:bodyPr/>
          <a:lstStyle/>
          <a:p>
            <a:r>
              <a:rPr lang="tr-TR" sz="3200" dirty="0" smtClean="0">
                <a:solidFill>
                  <a:schemeClr val="accent6"/>
                </a:solidFill>
                <a:latin typeface="Comic Sans MS" panose="030F0702030302020204" pitchFamily="66" charset="0"/>
              </a:rPr>
              <a:t>ACİL ÇIKIŞ KAPILARI</a:t>
            </a:r>
          </a:p>
        </p:txBody>
      </p:sp>
      <p:sp>
        <p:nvSpPr>
          <p:cNvPr id="141315" name="Rectangle 3"/>
          <p:cNvSpPr>
            <a:spLocks noGrp="1" noChangeArrowheads="1"/>
          </p:cNvSpPr>
          <p:nvPr>
            <p:ph idx="1"/>
          </p:nvPr>
        </p:nvSpPr>
        <p:spPr>
          <a:xfrm>
            <a:off x="468313" y="1125538"/>
            <a:ext cx="8229600" cy="2519362"/>
          </a:xfrm>
        </p:spPr>
        <p:txBody>
          <a:bodyPr/>
          <a:lstStyle/>
          <a:p>
            <a:pPr>
              <a:lnSpc>
                <a:spcPct val="90000"/>
              </a:lnSpc>
              <a:buClr>
                <a:schemeClr val="accent6"/>
              </a:buClr>
              <a:buFont typeface="Wingdings" panose="05000000000000000000" pitchFamily="2" charset="2"/>
              <a:buChar char="v"/>
            </a:pPr>
            <a:r>
              <a:rPr lang="tr-TR" sz="2400" dirty="0" smtClean="0">
                <a:latin typeface="Comic Sans MS" panose="030F0702030302020204" pitchFamily="66" charset="0"/>
              </a:rPr>
              <a:t>Acil çıkışlarda kullanılması gereken kapılardır. Sadece içeriden açılır.</a:t>
            </a:r>
          </a:p>
          <a:p>
            <a:pPr marL="0" indent="0">
              <a:lnSpc>
                <a:spcPct val="90000"/>
              </a:lnSpc>
              <a:buClr>
                <a:schemeClr val="accent6"/>
              </a:buClr>
              <a:buNone/>
            </a:pPr>
            <a:endParaRPr lang="tr-TR" sz="2400" dirty="0" smtClean="0">
              <a:latin typeface="Comic Sans MS" panose="030F0702030302020204" pitchFamily="66" charset="0"/>
            </a:endParaRPr>
          </a:p>
          <a:p>
            <a:pPr>
              <a:lnSpc>
                <a:spcPct val="90000"/>
              </a:lnSpc>
              <a:buClr>
                <a:schemeClr val="accent6"/>
              </a:buClr>
              <a:buFont typeface="Wingdings" panose="05000000000000000000" pitchFamily="2" charset="2"/>
              <a:buChar char="v"/>
            </a:pPr>
            <a:r>
              <a:rPr lang="tr-TR" sz="2400" dirty="0" smtClean="0">
                <a:latin typeface="Comic Sans MS" panose="030F0702030302020204" pitchFamily="66" charset="0"/>
              </a:rPr>
              <a:t>Bu kapılar sadece acil çıkış durumlarında kullanılmalıdır, kesinlikle günlük kullanımlar için değildir.</a:t>
            </a:r>
          </a:p>
        </p:txBody>
      </p:sp>
      <p:pic>
        <p:nvPicPr>
          <p:cNvPr id="141316" name="Picture 4" descr="DSC_08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4178222"/>
            <a:ext cx="2539107" cy="170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7" name="Picture 5" descr="DSC_09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143" y="4131620"/>
            <a:ext cx="2613745" cy="18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8" name="Picture 6" descr="DSC_09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5249" y="4131620"/>
            <a:ext cx="2664296"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357188" y="214313"/>
            <a:ext cx="8229600" cy="762000"/>
          </a:xfrm>
        </p:spPr>
        <p:txBody>
          <a:bodyPr/>
          <a:lstStyle/>
          <a:p>
            <a:r>
              <a:rPr lang="tr-TR" sz="3200" dirty="0" smtClean="0">
                <a:solidFill>
                  <a:schemeClr val="accent6"/>
                </a:solidFill>
                <a:latin typeface="Comic Sans MS" panose="030F0702030302020204" pitchFamily="66" charset="0"/>
              </a:rPr>
              <a:t>Acil Çıkış Yönlendirme Tabelaları</a:t>
            </a:r>
          </a:p>
        </p:txBody>
      </p:sp>
      <p:pic>
        <p:nvPicPr>
          <p:cNvPr id="142339" name="Picture 3" descr="DSC_08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432175"/>
            <a:ext cx="3810000"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0" name="Picture 4" descr="DSC_09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429000"/>
            <a:ext cx="3752602"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1" name="Rectangle 5"/>
          <p:cNvSpPr>
            <a:spLocks noChangeArrowheads="1"/>
          </p:cNvSpPr>
          <p:nvPr/>
        </p:nvSpPr>
        <p:spPr bwMode="auto">
          <a:xfrm>
            <a:off x="611188" y="19161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eaLnBrk="1" hangingPunct="1">
              <a:buClr>
                <a:schemeClr val="accent6"/>
              </a:buClr>
              <a:buFont typeface="Wingdings" panose="05000000000000000000" pitchFamily="2" charset="2"/>
              <a:buChar char="v"/>
            </a:pPr>
            <a:r>
              <a:rPr lang="tr-TR" sz="2400" dirty="0">
                <a:latin typeface="Comic Sans MS" panose="030F0702030302020204" pitchFamily="66" charset="0"/>
              </a:rPr>
              <a:t>Acil Durumlarda çıkış yönlerini gösteren ışıklı tabelalardır.</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762000" y="71438"/>
            <a:ext cx="8229600" cy="1143000"/>
          </a:xfrm>
        </p:spPr>
        <p:txBody>
          <a:bodyPr/>
          <a:lstStyle/>
          <a:p>
            <a:r>
              <a:rPr lang="tr-TR" sz="3200" dirty="0" smtClean="0">
                <a:solidFill>
                  <a:schemeClr val="accent6"/>
                </a:solidFill>
                <a:latin typeface="Comic Sans MS" panose="030F0702030302020204" pitchFamily="66" charset="0"/>
              </a:rPr>
              <a:t>ACİL TAHLİYE PLANLARI</a:t>
            </a:r>
          </a:p>
        </p:txBody>
      </p:sp>
      <p:sp>
        <p:nvSpPr>
          <p:cNvPr id="143363" name="Rectangle 3"/>
          <p:cNvSpPr>
            <a:spLocks noGrp="1" noChangeArrowheads="1"/>
          </p:cNvSpPr>
          <p:nvPr>
            <p:ph idx="1"/>
          </p:nvPr>
        </p:nvSpPr>
        <p:spPr>
          <a:xfrm>
            <a:off x="457200" y="2105025"/>
            <a:ext cx="8229600" cy="4420319"/>
          </a:xfrm>
        </p:spPr>
        <p:txBody>
          <a:bodyPr/>
          <a:lstStyle/>
          <a:p>
            <a:pPr>
              <a:lnSpc>
                <a:spcPct val="90000"/>
              </a:lnSpc>
              <a:buClr>
                <a:schemeClr val="accent6"/>
              </a:buClr>
              <a:buFont typeface="Wingdings" panose="05000000000000000000" pitchFamily="2" charset="2"/>
              <a:buChar char="v"/>
            </a:pPr>
            <a:r>
              <a:rPr lang="tr-TR" sz="2400" dirty="0" smtClean="0">
                <a:latin typeface="Comic Sans MS" panose="030F0702030302020204" pitchFamily="66" charset="0"/>
              </a:rPr>
              <a:t>Ana noktalarda tüm tesisi içeren tahliye planları bulunmaktadır.</a:t>
            </a:r>
          </a:p>
          <a:p>
            <a:pPr marL="0" indent="0">
              <a:lnSpc>
                <a:spcPct val="90000"/>
              </a:lnSpc>
              <a:buClr>
                <a:schemeClr val="accent6"/>
              </a:buClr>
              <a:buNone/>
            </a:pPr>
            <a:endParaRPr lang="tr-TR" sz="2400" dirty="0" smtClean="0">
              <a:latin typeface="Comic Sans MS" panose="030F0702030302020204" pitchFamily="66" charset="0"/>
            </a:endParaRPr>
          </a:p>
          <a:p>
            <a:pPr>
              <a:lnSpc>
                <a:spcPct val="90000"/>
              </a:lnSpc>
              <a:buClr>
                <a:schemeClr val="accent6"/>
              </a:buClr>
              <a:buFont typeface="Wingdings" panose="05000000000000000000" pitchFamily="2" charset="2"/>
              <a:buChar char="v"/>
            </a:pPr>
            <a:r>
              <a:rPr lang="tr-TR" sz="2400" dirty="0" smtClean="0">
                <a:latin typeface="Comic Sans MS" panose="030F0702030302020204" pitchFamily="66" charset="0"/>
              </a:rPr>
              <a:t>Tüm birimlerde, kendi bölümleriyle ilgili tahliye planları mevcuttur.</a:t>
            </a:r>
          </a:p>
          <a:p>
            <a:pPr marL="0" indent="0">
              <a:lnSpc>
                <a:spcPct val="90000"/>
              </a:lnSpc>
              <a:buClr>
                <a:schemeClr val="accent6"/>
              </a:buClr>
              <a:buNone/>
            </a:pPr>
            <a:endParaRPr lang="tr-TR" sz="2400" dirty="0" smtClean="0">
              <a:latin typeface="Comic Sans MS" panose="030F0702030302020204" pitchFamily="66" charset="0"/>
            </a:endParaRPr>
          </a:p>
          <a:p>
            <a:pPr>
              <a:lnSpc>
                <a:spcPct val="90000"/>
              </a:lnSpc>
              <a:buClr>
                <a:schemeClr val="accent6"/>
              </a:buClr>
              <a:buFont typeface="Wingdings" panose="05000000000000000000" pitchFamily="2" charset="2"/>
              <a:buChar char="v"/>
            </a:pPr>
            <a:r>
              <a:rPr lang="tr-TR" sz="2400" dirty="0" smtClean="0">
                <a:latin typeface="Comic Sans MS" panose="030F0702030302020204" pitchFamily="66" charset="0"/>
              </a:rPr>
              <a:t>Acil tahliye ekipleri oluşturulmalıdır.</a:t>
            </a:r>
          </a:p>
          <a:p>
            <a:pPr marL="0" indent="0">
              <a:lnSpc>
                <a:spcPct val="90000"/>
              </a:lnSpc>
              <a:buClr>
                <a:schemeClr val="accent6"/>
              </a:buClr>
              <a:buNone/>
            </a:pPr>
            <a:endParaRPr lang="tr-TR" sz="2400" dirty="0" smtClean="0">
              <a:latin typeface="Comic Sans MS" panose="030F0702030302020204" pitchFamily="66" charset="0"/>
            </a:endParaRPr>
          </a:p>
          <a:p>
            <a:pPr>
              <a:lnSpc>
                <a:spcPct val="90000"/>
              </a:lnSpc>
              <a:buClr>
                <a:schemeClr val="accent6"/>
              </a:buClr>
              <a:buFont typeface="Wingdings" panose="05000000000000000000" pitchFamily="2" charset="2"/>
              <a:buChar char="v"/>
            </a:pPr>
            <a:r>
              <a:rPr lang="tr-TR" sz="2400" dirty="0" smtClean="0">
                <a:latin typeface="Comic Sans MS" panose="030F0702030302020204" pitchFamily="66" charset="0"/>
              </a:rPr>
              <a:t>Acil tahliye gerektiğinde bu planlara göre panik yapmadan, seri bir şekilde “T” toplanma noktasına gidilmelidir.</a:t>
            </a:r>
          </a:p>
          <a:p>
            <a:pPr>
              <a:lnSpc>
                <a:spcPct val="90000"/>
              </a:lnSpc>
              <a:buClr>
                <a:schemeClr val="accent6"/>
              </a:buClr>
              <a:buFont typeface="Wingdings" panose="05000000000000000000" pitchFamily="2" charset="2"/>
              <a:buChar char="v"/>
            </a:pPr>
            <a:endParaRPr lang="tr-TR" sz="2400" dirty="0" smtClean="0">
              <a:latin typeface="Comic Sans MS" panose="030F0702030302020204" pitchFamily="66" charset="0"/>
            </a:endParaRPr>
          </a:p>
        </p:txBody>
      </p:sp>
      <p:pic>
        <p:nvPicPr>
          <p:cNvPr id="143364" name="Picture 4" descr="plan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066800"/>
            <a:ext cx="23622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5" name="Picture 5" descr="Stratejik_Planlam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8" y="500063"/>
            <a:ext cx="1905000"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57200" y="304800"/>
            <a:ext cx="8229600" cy="1143000"/>
          </a:xfrm>
        </p:spPr>
        <p:txBody>
          <a:bodyPr/>
          <a:lstStyle/>
          <a:p>
            <a:r>
              <a:rPr lang="tr-TR" sz="3200" dirty="0" smtClean="0">
                <a:solidFill>
                  <a:schemeClr val="accent6"/>
                </a:solidFill>
                <a:latin typeface="Comic Sans MS" panose="030F0702030302020204" pitchFamily="66" charset="0"/>
              </a:rPr>
              <a:t>YANGIN SÖNDÜRME EKİBİ</a:t>
            </a:r>
          </a:p>
        </p:txBody>
      </p:sp>
      <p:sp>
        <p:nvSpPr>
          <p:cNvPr id="145411" name="Rectangle 3"/>
          <p:cNvSpPr>
            <a:spLocks noGrp="1" noChangeArrowheads="1"/>
          </p:cNvSpPr>
          <p:nvPr>
            <p:ph idx="1"/>
          </p:nvPr>
        </p:nvSpPr>
        <p:spPr>
          <a:xfrm>
            <a:off x="381000" y="1447800"/>
            <a:ext cx="8229600" cy="4144963"/>
          </a:xfrm>
        </p:spPr>
        <p:txBody>
          <a:bodyPr/>
          <a:lstStyle/>
          <a:p>
            <a:pPr algn="just">
              <a:buClr>
                <a:schemeClr val="accent6"/>
              </a:buClr>
              <a:buFont typeface="Wingdings" panose="05000000000000000000" pitchFamily="2" charset="2"/>
              <a:buChar char="v"/>
            </a:pPr>
            <a:r>
              <a:rPr lang="tr-TR" sz="2400" dirty="0" smtClean="0">
                <a:latin typeface="Comic Sans MS" panose="030F0702030302020204" pitchFamily="66" charset="0"/>
              </a:rPr>
              <a:t> Yangın söndürme ekibi, “yangın söndürme sorumlusu” seçilerek eğitim verilmiş olan personelden oluşur.</a:t>
            </a:r>
            <a:endParaRPr lang="tr-TR" sz="2400" b="1" dirty="0" smtClean="0">
              <a:latin typeface="Comic Sans MS" panose="030F0702030302020204" pitchFamily="66" charset="0"/>
            </a:endParaRPr>
          </a:p>
          <a:p>
            <a:pPr>
              <a:buClr>
                <a:schemeClr val="accent6"/>
              </a:buClr>
              <a:buFont typeface="Wingdings" panose="05000000000000000000" pitchFamily="2" charset="2"/>
              <a:buChar char="v"/>
            </a:pPr>
            <a:endParaRPr lang="tr-TR" sz="2400" dirty="0" smtClean="0">
              <a:latin typeface="Comic Sans MS" panose="030F0702030302020204" pitchFamily="66" charset="0"/>
            </a:endParaRPr>
          </a:p>
        </p:txBody>
      </p:sp>
      <p:pic>
        <p:nvPicPr>
          <p:cNvPr id="145412" name="Picture 4" descr="yangin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743200"/>
            <a:ext cx="273526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3" name="Picture 5" descr="nizam23_tp19-full">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667000"/>
            <a:ext cx="3124200"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332656"/>
            <a:ext cx="8229600" cy="725487"/>
          </a:xfrm>
        </p:spPr>
        <p:txBody>
          <a:bodyPr/>
          <a:lstStyle/>
          <a:p>
            <a:r>
              <a:rPr lang="tr-TR" sz="3600" dirty="0" smtClean="0">
                <a:solidFill>
                  <a:schemeClr val="accent6"/>
                </a:solidFill>
                <a:latin typeface="Comic Sans MS" panose="030F0702030302020204" pitchFamily="66" charset="0"/>
              </a:rPr>
              <a:t>İKİNCİL ETKİLER</a:t>
            </a:r>
          </a:p>
        </p:txBody>
      </p:sp>
      <p:sp>
        <p:nvSpPr>
          <p:cNvPr id="15363" name="Content Placeholder 2"/>
          <p:cNvSpPr>
            <a:spLocks noGrp="1"/>
          </p:cNvSpPr>
          <p:nvPr>
            <p:ph idx="1"/>
          </p:nvPr>
        </p:nvSpPr>
        <p:spPr>
          <a:xfrm>
            <a:off x="1028700" y="1600200"/>
            <a:ext cx="7329488" cy="4043363"/>
          </a:xfrm>
        </p:spPr>
        <p:txBody>
          <a:bodyPr/>
          <a:lstStyle/>
          <a:p>
            <a:pPr algn="just">
              <a:buClr>
                <a:schemeClr val="accent6"/>
              </a:buClr>
              <a:buFont typeface="Wingdings" panose="05000000000000000000" pitchFamily="2" charset="2"/>
              <a:buChar char="v"/>
            </a:pPr>
            <a:r>
              <a:rPr lang="tr-TR" sz="2400" dirty="0" smtClean="0">
                <a:latin typeface="Comic Sans MS" panose="030F0702030302020204" pitchFamily="66" charset="0"/>
              </a:rPr>
              <a:t>Üretim veya arz kayıpları sonucu oluşan pazar kayıpları</a:t>
            </a:r>
          </a:p>
          <a:p>
            <a:pPr marL="0" indent="0" algn="just">
              <a:buClr>
                <a:schemeClr val="accent6"/>
              </a:buClr>
              <a:buNone/>
            </a:pPr>
            <a:endParaRPr lang="tr-TR" sz="2400" dirty="0" smtClean="0">
              <a:latin typeface="Comic Sans MS" panose="030F0702030302020204" pitchFamily="66" charset="0"/>
            </a:endParaRPr>
          </a:p>
          <a:p>
            <a:pPr algn="just">
              <a:buClr>
                <a:schemeClr val="accent6"/>
              </a:buClr>
              <a:buFont typeface="Wingdings" panose="05000000000000000000" pitchFamily="2" charset="2"/>
              <a:buChar char="v"/>
            </a:pPr>
            <a:r>
              <a:rPr lang="tr-TR" sz="2400" dirty="0" smtClean="0">
                <a:latin typeface="Comic Sans MS" panose="030F0702030302020204" pitchFamily="66" charset="0"/>
              </a:rPr>
              <a:t>Tüm kaynakların afet bölgesine yoğunlaştırılmasının neden olabileceği aşırı talep ve fiyat artışları</a:t>
            </a:r>
          </a:p>
          <a:p>
            <a:pPr marL="0" indent="0" algn="just">
              <a:buClr>
                <a:schemeClr val="accent6"/>
              </a:buClr>
              <a:buNone/>
            </a:pPr>
            <a:endParaRPr lang="tr-TR" sz="2400" dirty="0" smtClean="0">
              <a:latin typeface="Comic Sans MS" panose="030F0702030302020204" pitchFamily="66" charset="0"/>
            </a:endParaRPr>
          </a:p>
          <a:p>
            <a:pPr algn="just">
              <a:buClr>
                <a:schemeClr val="accent6"/>
              </a:buClr>
              <a:buFont typeface="Wingdings" panose="05000000000000000000" pitchFamily="2" charset="2"/>
              <a:buChar char="v"/>
            </a:pPr>
            <a:r>
              <a:rPr lang="tr-TR" sz="2400" dirty="0" smtClean="0">
                <a:latin typeface="Comic Sans MS" panose="030F0702030302020204" pitchFamily="66" charset="0"/>
              </a:rPr>
              <a:t>Parasal kaynakların azalması ve ödemeler dengesinin bozulması</a:t>
            </a:r>
          </a:p>
          <a:p>
            <a:pPr marL="0" indent="0" algn="just">
              <a:buClr>
                <a:schemeClr val="accent6"/>
              </a:buClr>
              <a:buNone/>
            </a:pPr>
            <a:endParaRPr lang="tr-TR" sz="2400" dirty="0" smtClean="0">
              <a:latin typeface="Comic Sans MS" panose="030F0702030302020204" pitchFamily="66" charset="0"/>
            </a:endParaRPr>
          </a:p>
          <a:p>
            <a:pPr algn="just">
              <a:buClr>
                <a:schemeClr val="accent6"/>
              </a:buClr>
              <a:buFont typeface="Wingdings" panose="05000000000000000000" pitchFamily="2" charset="2"/>
              <a:buChar char="v"/>
            </a:pPr>
            <a:endParaRPr lang="tr-TR" sz="2400" dirty="0" smtClean="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2A006BE-5884-4D46-885C-36D3C9C21C1C}" type="slidenum">
              <a:rPr lang="tr-TR">
                <a:solidFill>
                  <a:srgbClr val="898989"/>
                </a:solidFill>
              </a:rPr>
              <a:pPr eaLnBrk="1" hangingPunct="1"/>
              <a:t>14</a:t>
            </a:fld>
            <a:endParaRPr lang="tr-TR">
              <a:solidFill>
                <a:srgbClr val="898989"/>
              </a:solidFill>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title"/>
          </p:nvPr>
        </p:nvSpPr>
        <p:spPr/>
        <p:txBody>
          <a:bodyPr/>
          <a:lstStyle/>
          <a:p>
            <a:r>
              <a:rPr lang="tr-TR" sz="2800" dirty="0" smtClean="0">
                <a:solidFill>
                  <a:schemeClr val="accent6"/>
                </a:solidFill>
                <a:latin typeface="Comic Sans MS" panose="030F0702030302020204" pitchFamily="66" charset="0"/>
              </a:rPr>
              <a:t>İL HASAR TESPİT VE ACİL MÜDEHALE EKİBİ</a:t>
            </a:r>
          </a:p>
        </p:txBody>
      </p:sp>
      <p:sp>
        <p:nvSpPr>
          <p:cNvPr id="146435" name="Rectangle 2"/>
          <p:cNvSpPr>
            <a:spLocks noGrp="1" noChangeArrowheads="1"/>
          </p:cNvSpPr>
          <p:nvPr>
            <p:ph idx="1"/>
          </p:nvPr>
        </p:nvSpPr>
        <p:spPr>
          <a:xfrm>
            <a:off x="457200" y="1295400"/>
            <a:ext cx="8229600" cy="4525963"/>
          </a:xfrm>
        </p:spPr>
        <p:txBody>
          <a:bodyPr/>
          <a:lstStyle/>
          <a:p>
            <a:pPr>
              <a:lnSpc>
                <a:spcPct val="90000"/>
              </a:lnSpc>
              <a:buClr>
                <a:schemeClr val="accent6"/>
              </a:buClr>
              <a:buFont typeface="Wingdings" panose="05000000000000000000" pitchFamily="2" charset="2"/>
              <a:buChar char="v"/>
            </a:pPr>
            <a:r>
              <a:rPr lang="tr-TR" sz="2400" dirty="0" smtClean="0">
                <a:latin typeface="Comic Sans MS" panose="030F0702030302020204" pitchFamily="66" charset="0"/>
              </a:rPr>
              <a:t>Mesai haricinde, herhangi bir acil durumun oluşması halinde firma içinde oluşan hasarın yerinin, boyutunun ve müdahale şeklinin tespitinden, hasarın büyümesini önleyici tedbirlerin alınmasından ve ilk müdahaleyi yapmaktan sorumlu olan acil müdahale ekibi;</a:t>
            </a:r>
          </a:p>
          <a:p>
            <a:pPr marL="0" indent="0">
              <a:lnSpc>
                <a:spcPct val="90000"/>
              </a:lnSpc>
              <a:buClr>
                <a:schemeClr val="accent6"/>
              </a:buClr>
              <a:buNone/>
            </a:pPr>
            <a:endParaRPr lang="tr-TR" sz="2400" dirty="0" smtClean="0">
              <a:latin typeface="Comic Sans MS" panose="030F0702030302020204" pitchFamily="66" charset="0"/>
            </a:endParaRPr>
          </a:p>
          <a:p>
            <a:pPr>
              <a:lnSpc>
                <a:spcPct val="90000"/>
              </a:lnSpc>
              <a:buClr>
                <a:schemeClr val="accent6"/>
              </a:buClr>
              <a:buFont typeface="Wingdings" panose="05000000000000000000" pitchFamily="2" charset="2"/>
              <a:buChar char="v"/>
            </a:pPr>
            <a:r>
              <a:rPr lang="tr-TR" sz="2400" dirty="0" smtClean="0">
                <a:latin typeface="Comic Sans MS" panose="030F0702030302020204" pitchFamily="66" charset="0"/>
              </a:rPr>
              <a:t>İş yeri güvenlik personelinden oluşur. </a:t>
            </a:r>
          </a:p>
          <a:p>
            <a:pPr marL="0" indent="0">
              <a:lnSpc>
                <a:spcPct val="90000"/>
              </a:lnSpc>
              <a:buClr>
                <a:schemeClr val="accent6"/>
              </a:buClr>
              <a:buNone/>
            </a:pPr>
            <a:endParaRPr lang="tr-TR" sz="2400" dirty="0" smtClean="0">
              <a:latin typeface="Comic Sans MS" panose="030F0702030302020204" pitchFamily="66" charset="0"/>
            </a:endParaRPr>
          </a:p>
          <a:p>
            <a:pPr>
              <a:lnSpc>
                <a:spcPct val="90000"/>
              </a:lnSpc>
              <a:buClr>
                <a:schemeClr val="accent6"/>
              </a:buClr>
              <a:buFont typeface="Wingdings" panose="05000000000000000000" pitchFamily="2" charset="2"/>
              <a:buChar char="v"/>
            </a:pPr>
            <a:r>
              <a:rPr lang="tr-TR" sz="2400" dirty="0" smtClean="0">
                <a:latin typeface="Comic Sans MS" panose="030F0702030302020204" pitchFamily="66" charset="0"/>
              </a:rPr>
              <a:t>Çalışma saatleri içinde, herhangi bir acil durumun oluşması halinde firma içinde oluşan hasarın yerinin, boyutunun ve müdahale şeklinin tespitinden, hasarın büyümesi önleyici tedbirlerin alınmasından ve ilk müdahaleyi yapmaktan acil müdahale ekibi sorumludur.</a:t>
            </a:r>
          </a:p>
          <a:p>
            <a:pPr marL="0" indent="0">
              <a:lnSpc>
                <a:spcPct val="90000"/>
              </a:lnSpc>
              <a:buClr>
                <a:schemeClr val="accent6"/>
              </a:buClr>
              <a:buNone/>
            </a:pPr>
            <a:endParaRPr lang="tr-TR" sz="2400" dirty="0" smtClean="0">
              <a:latin typeface="Comic Sans MS" panose="030F0702030302020204" pitchFamily="66" charset="0"/>
            </a:endParaRPr>
          </a:p>
        </p:txBody>
      </p:sp>
      <p:pic>
        <p:nvPicPr>
          <p:cNvPr id="146436" name="Picture 4" descr="franc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2924944"/>
            <a:ext cx="1800200"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57200" y="304800"/>
            <a:ext cx="8229600" cy="1143000"/>
          </a:xfrm>
        </p:spPr>
        <p:txBody>
          <a:bodyPr/>
          <a:lstStyle/>
          <a:p>
            <a:r>
              <a:rPr lang="tr-TR" sz="2400" dirty="0" smtClean="0">
                <a:solidFill>
                  <a:schemeClr val="accent6"/>
                </a:solidFill>
                <a:latin typeface="Comic Sans MS" panose="030F0702030302020204" pitchFamily="66" charset="0"/>
              </a:rPr>
              <a:t>ACİL DURUM YÖNETİM KURULU/KİRİZ MASASI</a:t>
            </a:r>
          </a:p>
        </p:txBody>
      </p:sp>
      <p:sp>
        <p:nvSpPr>
          <p:cNvPr id="147459" name="Rectangle 3"/>
          <p:cNvSpPr>
            <a:spLocks noGrp="1" noChangeArrowheads="1"/>
          </p:cNvSpPr>
          <p:nvPr>
            <p:ph idx="1"/>
          </p:nvPr>
        </p:nvSpPr>
        <p:spPr>
          <a:xfrm>
            <a:off x="457200" y="1600201"/>
            <a:ext cx="8229600" cy="3412976"/>
          </a:xfrm>
        </p:spPr>
        <p:txBody>
          <a:bodyPr/>
          <a:lstStyle/>
          <a:p>
            <a:pPr>
              <a:lnSpc>
                <a:spcPct val="90000"/>
              </a:lnSpc>
              <a:buClr>
                <a:schemeClr val="accent6"/>
              </a:buClr>
              <a:buFont typeface="Wingdings" panose="05000000000000000000" pitchFamily="2" charset="2"/>
              <a:buChar char="v"/>
            </a:pPr>
            <a:r>
              <a:rPr lang="tr-TR" sz="2400" dirty="0" smtClean="0">
                <a:latin typeface="Comic Sans MS" panose="030F0702030302020204" pitchFamily="66" charset="0"/>
              </a:rPr>
              <a:t>Kurum  Müdürü başkanlığında “Acil Durum Yöneticisi”, “Etkilenen Alan Yöneticisi”, “ilgili müdür yardımcıları ”, “İnsan Kaynakları Birim Yöneticisinden” oluşur. Acil durumun tipine ve büyüklüğüne göre kriz masası oluşturulmasına karar verilmesi halinde veya otomatik olarak aşağıda belirtilen toplantı yerlerinden birinde toplanır.</a:t>
            </a:r>
          </a:p>
          <a:p>
            <a:pPr marL="0" indent="0">
              <a:lnSpc>
                <a:spcPct val="90000"/>
              </a:lnSpc>
              <a:buClr>
                <a:schemeClr val="accent6"/>
              </a:buClr>
              <a:buNone/>
            </a:pPr>
            <a:r>
              <a:rPr lang="tr-TR" sz="2400" dirty="0" smtClean="0">
                <a:latin typeface="Comic Sans MS" panose="030F0702030302020204" pitchFamily="66" charset="0"/>
              </a:rPr>
              <a:t>      </a:t>
            </a:r>
          </a:p>
          <a:p>
            <a:pPr>
              <a:lnSpc>
                <a:spcPct val="90000"/>
              </a:lnSpc>
              <a:buClr>
                <a:schemeClr val="accent6"/>
              </a:buClr>
              <a:buFont typeface="Wingdings" panose="05000000000000000000" pitchFamily="2" charset="2"/>
              <a:buChar char="v"/>
            </a:pPr>
            <a:r>
              <a:rPr lang="tr-TR" sz="2400" b="1" dirty="0" smtClean="0">
                <a:latin typeface="Comic Sans MS" panose="030F0702030302020204" pitchFamily="66" charset="0"/>
              </a:rPr>
              <a:t>Toplantı yeri;   </a:t>
            </a:r>
            <a:r>
              <a:rPr lang="tr-TR" sz="2400" dirty="0" smtClean="0">
                <a:latin typeface="Comic Sans MS" panose="030F0702030302020204" pitchFamily="66" charset="0"/>
              </a:rPr>
              <a:t>Toplantı odası</a:t>
            </a:r>
          </a:p>
        </p:txBody>
      </p:sp>
      <p:pic>
        <p:nvPicPr>
          <p:cNvPr id="147460" name="Picture 4" descr="strateji-stratejik-yoneti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813" y="4500563"/>
            <a:ext cx="24384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457200" y="304800"/>
            <a:ext cx="8229600" cy="1143000"/>
          </a:xfrm>
        </p:spPr>
        <p:txBody>
          <a:bodyPr/>
          <a:lstStyle/>
          <a:p>
            <a:pPr algn="l"/>
            <a:r>
              <a:rPr lang="tr-TR" sz="3200" dirty="0" smtClean="0">
                <a:solidFill>
                  <a:schemeClr val="accent6"/>
                </a:solidFill>
                <a:latin typeface="Comic Sans MS" panose="030F0702030302020204" pitchFamily="66" charset="0"/>
              </a:rPr>
              <a:t>ÖN TESPİT VE KURTARMA EKİBİ</a:t>
            </a:r>
          </a:p>
        </p:txBody>
      </p:sp>
      <p:sp>
        <p:nvSpPr>
          <p:cNvPr id="148483" name="Rectangle 3"/>
          <p:cNvSpPr>
            <a:spLocks noGrp="1" noChangeArrowheads="1"/>
          </p:cNvSpPr>
          <p:nvPr>
            <p:ph idx="1"/>
          </p:nvPr>
        </p:nvSpPr>
        <p:spPr>
          <a:xfrm>
            <a:off x="457200" y="1219200"/>
            <a:ext cx="8229600" cy="4525963"/>
          </a:xfrm>
        </p:spPr>
        <p:txBody>
          <a:bodyPr/>
          <a:lstStyle/>
          <a:p>
            <a:pPr>
              <a:lnSpc>
                <a:spcPct val="150000"/>
              </a:lnSpc>
              <a:buClr>
                <a:schemeClr val="accent6"/>
              </a:buClr>
              <a:buFont typeface="Wingdings" panose="05000000000000000000" pitchFamily="2" charset="2"/>
              <a:buChar char="v"/>
            </a:pPr>
            <a:r>
              <a:rPr lang="tr-TR" sz="2400" b="1" dirty="0" smtClean="0">
                <a:latin typeface="Comic Sans MS" panose="030F0702030302020204" pitchFamily="66" charset="0"/>
              </a:rPr>
              <a:t>Ön tespit ekibi;</a:t>
            </a:r>
            <a:r>
              <a:rPr lang="tr-TR" sz="2400" dirty="0" smtClean="0">
                <a:latin typeface="Comic Sans MS" panose="030F0702030302020204" pitchFamily="66" charset="0"/>
              </a:rPr>
              <a:t> Acil müdahalenin oluşumuna müteakip toplanma yerine gelmeyen personelin isimlerini ve/veya birimiyle ilgili ilk maddi hasar bilgilerini “Acil Durum Yetkilisine” iletecek ve kurtarma ekiplerinin yönlendirilmesini sağlayacak, </a:t>
            </a:r>
          </a:p>
        </p:txBody>
      </p:sp>
      <p:pic>
        <p:nvPicPr>
          <p:cNvPr id="148484" name="Picture 4" descr="kurtarm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267200"/>
            <a:ext cx="22098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idx="1"/>
          </p:nvPr>
        </p:nvSpPr>
        <p:spPr>
          <a:xfrm>
            <a:off x="457200" y="381000"/>
            <a:ext cx="8229600" cy="6072336"/>
          </a:xfrm>
        </p:spPr>
        <p:txBody>
          <a:bodyPr/>
          <a:lstStyle/>
          <a:p>
            <a:pPr>
              <a:lnSpc>
                <a:spcPct val="80000"/>
              </a:lnSpc>
              <a:buFont typeface="Arial" panose="020B0604020202020204" pitchFamily="34" charset="0"/>
              <a:buNone/>
            </a:pPr>
            <a:r>
              <a:rPr lang="tr-TR" sz="2400" b="1" dirty="0" smtClean="0">
                <a:latin typeface="Comic Sans MS" panose="030F0702030302020204" pitchFamily="66" charset="0"/>
              </a:rPr>
              <a:t>     Kurtarma Ekipleri;</a:t>
            </a:r>
            <a:r>
              <a:rPr lang="tr-TR" sz="2400" dirty="0" smtClean="0">
                <a:latin typeface="Comic Sans MS" panose="030F0702030302020204" pitchFamily="66" charset="0"/>
              </a:rPr>
              <a:t> Birimler tarafından aşağıda belirtilen niteliklere sahip personel arasından seçilmiş kişilerden oluşur.</a:t>
            </a:r>
          </a:p>
          <a:p>
            <a:pPr>
              <a:lnSpc>
                <a:spcPct val="80000"/>
              </a:lnSpc>
              <a:buFont typeface="Arial" panose="020B0604020202020204" pitchFamily="34" charset="0"/>
              <a:buNone/>
            </a:pPr>
            <a:endParaRPr lang="tr-TR" sz="2400" dirty="0" smtClean="0">
              <a:latin typeface="Comic Sans MS" panose="030F0702030302020204" pitchFamily="66" charset="0"/>
            </a:endParaRPr>
          </a:p>
          <a:p>
            <a:pPr>
              <a:lnSpc>
                <a:spcPct val="80000"/>
              </a:lnSpc>
              <a:buClr>
                <a:schemeClr val="accent6"/>
              </a:buClr>
              <a:buFont typeface="Wingdings" panose="05000000000000000000" pitchFamily="2" charset="2"/>
              <a:buChar char="v"/>
            </a:pPr>
            <a:r>
              <a:rPr lang="tr-TR" sz="2400" dirty="0" smtClean="0">
                <a:latin typeface="Comic Sans MS" panose="030F0702030302020204" pitchFamily="66" charset="0"/>
              </a:rPr>
              <a:t>Kurtarma faaliyetlerinde çalışmaya gönüllü olmak,</a:t>
            </a:r>
          </a:p>
          <a:p>
            <a:pPr>
              <a:lnSpc>
                <a:spcPct val="80000"/>
              </a:lnSpc>
              <a:buClr>
                <a:schemeClr val="accent6"/>
              </a:buClr>
              <a:buFont typeface="Wingdings" panose="05000000000000000000" pitchFamily="2" charset="2"/>
              <a:buChar char="v"/>
            </a:pPr>
            <a:r>
              <a:rPr lang="tr-TR" sz="2400" dirty="0" smtClean="0">
                <a:latin typeface="Comic Sans MS" panose="030F0702030302020204" pitchFamily="66" charset="0"/>
              </a:rPr>
              <a:t>Kurtarma faaliyetlerinde kullanılan teçhizatı tanımak ve kullanabilir olmak,</a:t>
            </a:r>
          </a:p>
          <a:p>
            <a:pPr>
              <a:lnSpc>
                <a:spcPct val="80000"/>
              </a:lnSpc>
              <a:buClr>
                <a:schemeClr val="accent6"/>
              </a:buClr>
              <a:buFont typeface="Wingdings" panose="05000000000000000000" pitchFamily="2" charset="2"/>
              <a:buChar char="v"/>
            </a:pPr>
            <a:r>
              <a:rPr lang="tr-TR" sz="2400" dirty="0" smtClean="0">
                <a:latin typeface="Comic Sans MS" panose="030F0702030302020204" pitchFamily="66" charset="0"/>
              </a:rPr>
              <a:t>Firma yerleşim planı hakkında bilgi sahibi olmak,</a:t>
            </a:r>
          </a:p>
          <a:p>
            <a:pPr>
              <a:lnSpc>
                <a:spcPct val="80000"/>
              </a:lnSpc>
              <a:buClr>
                <a:schemeClr val="accent6"/>
              </a:buClr>
              <a:buFont typeface="Wingdings" panose="05000000000000000000" pitchFamily="2" charset="2"/>
              <a:buChar char="v"/>
            </a:pPr>
            <a:r>
              <a:rPr lang="tr-TR" sz="2400" dirty="0" smtClean="0">
                <a:latin typeface="Comic Sans MS" panose="030F0702030302020204" pitchFamily="66" charset="0"/>
              </a:rPr>
              <a:t>Yangınla mücadele eğitimi görmüş olmak veya görecek olması,</a:t>
            </a:r>
          </a:p>
          <a:p>
            <a:pPr>
              <a:lnSpc>
                <a:spcPct val="80000"/>
              </a:lnSpc>
              <a:buClr>
                <a:schemeClr val="accent6"/>
              </a:buClr>
              <a:buFont typeface="Wingdings" panose="05000000000000000000" pitchFamily="2" charset="2"/>
              <a:buChar char="v"/>
            </a:pPr>
            <a:r>
              <a:rPr lang="tr-TR" sz="2400" dirty="0" smtClean="0">
                <a:latin typeface="Comic Sans MS" panose="030F0702030302020204" pitchFamily="66" charset="0"/>
              </a:rPr>
              <a:t>Sivil savunma eğitimi görmüş olmak veya görecek olması,</a:t>
            </a:r>
          </a:p>
          <a:p>
            <a:pPr>
              <a:lnSpc>
                <a:spcPct val="80000"/>
              </a:lnSpc>
              <a:buClr>
                <a:schemeClr val="accent6"/>
              </a:buClr>
              <a:buFont typeface="Wingdings" panose="05000000000000000000" pitchFamily="2" charset="2"/>
              <a:buChar char="v"/>
            </a:pPr>
            <a:r>
              <a:rPr lang="tr-TR" sz="2400" dirty="0" smtClean="0">
                <a:latin typeface="Comic Sans MS" panose="030F0702030302020204" pitchFamily="66" charset="0"/>
              </a:rPr>
              <a:t>İlk yardım eğitimi görmüş olmak veya görecek olması </a:t>
            </a:r>
          </a:p>
          <a:p>
            <a:pPr>
              <a:lnSpc>
                <a:spcPct val="80000"/>
              </a:lnSpc>
              <a:buClr>
                <a:schemeClr val="accent6"/>
              </a:buClr>
              <a:buFont typeface="Wingdings" panose="05000000000000000000" pitchFamily="2" charset="2"/>
              <a:buChar char="v"/>
            </a:pPr>
            <a:r>
              <a:rPr lang="tr-TR" sz="2400" dirty="0" smtClean="0">
                <a:latin typeface="Comic Sans MS" panose="030F0702030302020204" pitchFamily="66" charset="0"/>
              </a:rPr>
              <a:t>İş makinesi kullanma ehliyetine sahip olmak ,</a:t>
            </a:r>
          </a:p>
          <a:p>
            <a:pPr>
              <a:lnSpc>
                <a:spcPct val="80000"/>
              </a:lnSpc>
              <a:buClr>
                <a:schemeClr val="accent6"/>
              </a:buClr>
              <a:buFont typeface="Wingdings" panose="05000000000000000000" pitchFamily="2" charset="2"/>
              <a:buChar char="v"/>
            </a:pPr>
            <a:r>
              <a:rPr lang="tr-TR" sz="2400" dirty="0" smtClean="0">
                <a:latin typeface="Comic Sans MS" panose="030F0702030302020204" pitchFamily="66" charset="0"/>
              </a:rPr>
              <a:t>Her türlü olağan üstü durum karşısında soğukkanlılığını koruyabilmek,</a:t>
            </a:r>
          </a:p>
          <a:p>
            <a:pPr>
              <a:lnSpc>
                <a:spcPct val="80000"/>
              </a:lnSpc>
              <a:buClr>
                <a:schemeClr val="accent6"/>
              </a:buClr>
              <a:buFont typeface="Wingdings" panose="05000000000000000000" pitchFamily="2" charset="2"/>
              <a:buChar char="v"/>
            </a:pPr>
            <a:r>
              <a:rPr lang="tr-TR" sz="2400" dirty="0" smtClean="0">
                <a:latin typeface="Comic Sans MS" panose="030F0702030302020204" pitchFamily="66" charset="0"/>
              </a:rPr>
              <a:t>Kan görmeye dayanıklı olmak </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algn="l"/>
            <a:r>
              <a:rPr lang="tr-TR" sz="3200" dirty="0" smtClean="0">
                <a:solidFill>
                  <a:schemeClr val="accent6"/>
                </a:solidFill>
                <a:latin typeface="Comic Sans MS" panose="030F0702030302020204" pitchFamily="66" charset="0"/>
              </a:rPr>
              <a:t>İLKYARDIM EKİBİ</a:t>
            </a:r>
          </a:p>
        </p:txBody>
      </p:sp>
      <p:sp>
        <p:nvSpPr>
          <p:cNvPr id="150531" name="Rectangle 3"/>
          <p:cNvSpPr>
            <a:spLocks noGrp="1" noChangeArrowheads="1"/>
          </p:cNvSpPr>
          <p:nvPr>
            <p:ph idx="1"/>
          </p:nvPr>
        </p:nvSpPr>
        <p:spPr>
          <a:xfrm>
            <a:off x="457200" y="1295400"/>
            <a:ext cx="8229600" cy="4525963"/>
          </a:xfrm>
        </p:spPr>
        <p:txBody>
          <a:bodyPr/>
          <a:lstStyle/>
          <a:p>
            <a:pPr>
              <a:buClr>
                <a:schemeClr val="accent6"/>
              </a:buClr>
              <a:buFont typeface="Wingdings" panose="05000000000000000000" pitchFamily="2" charset="2"/>
              <a:buChar char="v"/>
            </a:pPr>
            <a:r>
              <a:rPr lang="tr-TR" sz="2400" dirty="0" smtClean="0">
                <a:latin typeface="Comic Sans MS" panose="030F0702030302020204" pitchFamily="66" charset="0"/>
              </a:rPr>
              <a:t>Biri ekip lideri ve 2 veya 3 ilk yardım eğitimi görmüş personelden oluşur.</a:t>
            </a:r>
          </a:p>
          <a:p>
            <a:pPr marL="0" indent="0">
              <a:buClr>
                <a:schemeClr val="accent6"/>
              </a:buClr>
              <a:buNone/>
            </a:pPr>
            <a:endParaRPr lang="tr-TR" sz="2400" dirty="0" smtClean="0">
              <a:latin typeface="Comic Sans MS" panose="030F0702030302020204" pitchFamily="66" charset="0"/>
            </a:endParaRPr>
          </a:p>
          <a:p>
            <a:pPr>
              <a:buClr>
                <a:schemeClr val="accent6"/>
              </a:buClr>
              <a:buFont typeface="Wingdings" panose="05000000000000000000" pitchFamily="2" charset="2"/>
              <a:buChar char="v"/>
            </a:pPr>
            <a:r>
              <a:rPr lang="tr-TR" sz="2400" dirty="0" smtClean="0">
                <a:latin typeface="Comic Sans MS" panose="030F0702030302020204" pitchFamily="66" charset="0"/>
              </a:rPr>
              <a:t>Acil durumun çalışma saatleri içinde olması veya olmaması haline göre ayrıca çağrı beklemeksizin kriz masası ile temas kurar, alacağı bilgiye göre firmaya gelir.</a:t>
            </a:r>
            <a:endParaRPr lang="tr-TR" sz="2400" b="1" dirty="0" smtClean="0">
              <a:latin typeface="Comic Sans MS" panose="030F0702030302020204" pitchFamily="66" charset="0"/>
            </a:endParaRPr>
          </a:p>
        </p:txBody>
      </p:sp>
      <p:pic>
        <p:nvPicPr>
          <p:cNvPr id="150532" name="Picture 4" descr="ilk_yardi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7138" y="0"/>
            <a:ext cx="15668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3" name="Picture 5" descr="ilkyardim">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419600"/>
            <a:ext cx="26670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tr-TR" sz="3200" dirty="0" smtClean="0">
                <a:solidFill>
                  <a:schemeClr val="accent6"/>
                </a:solidFill>
                <a:latin typeface="Comic Sans MS" panose="030F0702030302020204" pitchFamily="66" charset="0"/>
              </a:rPr>
              <a:t>İlkyardım İstasyonu</a:t>
            </a:r>
          </a:p>
        </p:txBody>
      </p:sp>
      <p:sp>
        <p:nvSpPr>
          <p:cNvPr id="151555" name="Rectangle 3"/>
          <p:cNvSpPr>
            <a:spLocks noGrp="1" noChangeArrowheads="1"/>
          </p:cNvSpPr>
          <p:nvPr>
            <p:ph idx="1"/>
          </p:nvPr>
        </p:nvSpPr>
        <p:spPr/>
        <p:txBody>
          <a:bodyPr/>
          <a:lstStyle/>
          <a:p>
            <a:pPr>
              <a:buClr>
                <a:schemeClr val="accent6"/>
              </a:buClr>
              <a:buFont typeface="Wingdings" panose="05000000000000000000" pitchFamily="2" charset="2"/>
              <a:buChar char="v"/>
            </a:pPr>
            <a:r>
              <a:rPr lang="tr-TR" sz="2400" dirty="0" smtClean="0">
                <a:latin typeface="Comic Sans MS" panose="030F0702030302020204" pitchFamily="66" charset="0"/>
              </a:rPr>
              <a:t>Tüm birimlerde, yaralanmalarda ilk müdahale için kullanılacak ilk yardım çantaları mevcut olmalıdır.</a:t>
            </a:r>
          </a:p>
          <a:p>
            <a:pPr marL="0" indent="0">
              <a:buClr>
                <a:schemeClr val="accent6"/>
              </a:buClr>
              <a:buNone/>
            </a:pPr>
            <a:endParaRPr lang="tr-TR" sz="2400" dirty="0" smtClean="0">
              <a:latin typeface="Comic Sans MS" panose="030F0702030302020204" pitchFamily="66" charset="0"/>
            </a:endParaRPr>
          </a:p>
          <a:p>
            <a:pPr>
              <a:buClr>
                <a:schemeClr val="accent6"/>
              </a:buClr>
              <a:buFont typeface="Wingdings" panose="05000000000000000000" pitchFamily="2" charset="2"/>
              <a:buChar char="v"/>
            </a:pPr>
            <a:r>
              <a:rPr lang="tr-TR" sz="2400" dirty="0" smtClean="0">
                <a:latin typeface="Comic Sans MS" panose="030F0702030302020204" pitchFamily="66" charset="0"/>
              </a:rPr>
              <a:t>Koridor da ilkyardım seti mevcut olmalıdır.</a:t>
            </a:r>
          </a:p>
        </p:txBody>
      </p:sp>
      <p:pic>
        <p:nvPicPr>
          <p:cNvPr id="151556" name="Picture 4" descr="DSC_0976"/>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63" y="3733800"/>
            <a:ext cx="3189287"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57" name="Picture 5" descr="DSC_0967"/>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733800"/>
            <a:ext cx="3271838"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457200" y="304800"/>
            <a:ext cx="8229600" cy="1143000"/>
          </a:xfrm>
        </p:spPr>
        <p:txBody>
          <a:bodyPr/>
          <a:lstStyle/>
          <a:p>
            <a:r>
              <a:rPr lang="tr-TR" sz="3200" dirty="0" smtClean="0">
                <a:solidFill>
                  <a:schemeClr val="accent6"/>
                </a:solidFill>
                <a:latin typeface="Comic Sans MS" panose="030F0702030302020204" pitchFamily="66" charset="0"/>
              </a:rPr>
              <a:t>GÜVENLİK EKİBİ</a:t>
            </a:r>
          </a:p>
        </p:txBody>
      </p:sp>
      <p:sp>
        <p:nvSpPr>
          <p:cNvPr id="152579" name="Rectangle 3"/>
          <p:cNvSpPr>
            <a:spLocks noGrp="1" noChangeArrowheads="1"/>
          </p:cNvSpPr>
          <p:nvPr>
            <p:ph idx="1"/>
          </p:nvPr>
        </p:nvSpPr>
        <p:spPr>
          <a:xfrm>
            <a:off x="457200" y="1000125"/>
            <a:ext cx="8229600" cy="5525219"/>
          </a:xfrm>
        </p:spPr>
        <p:txBody>
          <a:bodyPr/>
          <a:lstStyle/>
          <a:p>
            <a:pPr>
              <a:lnSpc>
                <a:spcPct val="150000"/>
              </a:lnSpc>
              <a:buClr>
                <a:schemeClr val="accent6"/>
              </a:buClr>
              <a:buFont typeface="Wingdings" panose="05000000000000000000" pitchFamily="2" charset="2"/>
              <a:buChar char="v"/>
            </a:pPr>
            <a:r>
              <a:rPr lang="tr-TR" sz="2400" dirty="0">
                <a:latin typeface="Comic Sans MS" panose="030F0702030302020204" pitchFamily="66" charset="0"/>
              </a:rPr>
              <a:t>K</a:t>
            </a:r>
            <a:r>
              <a:rPr lang="tr-TR" sz="2400" dirty="0" smtClean="0">
                <a:latin typeface="Comic Sans MS" panose="030F0702030302020204" pitchFamily="66" charset="0"/>
              </a:rPr>
              <a:t>urum personelinden oluşur, ilave güvenlik personeli gereksinimine kriz masası başkanı karar verir.</a:t>
            </a:r>
          </a:p>
          <a:p>
            <a:pPr marL="0" indent="0">
              <a:lnSpc>
                <a:spcPct val="90000"/>
              </a:lnSpc>
              <a:buClr>
                <a:schemeClr val="accent6"/>
              </a:buClr>
              <a:buNone/>
            </a:pPr>
            <a:endParaRPr lang="tr-TR" sz="2400" dirty="0" smtClean="0">
              <a:latin typeface="Comic Sans MS" panose="030F0702030302020204" pitchFamily="66" charset="0"/>
            </a:endParaRPr>
          </a:p>
          <a:p>
            <a:pPr>
              <a:lnSpc>
                <a:spcPct val="150000"/>
              </a:lnSpc>
              <a:buClr>
                <a:schemeClr val="accent6"/>
              </a:buClr>
              <a:buFont typeface="Wingdings" panose="05000000000000000000" pitchFamily="2" charset="2"/>
              <a:buChar char="v"/>
            </a:pPr>
            <a:r>
              <a:rPr lang="tr-TR" sz="2400" dirty="0" smtClean="0">
                <a:latin typeface="Comic Sans MS" panose="030F0702030302020204" pitchFamily="66" charset="0"/>
              </a:rPr>
              <a:t>Kurum dışındaki bir bölgede kurtarma / yardım çalışmasının yürütülmesi halinde ekip lideri çalışılan bölgenin kontrol altına alınması, buradaki kurtarma ekipmanları ile enkazdan çıkan malzemenin emniyetinin sağlanması için gerekli tertibi alır her kurtarma ekibinden bir kişi ekip lideri tarafından güvenlik görevlisi olarak görevlendirilir.</a:t>
            </a:r>
          </a:p>
        </p:txBody>
      </p:sp>
      <p:pic>
        <p:nvPicPr>
          <p:cNvPr id="152580" name="Picture 4" descr="kurumsal_guvenli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25" y="66675"/>
            <a:ext cx="11049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1" name="Picture 6" descr="guvenlik">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6688" y="5143500"/>
            <a:ext cx="11144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457200" y="142875"/>
            <a:ext cx="8229600" cy="796925"/>
          </a:xfrm>
        </p:spPr>
        <p:txBody>
          <a:bodyPr/>
          <a:lstStyle/>
          <a:p>
            <a:r>
              <a:rPr lang="tr-TR" sz="2800" dirty="0" smtClean="0">
                <a:solidFill>
                  <a:schemeClr val="accent6"/>
                </a:solidFill>
                <a:latin typeface="Comic Sans MS" panose="030F0702030302020204" pitchFamily="66" charset="0"/>
              </a:rPr>
              <a:t>SOSYAL YARDIM VE HALKLA İLİŞKİLER EKİBİ</a:t>
            </a:r>
          </a:p>
        </p:txBody>
      </p:sp>
      <p:sp>
        <p:nvSpPr>
          <p:cNvPr id="153603" name="Rectangle 3"/>
          <p:cNvSpPr>
            <a:spLocks noGrp="1" noChangeArrowheads="1"/>
          </p:cNvSpPr>
          <p:nvPr>
            <p:ph idx="1"/>
          </p:nvPr>
        </p:nvSpPr>
        <p:spPr>
          <a:xfrm>
            <a:off x="381000" y="1295400"/>
            <a:ext cx="8229600" cy="5229944"/>
          </a:xfrm>
        </p:spPr>
        <p:txBody>
          <a:bodyPr/>
          <a:lstStyle/>
          <a:p>
            <a:pPr marL="0" indent="0">
              <a:lnSpc>
                <a:spcPct val="80000"/>
              </a:lnSpc>
              <a:buClr>
                <a:schemeClr val="accent6"/>
              </a:buClr>
              <a:buNone/>
            </a:pPr>
            <a:r>
              <a:rPr lang="tr-TR" sz="2000" dirty="0" smtClean="0">
                <a:latin typeface="Comic Sans MS" panose="030F0702030302020204" pitchFamily="66" charset="0"/>
              </a:rPr>
              <a:t>     Biri ekip lideri olmak üzere, acil durumun tipine ve büyüklüğüne göre en fazla 3 kişiden oluşur, ekip aşağıda belirtilen niteliklere sahip personel arasından seçilmiş kişilerdir. </a:t>
            </a:r>
          </a:p>
          <a:p>
            <a:pPr marL="0" indent="0">
              <a:lnSpc>
                <a:spcPct val="80000"/>
              </a:lnSpc>
              <a:buClr>
                <a:schemeClr val="accent6"/>
              </a:buClr>
              <a:buNone/>
            </a:pPr>
            <a:r>
              <a:rPr lang="tr-TR" sz="2000" dirty="0">
                <a:latin typeface="Comic Sans MS" panose="030F0702030302020204" pitchFamily="66" charset="0"/>
              </a:rPr>
              <a:t> </a:t>
            </a:r>
            <a:r>
              <a:rPr lang="tr-TR" sz="2000" dirty="0" smtClean="0">
                <a:latin typeface="Comic Sans MS" panose="030F0702030302020204" pitchFamily="66" charset="0"/>
              </a:rPr>
              <a:t>     Aşağıdaki nitelikleri taşır.</a:t>
            </a:r>
          </a:p>
          <a:p>
            <a:pPr>
              <a:lnSpc>
                <a:spcPct val="80000"/>
              </a:lnSpc>
              <a:buClr>
                <a:schemeClr val="accent6"/>
              </a:buClr>
              <a:buFont typeface="Wingdings" panose="05000000000000000000" pitchFamily="2" charset="2"/>
              <a:buChar char="v"/>
            </a:pPr>
            <a:endParaRPr lang="tr-TR" sz="2000" dirty="0" smtClean="0">
              <a:latin typeface="Comic Sans MS" panose="030F0702030302020204" pitchFamily="66" charset="0"/>
            </a:endParaRPr>
          </a:p>
          <a:p>
            <a:pPr>
              <a:lnSpc>
                <a:spcPct val="80000"/>
              </a:lnSpc>
              <a:buClr>
                <a:schemeClr val="accent6"/>
              </a:buClr>
              <a:buFont typeface="Wingdings" panose="05000000000000000000" pitchFamily="2" charset="2"/>
              <a:buChar char="v"/>
            </a:pPr>
            <a:r>
              <a:rPr lang="tr-TR" sz="2000" dirty="0" smtClean="0">
                <a:latin typeface="Comic Sans MS" panose="030F0702030302020204" pitchFamily="66" charset="0"/>
              </a:rPr>
              <a:t>Çekirdek ekipte görev alacak kişiler İnsan Kaynakları Birimi personelinden oluşur,</a:t>
            </a:r>
          </a:p>
          <a:p>
            <a:pPr>
              <a:lnSpc>
                <a:spcPct val="80000"/>
              </a:lnSpc>
              <a:buClr>
                <a:schemeClr val="accent6"/>
              </a:buClr>
              <a:buFont typeface="Wingdings" panose="05000000000000000000" pitchFamily="2" charset="2"/>
              <a:buChar char="v"/>
            </a:pPr>
            <a:r>
              <a:rPr lang="tr-TR" sz="2000" dirty="0" smtClean="0">
                <a:latin typeface="Comic Sans MS" panose="030F0702030302020204" pitchFamily="66" charset="0"/>
              </a:rPr>
              <a:t>Tüm firmanın personelinin telefon numaralarını ve adreslerini güncel olarak tutarlar,</a:t>
            </a:r>
          </a:p>
          <a:p>
            <a:pPr>
              <a:lnSpc>
                <a:spcPct val="80000"/>
              </a:lnSpc>
              <a:buClr>
                <a:schemeClr val="accent6"/>
              </a:buClr>
              <a:buFont typeface="Wingdings" panose="05000000000000000000" pitchFamily="2" charset="2"/>
              <a:buChar char="v"/>
            </a:pPr>
            <a:r>
              <a:rPr lang="tr-TR" sz="2000" dirty="0" smtClean="0">
                <a:latin typeface="Comic Sans MS" panose="030F0702030302020204" pitchFamily="66" charset="0"/>
              </a:rPr>
              <a:t>Tüm firma personelinin acil durumda haber verilmesini istedikleri yakınlarının telefon numaralarının ve adreslerini güncel olarak tutarlar,</a:t>
            </a:r>
          </a:p>
          <a:p>
            <a:pPr>
              <a:lnSpc>
                <a:spcPct val="80000"/>
              </a:lnSpc>
              <a:buClr>
                <a:schemeClr val="accent6"/>
              </a:buClr>
              <a:buFont typeface="Wingdings" panose="05000000000000000000" pitchFamily="2" charset="2"/>
              <a:buChar char="v"/>
            </a:pPr>
            <a:r>
              <a:rPr lang="tr-TR" sz="2000" dirty="0" smtClean="0">
                <a:latin typeface="Comic Sans MS" panose="030F0702030302020204" pitchFamily="66" charset="0"/>
              </a:rPr>
              <a:t> Belediye başkanının, muhtarın, sosyal dayanışma kurumlarının, hastaneler, ambulans ile eczanelerin telefonlarını güncel olarak tutarlar,</a:t>
            </a:r>
          </a:p>
          <a:p>
            <a:pPr>
              <a:lnSpc>
                <a:spcPct val="80000"/>
              </a:lnSpc>
              <a:buClr>
                <a:schemeClr val="accent6"/>
              </a:buClr>
              <a:buFont typeface="Wingdings" panose="05000000000000000000" pitchFamily="2" charset="2"/>
              <a:buChar char="v"/>
            </a:pPr>
            <a:r>
              <a:rPr lang="tr-TR" sz="2000" dirty="0" smtClean="0">
                <a:latin typeface="Comic Sans MS" panose="030F0702030302020204" pitchFamily="66" charset="0"/>
              </a:rPr>
              <a:t>Gerektiğinde vardiyalı çalışabilmelidirler,</a:t>
            </a:r>
          </a:p>
          <a:p>
            <a:pPr>
              <a:lnSpc>
                <a:spcPct val="80000"/>
              </a:lnSpc>
              <a:buClr>
                <a:schemeClr val="accent6"/>
              </a:buClr>
              <a:buFont typeface="Wingdings" panose="05000000000000000000" pitchFamily="2" charset="2"/>
              <a:buChar char="v"/>
            </a:pPr>
            <a:r>
              <a:rPr lang="tr-TR" sz="2000" dirty="0" smtClean="0">
                <a:latin typeface="Comic Sans MS" panose="030F0702030302020204" pitchFamily="66" charset="0"/>
              </a:rPr>
              <a:t>Gerektiğinde ziyaretlere gidecekleri için görev alacak personelin seyahat etmeye mani durumları olamamalıdır,</a:t>
            </a:r>
          </a:p>
        </p:txBody>
      </p:sp>
      <p:pic>
        <p:nvPicPr>
          <p:cNvPr id="153604" name="Picture 4" descr="yardi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6000750"/>
            <a:ext cx="11811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57200" y="0"/>
            <a:ext cx="8229600" cy="1143000"/>
          </a:xfrm>
        </p:spPr>
        <p:txBody>
          <a:bodyPr/>
          <a:lstStyle/>
          <a:p>
            <a:r>
              <a:rPr lang="tr-TR" sz="3200" dirty="0" smtClean="0">
                <a:solidFill>
                  <a:schemeClr val="accent6"/>
                </a:solidFill>
                <a:latin typeface="Comic Sans MS" panose="030F0702030302020204" pitchFamily="66" charset="0"/>
              </a:rPr>
              <a:t>ACİL ÇIKIŞ TOPLANTI NOKTASI</a:t>
            </a:r>
          </a:p>
        </p:txBody>
      </p:sp>
      <p:sp>
        <p:nvSpPr>
          <p:cNvPr id="154627" name="Rectangle 3"/>
          <p:cNvSpPr>
            <a:spLocks noGrp="1" noChangeArrowheads="1"/>
          </p:cNvSpPr>
          <p:nvPr>
            <p:ph idx="1"/>
          </p:nvPr>
        </p:nvSpPr>
        <p:spPr>
          <a:xfrm>
            <a:off x="468313" y="1268413"/>
            <a:ext cx="8280400" cy="2304603"/>
          </a:xfrm>
        </p:spPr>
        <p:txBody>
          <a:bodyPr/>
          <a:lstStyle/>
          <a:p>
            <a:pPr>
              <a:lnSpc>
                <a:spcPct val="80000"/>
              </a:lnSpc>
              <a:buClr>
                <a:schemeClr val="accent6"/>
              </a:buClr>
              <a:buFont typeface="Wingdings" panose="05000000000000000000" pitchFamily="2" charset="2"/>
              <a:buChar char="v"/>
            </a:pPr>
            <a:r>
              <a:rPr lang="tr-TR" sz="2400" dirty="0" smtClean="0">
                <a:latin typeface="Comic Sans MS" panose="030F0702030302020204" pitchFamily="66" charset="0"/>
              </a:rPr>
              <a:t>Acil durum alarmı verildiğinde acil çıkış kapılarının kullanılarak “T” Toplanma bölgesinde toplanılır.</a:t>
            </a:r>
          </a:p>
          <a:p>
            <a:pPr marL="0" indent="0">
              <a:lnSpc>
                <a:spcPct val="80000"/>
              </a:lnSpc>
              <a:buClr>
                <a:schemeClr val="accent6"/>
              </a:buClr>
              <a:buNone/>
            </a:pPr>
            <a:endParaRPr lang="tr-TR" sz="2400" dirty="0" smtClean="0">
              <a:latin typeface="Comic Sans MS" panose="030F0702030302020204" pitchFamily="66" charset="0"/>
            </a:endParaRPr>
          </a:p>
          <a:p>
            <a:pPr>
              <a:lnSpc>
                <a:spcPct val="80000"/>
              </a:lnSpc>
              <a:buClr>
                <a:schemeClr val="accent6"/>
              </a:buClr>
              <a:buFont typeface="Wingdings" panose="05000000000000000000" pitchFamily="2" charset="2"/>
              <a:buChar char="v"/>
            </a:pPr>
            <a:r>
              <a:rPr lang="tr-TR" sz="2400" dirty="0" smtClean="0">
                <a:latin typeface="Comic Sans MS" panose="030F0702030302020204" pitchFamily="66" charset="0"/>
              </a:rPr>
              <a:t>Bina tahliye sorumluları kendi bölgelerinde kimsenin kalmadığından emin olduktan sonra binayı terk eder ve toplanma bölgesinde acil durum başkanına durumu bildirir.</a:t>
            </a:r>
          </a:p>
          <a:p>
            <a:pPr marL="0" indent="0">
              <a:lnSpc>
                <a:spcPct val="80000"/>
              </a:lnSpc>
              <a:buClr>
                <a:schemeClr val="accent6"/>
              </a:buClr>
              <a:buNone/>
            </a:pPr>
            <a:endParaRPr lang="tr-TR" sz="2400" dirty="0" smtClean="0">
              <a:latin typeface="Comic Sans MS" panose="030F0702030302020204" pitchFamily="66" charset="0"/>
            </a:endParaRPr>
          </a:p>
        </p:txBody>
      </p:sp>
      <p:pic>
        <p:nvPicPr>
          <p:cNvPr id="154628" name="Picture 4" descr="DSC_09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789040"/>
            <a:ext cx="4343400" cy="288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0"/>
            <a:ext cx="8229600" cy="4400550"/>
          </a:xfrm>
        </p:spPr>
        <p:txBody>
          <a:bodyPr rtlCol="0">
            <a:normAutofit/>
          </a:bodyPr>
          <a:lstStyle/>
          <a:p>
            <a:pPr fontAlgn="auto">
              <a:spcAft>
                <a:spcPts val="0"/>
              </a:spcAft>
              <a:buClr>
                <a:schemeClr val="accent6"/>
              </a:buClr>
              <a:buFont typeface="Wingdings" panose="05000000000000000000" pitchFamily="2" charset="2"/>
              <a:buChar char="v"/>
              <a:defRPr/>
            </a:pPr>
            <a:r>
              <a:rPr lang="tr-TR" sz="1600" b="1" dirty="0" smtClean="0">
                <a:latin typeface="Comic Sans MS" panose="030F0702030302020204" pitchFamily="66" charset="0"/>
              </a:rPr>
              <a:t>Çalışma ve Sosyal Güvenlik Bakanlığı tarafından çıkarılan ve 26.12.2003 tarih ve 25328 sayılı Resmi Gazete de yayınlanan </a:t>
            </a:r>
            <a:r>
              <a:rPr lang="tr-TR" sz="1600" dirty="0" smtClean="0">
                <a:latin typeface="Comic Sans MS" panose="030F0702030302020204" pitchFamily="66" charset="0"/>
              </a:rPr>
              <a:t>“</a:t>
            </a:r>
            <a:r>
              <a:rPr lang="tr-TR" sz="1600" b="1" i="1" dirty="0" smtClean="0">
                <a:latin typeface="Comic Sans MS" panose="030F0702030302020204" pitchFamily="66" charset="0"/>
              </a:rPr>
              <a:t>Kimyasal Maddelerle Çalışmalarda Sağlık ve Güvenlik Önlemleri Hakkında Yönetmelik</a:t>
            </a:r>
            <a:r>
              <a:rPr lang="tr-TR" sz="1600" dirty="0" smtClean="0">
                <a:latin typeface="Comic Sans MS" panose="030F0702030302020204" pitchFamily="66" charset="0"/>
              </a:rPr>
              <a:t>”</a:t>
            </a:r>
          </a:p>
          <a:p>
            <a:pPr marL="0" indent="0" fontAlgn="auto">
              <a:spcAft>
                <a:spcPts val="0"/>
              </a:spcAft>
              <a:buClr>
                <a:schemeClr val="accent6"/>
              </a:buClr>
              <a:buNone/>
              <a:defRPr/>
            </a:pPr>
            <a:endParaRPr lang="tr-TR" sz="1600" dirty="0" smtClean="0">
              <a:latin typeface="Comic Sans MS" panose="030F0702030302020204" pitchFamily="66" charset="0"/>
            </a:endParaRPr>
          </a:p>
          <a:p>
            <a:pPr marL="0" indent="0" fontAlgn="auto">
              <a:spcAft>
                <a:spcPts val="0"/>
              </a:spcAft>
              <a:buClr>
                <a:schemeClr val="accent6"/>
              </a:buClr>
              <a:buNone/>
              <a:defRPr/>
            </a:pPr>
            <a:r>
              <a:rPr lang="tr-TR" sz="1600" b="1" dirty="0" smtClean="0">
                <a:latin typeface="Comic Sans MS" panose="030F0702030302020204" pitchFamily="66" charset="0"/>
              </a:rPr>
              <a:t>    Madde 9 –</a:t>
            </a:r>
            <a:r>
              <a:rPr lang="tr-TR" sz="1600" dirty="0" smtClean="0">
                <a:latin typeface="Comic Sans MS" panose="030F0702030302020204" pitchFamily="66" charset="0"/>
              </a:rPr>
              <a:t> İşyerlerinde, kaza ve acil durumlarda uyulması gereken hususlar aşağıda belirtilmiştir:</a:t>
            </a:r>
          </a:p>
          <a:p>
            <a:pPr marL="0" indent="0" fontAlgn="auto">
              <a:spcAft>
                <a:spcPts val="0"/>
              </a:spcAft>
              <a:buClr>
                <a:schemeClr val="accent6"/>
              </a:buClr>
              <a:buNone/>
              <a:defRPr/>
            </a:pPr>
            <a:endParaRPr lang="tr-TR" sz="1600" dirty="0" smtClean="0">
              <a:latin typeface="Comic Sans MS" panose="030F0702030302020204" pitchFamily="66" charset="0"/>
            </a:endParaRPr>
          </a:p>
          <a:p>
            <a:pPr marL="0" indent="0" fontAlgn="auto">
              <a:spcAft>
                <a:spcPts val="0"/>
              </a:spcAft>
              <a:buClr>
                <a:schemeClr val="accent6"/>
              </a:buClr>
              <a:buNone/>
              <a:defRPr/>
            </a:pPr>
            <a:r>
              <a:rPr lang="tr-TR" sz="1600" dirty="0" smtClean="0">
                <a:latin typeface="Comic Sans MS" panose="030F0702030302020204" pitchFamily="66" charset="0"/>
              </a:rPr>
              <a:t>      a)    İşveren, İş Sağlığı ve Güvenliği Yönetmeliğinin 8 inci madde hükmü saklı kalmak kaydı ile işyerindeki tehlikeli kimyasal maddelerden kaynaklanacak kaza, olay ve acil durumlarda yapılacak işleri önceden belirleyen bir acil eylem planı hazırlamak ve planın gerektirdiği düzenlemeleri yapmakla yükümlüdür. İşyerinde belli aralıklarla  acil eylem planı ile ilgili uygulamalı eğitim ve tatbikat yapılacak ve uygun ilkyardım imkanları sağlanacaktır.</a:t>
            </a:r>
          </a:p>
          <a:p>
            <a:pPr marL="0" indent="0" fontAlgn="auto">
              <a:spcAft>
                <a:spcPts val="0"/>
              </a:spcAft>
              <a:buClr>
                <a:schemeClr val="accent6"/>
              </a:buClr>
              <a:buNone/>
              <a:defRPr/>
            </a:pPr>
            <a:r>
              <a:rPr lang="tr-TR" sz="1600" dirty="0" smtClean="0">
                <a:latin typeface="Comic Sans MS" panose="030F0702030302020204" pitchFamily="66" charset="0"/>
              </a:rPr>
              <a:t>     b)   İşveren kaza halinde ve acil durumlarda, olayın etkilerini azaltacak tüm önlemleri derhal alacak ve işçileri durumdan haberdar edecektir.</a:t>
            </a:r>
          </a:p>
        </p:txBody>
      </p:sp>
      <p:sp>
        <p:nvSpPr>
          <p:cNvPr id="155651" name="Rectangle 3"/>
          <p:cNvSpPr>
            <a:spLocks noChangeArrowheads="1"/>
          </p:cNvSpPr>
          <p:nvPr/>
        </p:nvSpPr>
        <p:spPr bwMode="auto">
          <a:xfrm>
            <a:off x="1524000" y="0"/>
            <a:ext cx="601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sz="3200" dirty="0" smtClean="0">
                <a:solidFill>
                  <a:schemeClr val="accent6"/>
                </a:solidFill>
                <a:latin typeface="Comic Sans MS" panose="030F0702030302020204" pitchFamily="66" charset="0"/>
              </a:rPr>
              <a:t>İlgili </a:t>
            </a:r>
            <a:r>
              <a:rPr lang="tr-TR" sz="3200" dirty="0">
                <a:solidFill>
                  <a:schemeClr val="accent6"/>
                </a:solidFill>
                <a:latin typeface="Comic Sans MS" panose="030F0702030302020204" pitchFamily="66" charset="0"/>
              </a:rPr>
              <a:t>Mevzuat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229600" cy="725487"/>
          </a:xfrm>
        </p:spPr>
        <p:txBody>
          <a:bodyPr/>
          <a:lstStyle/>
          <a:p>
            <a:r>
              <a:rPr lang="tr-TR" sz="3600" dirty="0" smtClean="0">
                <a:solidFill>
                  <a:schemeClr val="accent6"/>
                </a:solidFill>
                <a:latin typeface="Comic Sans MS" panose="030F0702030302020204" pitchFamily="66" charset="0"/>
              </a:rPr>
              <a:t>ACİL DURUM </a:t>
            </a:r>
          </a:p>
        </p:txBody>
      </p:sp>
      <p:sp>
        <p:nvSpPr>
          <p:cNvPr id="3" name="Content Placeholder 2"/>
          <p:cNvSpPr>
            <a:spLocks noGrp="1"/>
          </p:cNvSpPr>
          <p:nvPr>
            <p:ph idx="1"/>
          </p:nvPr>
        </p:nvSpPr>
        <p:spPr>
          <a:xfrm>
            <a:off x="671513" y="1571625"/>
            <a:ext cx="7972425" cy="4071938"/>
          </a:xfrm>
        </p:spPr>
        <p:txBody>
          <a:bodyPr rtlCol="0">
            <a:normAutofit/>
          </a:bodyPr>
          <a:lstStyle/>
          <a:p>
            <a:pPr fontAlgn="auto">
              <a:spcAft>
                <a:spcPts val="0"/>
              </a:spcAft>
              <a:buClr>
                <a:schemeClr val="accent6"/>
              </a:buClr>
              <a:buFont typeface="Wingdings" panose="05000000000000000000" pitchFamily="2" charset="2"/>
              <a:buChar char="v"/>
              <a:defRPr/>
            </a:pPr>
            <a:r>
              <a:rPr lang="tr-TR" sz="2800" b="1" u="sng" dirty="0" smtClean="0">
                <a:solidFill>
                  <a:schemeClr val="accent3">
                    <a:lumMod val="75000"/>
                  </a:schemeClr>
                </a:solidFill>
              </a:rPr>
              <a:t>Acil durum</a:t>
            </a:r>
            <a:r>
              <a:rPr lang="tr-TR" sz="2800" dirty="0" smtClean="0"/>
              <a:t>; önceden tahmin edilemeyen, ani olarak oluşan ve hızlı bir şekilde müdahaleyi gerektiren olaylar bütünüdür.</a:t>
            </a:r>
          </a:p>
          <a:p>
            <a:pPr fontAlgn="auto">
              <a:spcAft>
                <a:spcPts val="0"/>
              </a:spcAft>
              <a:buClr>
                <a:schemeClr val="accent6"/>
              </a:buClr>
              <a:buFont typeface="Wingdings" panose="05000000000000000000" pitchFamily="2" charset="2"/>
              <a:buChar char="v"/>
              <a:defRPr/>
            </a:pPr>
            <a:endParaRPr lang="tr-TR" sz="2800" dirty="0" smtClean="0"/>
          </a:p>
          <a:p>
            <a:pPr fontAlgn="auto">
              <a:spcAft>
                <a:spcPts val="0"/>
              </a:spcAft>
              <a:buClr>
                <a:schemeClr val="accent6"/>
              </a:buClr>
              <a:buFont typeface="Wingdings" panose="05000000000000000000" pitchFamily="2" charset="2"/>
              <a:buChar char="v"/>
              <a:defRPr/>
            </a:pPr>
            <a:r>
              <a:rPr lang="tr-TR" sz="2800" dirty="0" smtClean="0"/>
              <a:t>Yönetim literatüründe acil durum, “</a:t>
            </a:r>
            <a:r>
              <a:rPr lang="tr-TR" sz="2800" b="1" i="1" dirty="0" smtClean="0">
                <a:solidFill>
                  <a:srgbClr val="C00000"/>
                </a:solidFill>
              </a:rPr>
              <a:t>beklenmeyen ve önceden tahmin edilemeyen durumlar</a:t>
            </a:r>
            <a:r>
              <a:rPr lang="tr-TR" sz="2800" dirty="0" smtClean="0"/>
              <a:t>” olarak ifade edilmektedir.</a:t>
            </a:r>
            <a:endParaRPr lang="tr-TR" sz="2800"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3ADCDFD-1793-4432-AB64-EBFC39F599B1}" type="slidenum">
              <a:rPr lang="tr-TR">
                <a:solidFill>
                  <a:srgbClr val="898989"/>
                </a:solidFill>
              </a:rPr>
              <a:pPr eaLnBrk="1" hangingPunct="1"/>
              <a:t>15</a:t>
            </a:fld>
            <a:endParaRPr lang="tr-TR">
              <a:solidFill>
                <a:srgbClr val="898989"/>
              </a:solidFill>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idx="1"/>
          </p:nvPr>
        </p:nvSpPr>
        <p:spPr/>
        <p:txBody>
          <a:bodyPr/>
          <a:lstStyle/>
          <a:p>
            <a:pPr>
              <a:buFont typeface="Arial" panose="020B0604020202020204" pitchFamily="34" charset="0"/>
              <a:buNone/>
            </a:pPr>
            <a:r>
              <a:rPr lang="tr-TR" sz="2400" dirty="0" smtClean="0">
                <a:latin typeface="Comic Sans MS" panose="030F0702030302020204" pitchFamily="66" charset="0"/>
              </a:rPr>
              <a:t>Resmi Gazete Tarihi: 17.12.2009 Resmi Gazete Sayısı: 27435</a:t>
            </a:r>
            <a:br>
              <a:rPr lang="tr-TR" sz="2400" dirty="0" smtClean="0">
                <a:latin typeface="Comic Sans MS" panose="030F0702030302020204" pitchFamily="66" charset="0"/>
              </a:rPr>
            </a:br>
            <a:r>
              <a:rPr lang="tr-TR" sz="2400" dirty="0" smtClean="0">
                <a:latin typeface="Comic Sans MS" panose="030F0702030302020204" pitchFamily="66" charset="0"/>
              </a:rPr>
              <a:t/>
            </a:r>
            <a:br>
              <a:rPr lang="tr-TR" sz="2400" dirty="0" smtClean="0">
                <a:latin typeface="Comic Sans MS" panose="030F0702030302020204" pitchFamily="66" charset="0"/>
              </a:rPr>
            </a:br>
            <a:r>
              <a:rPr lang="tr-TR" sz="2400" b="1" dirty="0" smtClean="0">
                <a:latin typeface="Comic Sans MS" panose="030F0702030302020204" pitchFamily="66" charset="0"/>
              </a:rPr>
              <a:t>İL  AFET VE ACİL DURUM MÜDÜRLÜKLERİ İLE SİVİL SAVUNMA ARAMA VE KURTARMA BİRLİK MÜDÜRLÜKLERİ NORM KADRO İLKE VE STANDARTLARINA DAİR YÖNETMELİK</a:t>
            </a:r>
          </a:p>
        </p:txBody>
      </p:sp>
      <p:sp>
        <p:nvSpPr>
          <p:cNvPr id="156675" name="Rectangle 3"/>
          <p:cNvSpPr>
            <a:spLocks noChangeArrowheads="1"/>
          </p:cNvSpPr>
          <p:nvPr/>
        </p:nvSpPr>
        <p:spPr bwMode="auto">
          <a:xfrm>
            <a:off x="1524000" y="0"/>
            <a:ext cx="601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sz="3200" dirty="0" smtClean="0">
                <a:solidFill>
                  <a:schemeClr val="accent6"/>
                </a:solidFill>
                <a:latin typeface="Comic Sans MS" panose="030F0702030302020204" pitchFamily="66" charset="0"/>
              </a:rPr>
              <a:t>İlgili </a:t>
            </a:r>
            <a:r>
              <a:rPr lang="tr-TR" sz="3200" dirty="0">
                <a:solidFill>
                  <a:schemeClr val="accent6"/>
                </a:solidFill>
                <a:latin typeface="Comic Sans MS" panose="030F0702030302020204" pitchFamily="66" charset="0"/>
              </a:rPr>
              <a:t>Mevzuat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725487"/>
          </a:xfrm>
        </p:spPr>
        <p:txBody>
          <a:bodyPr/>
          <a:lstStyle/>
          <a:p>
            <a:r>
              <a:rPr lang="tr-TR" sz="3600" dirty="0" smtClean="0">
                <a:solidFill>
                  <a:schemeClr val="accent6"/>
                </a:solidFill>
                <a:latin typeface="Comic Sans MS" panose="030F0702030302020204" pitchFamily="66" charset="0"/>
              </a:rPr>
              <a:t>ACİL DURUM </a:t>
            </a:r>
          </a:p>
        </p:txBody>
      </p:sp>
      <p:sp>
        <p:nvSpPr>
          <p:cNvPr id="3" name="Content Placeholder 2"/>
          <p:cNvSpPr>
            <a:spLocks noGrp="1"/>
          </p:cNvSpPr>
          <p:nvPr>
            <p:ph idx="1"/>
          </p:nvPr>
        </p:nvSpPr>
        <p:spPr>
          <a:xfrm>
            <a:off x="742950" y="1600200"/>
            <a:ext cx="7758113" cy="4043363"/>
          </a:xfrm>
        </p:spPr>
        <p:txBody>
          <a:bodyPr rtlCol="0">
            <a:normAutofit/>
          </a:bodyPr>
          <a:lstStyle/>
          <a:p>
            <a:pPr algn="just" fontAlgn="auto">
              <a:lnSpc>
                <a:spcPct val="150000"/>
              </a:lnSpc>
              <a:spcAft>
                <a:spcPts val="0"/>
              </a:spcAft>
              <a:buClr>
                <a:schemeClr val="accent6"/>
              </a:buClr>
              <a:buFont typeface="Wingdings" panose="05000000000000000000" pitchFamily="2" charset="2"/>
              <a:buChar char="v"/>
              <a:defRPr/>
            </a:pPr>
            <a:r>
              <a:rPr lang="tr-TR" sz="2800" b="1" dirty="0" smtClean="0">
                <a:solidFill>
                  <a:schemeClr val="accent3">
                    <a:lumMod val="75000"/>
                  </a:schemeClr>
                </a:solidFill>
                <a:latin typeface="Comic Sans MS" panose="030F0702030302020204" pitchFamily="66" charset="0"/>
              </a:rPr>
              <a:t>Acil durum; </a:t>
            </a:r>
            <a:r>
              <a:rPr lang="tr-TR" sz="2800" dirty="0" smtClean="0">
                <a:latin typeface="Comic Sans MS" panose="030F0702030302020204" pitchFamily="66" charset="0"/>
              </a:rPr>
              <a:t>bir kriz halidir ve can ve mal kaybını korumak, halkın sağlığını ve emniyetini güvence altına almak veya bir bölgedeki herhangi bir faciayı önlemek üzere devletin bu bölgedeki yerel çabalara destek vermesini gerektiren durumdur.</a:t>
            </a:r>
            <a:endParaRPr lang="tr-TR" sz="2800"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249E3F-EEAD-4190-B2E6-480A64674EF6}" type="slidenum">
              <a:rPr lang="tr-TR">
                <a:solidFill>
                  <a:srgbClr val="898989"/>
                </a:solidFill>
              </a:rPr>
              <a:pPr eaLnBrk="1" hangingPunct="1"/>
              <a:t>16</a:t>
            </a:fld>
            <a:endParaRPr lang="tr-TR">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725487"/>
          </a:xfrm>
        </p:spPr>
        <p:txBody>
          <a:bodyPr/>
          <a:lstStyle/>
          <a:p>
            <a:r>
              <a:rPr lang="tr-TR" sz="3600" dirty="0" smtClean="0">
                <a:solidFill>
                  <a:schemeClr val="accent6"/>
                </a:solidFill>
                <a:latin typeface="Comic Sans MS" panose="030F0702030302020204" pitchFamily="66" charset="0"/>
              </a:rPr>
              <a:t>ACİL DURUM </a:t>
            </a:r>
          </a:p>
        </p:txBody>
      </p:sp>
      <p:sp>
        <p:nvSpPr>
          <p:cNvPr id="3" name="Content Placeholder 2"/>
          <p:cNvSpPr>
            <a:spLocks noGrp="1"/>
          </p:cNvSpPr>
          <p:nvPr>
            <p:ph idx="1"/>
          </p:nvPr>
        </p:nvSpPr>
        <p:spPr>
          <a:xfrm>
            <a:off x="742950" y="1600200"/>
            <a:ext cx="7758113" cy="4043363"/>
          </a:xfrm>
        </p:spPr>
        <p:txBody>
          <a:bodyPr rtlCol="0">
            <a:normAutofit/>
          </a:bodyPr>
          <a:lstStyle/>
          <a:p>
            <a:pPr algn="just" fontAlgn="auto">
              <a:lnSpc>
                <a:spcPct val="150000"/>
              </a:lnSpc>
              <a:spcAft>
                <a:spcPts val="0"/>
              </a:spcAft>
              <a:buClr>
                <a:schemeClr val="accent6"/>
              </a:buClr>
              <a:buFont typeface="Wingdings" panose="05000000000000000000" pitchFamily="2" charset="2"/>
              <a:buChar char="v"/>
              <a:defRPr/>
            </a:pPr>
            <a:r>
              <a:rPr lang="tr-TR" sz="2400" b="1" dirty="0" smtClean="0">
                <a:solidFill>
                  <a:schemeClr val="accent3">
                    <a:lumMod val="75000"/>
                  </a:schemeClr>
                </a:solidFill>
                <a:latin typeface="Comic Sans MS" panose="030F0702030302020204" pitchFamily="66" charset="0"/>
              </a:rPr>
              <a:t>Acil durum; </a:t>
            </a:r>
            <a:r>
              <a:rPr lang="tr-TR" sz="2400" dirty="0" smtClean="0">
                <a:latin typeface="Comic Sans MS" panose="030F0702030302020204" pitchFamily="66" charset="0"/>
              </a:rPr>
              <a:t>toplumun, çalışanların, müşterilerin önemli bir şekilde yaralanmasına veya ölmesine neden olabilen veya işletmenin finansal durumunu veya toplumdaki imajını tehdit eden veya çevresel veya fiziksel zarara neden olabilen, proseslerin veya işin durmasına neden olabilen önceden planlanmamış bir olaydır.</a:t>
            </a:r>
            <a:endParaRPr lang="tr-TR" sz="2400"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ED15BA-CEB0-438A-9CDC-3A95392E0DBD}" type="slidenum">
              <a:rPr lang="tr-TR">
                <a:solidFill>
                  <a:srgbClr val="898989"/>
                </a:solidFill>
              </a:rPr>
              <a:pPr eaLnBrk="1" hangingPunct="1"/>
              <a:t>17</a:t>
            </a:fld>
            <a:endParaRPr lang="tr-TR">
              <a:solidFill>
                <a:srgbClr val="898989"/>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725487"/>
          </a:xfrm>
        </p:spPr>
        <p:txBody>
          <a:bodyPr/>
          <a:lstStyle/>
          <a:p>
            <a:r>
              <a:rPr lang="tr-TR" sz="3600" dirty="0" smtClean="0">
                <a:solidFill>
                  <a:schemeClr val="accent6"/>
                </a:solidFill>
                <a:latin typeface="Comic Sans MS" panose="030F0702030302020204" pitchFamily="66" charset="0"/>
              </a:rPr>
              <a:t>ACİL DURUM  ÖRNEKLERİ</a:t>
            </a:r>
          </a:p>
        </p:txBody>
      </p:sp>
      <p:sp>
        <p:nvSpPr>
          <p:cNvPr id="19459" name="Content Placeholder 2"/>
          <p:cNvSpPr>
            <a:spLocks noGrp="1"/>
          </p:cNvSpPr>
          <p:nvPr>
            <p:ph idx="1"/>
          </p:nvPr>
        </p:nvSpPr>
        <p:spPr>
          <a:xfrm>
            <a:off x="814388" y="1600200"/>
            <a:ext cx="7758112" cy="4043363"/>
          </a:xfrm>
        </p:spPr>
        <p:txBody>
          <a:bodyPr/>
          <a:lstStyle/>
          <a:p>
            <a:pPr algn="just">
              <a:buClr>
                <a:schemeClr val="accent6"/>
              </a:buClr>
              <a:buFont typeface="Wingdings" panose="05000000000000000000" pitchFamily="2" charset="2"/>
              <a:buChar char="v"/>
            </a:pPr>
            <a:r>
              <a:rPr lang="tr-TR" sz="2400" b="1" dirty="0" smtClean="0">
                <a:solidFill>
                  <a:srgbClr val="C00000"/>
                </a:solidFill>
                <a:latin typeface="Comic Sans MS" panose="030F0702030302020204" pitchFamily="66" charset="0"/>
              </a:rPr>
              <a:t>Tıbbi acil durumlar: </a:t>
            </a:r>
            <a:r>
              <a:rPr lang="tr-TR" sz="2400" dirty="0" smtClean="0">
                <a:latin typeface="Comic Sans MS" panose="030F0702030302020204" pitchFamily="66" charset="0"/>
              </a:rPr>
              <a:t>Büyük salgınlar, kitlesel yemek zehirlenmeleri, acil kan ihtiyaçları vb.</a:t>
            </a:r>
          </a:p>
          <a:p>
            <a:pPr marL="0" indent="0" algn="just">
              <a:buClr>
                <a:schemeClr val="accent6"/>
              </a:buClr>
              <a:buNone/>
            </a:pPr>
            <a:endParaRPr lang="tr-TR" sz="2400" dirty="0" smtClean="0">
              <a:latin typeface="Comic Sans MS" panose="030F0702030302020204" pitchFamily="66" charset="0"/>
            </a:endParaRPr>
          </a:p>
          <a:p>
            <a:pPr algn="just">
              <a:buClr>
                <a:schemeClr val="accent6"/>
              </a:buClr>
              <a:buFont typeface="Wingdings" panose="05000000000000000000" pitchFamily="2" charset="2"/>
              <a:buChar char="v"/>
            </a:pPr>
            <a:r>
              <a:rPr lang="tr-TR" sz="2400" dirty="0" smtClean="0">
                <a:latin typeface="Comic Sans MS" panose="030F0702030302020204" pitchFamily="66" charset="0"/>
              </a:rPr>
              <a:t> </a:t>
            </a:r>
            <a:r>
              <a:rPr lang="tr-TR" sz="2400" b="1" dirty="0" smtClean="0">
                <a:solidFill>
                  <a:srgbClr val="C00000"/>
                </a:solidFill>
                <a:latin typeface="Comic Sans MS" panose="030F0702030302020204" pitchFamily="66" charset="0"/>
              </a:rPr>
              <a:t>Hızlı bir şekilde kontrol altına alınabilen yangınlar.</a:t>
            </a:r>
          </a:p>
          <a:p>
            <a:pPr marL="0" indent="0" algn="just">
              <a:buClr>
                <a:schemeClr val="accent6"/>
              </a:buClr>
              <a:buNone/>
            </a:pPr>
            <a:endParaRPr lang="tr-TR" sz="2400" b="1" dirty="0" smtClean="0">
              <a:solidFill>
                <a:srgbClr val="C00000"/>
              </a:solidFill>
              <a:latin typeface="Comic Sans MS" panose="030F0702030302020204" pitchFamily="66" charset="0"/>
            </a:endParaRPr>
          </a:p>
          <a:p>
            <a:pPr algn="just">
              <a:buClr>
                <a:schemeClr val="accent6"/>
              </a:buClr>
              <a:buFont typeface="Wingdings" panose="05000000000000000000" pitchFamily="2" charset="2"/>
              <a:buChar char="v"/>
            </a:pPr>
            <a:r>
              <a:rPr lang="tr-TR" sz="2400" b="1" dirty="0" smtClean="0">
                <a:solidFill>
                  <a:srgbClr val="C00000"/>
                </a:solidFill>
                <a:latin typeface="Comic Sans MS" panose="030F0702030302020204" pitchFamily="66" charset="0"/>
              </a:rPr>
              <a:t>Kazalar: </a:t>
            </a:r>
            <a:r>
              <a:rPr lang="tr-TR" sz="2400" dirty="0" smtClean="0">
                <a:latin typeface="Comic Sans MS" panose="030F0702030302020204" pitchFamily="66" charset="0"/>
              </a:rPr>
              <a:t>Sanayide meydana gelen kazalar, kimya tesislerinde meydana gelen kazalar, büyük zincirleme trafik kazaları</a:t>
            </a:r>
          </a:p>
          <a:p>
            <a:pPr marL="0" indent="0" algn="just">
              <a:buClr>
                <a:schemeClr val="accent6"/>
              </a:buClr>
              <a:buNone/>
            </a:pPr>
            <a:r>
              <a:rPr lang="tr-TR" sz="2400" dirty="0" smtClean="0">
                <a:latin typeface="Comic Sans MS" panose="030F0702030302020204" pitchFamily="66" charset="0"/>
              </a:rPr>
              <a:t> </a:t>
            </a:r>
          </a:p>
          <a:p>
            <a:pPr algn="just">
              <a:buClr>
                <a:schemeClr val="accent6"/>
              </a:buClr>
              <a:buFont typeface="Wingdings" panose="05000000000000000000" pitchFamily="2" charset="2"/>
              <a:buChar char="v"/>
            </a:pPr>
            <a:r>
              <a:rPr lang="tr-TR" sz="2400" b="1" dirty="0" smtClean="0">
                <a:solidFill>
                  <a:srgbClr val="C00000"/>
                </a:solidFill>
                <a:latin typeface="Comic Sans MS" panose="030F0702030302020204" pitchFamily="66" charset="0"/>
              </a:rPr>
              <a:t>Bomba ihbarları</a:t>
            </a: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5D4CF42-485F-4F0B-A020-8ACAFFF5B5AD}" type="slidenum">
              <a:rPr lang="tr-TR">
                <a:solidFill>
                  <a:srgbClr val="898989"/>
                </a:solidFill>
              </a:rPr>
              <a:pPr eaLnBrk="1" hangingPunct="1"/>
              <a:t>18</a:t>
            </a:fld>
            <a:endParaRPr lang="tr-TR">
              <a:solidFill>
                <a:srgbClr val="898989"/>
              </a:solidFill>
            </a:endParaRPr>
          </a:p>
        </p:txBody>
      </p:sp>
      <p:pic>
        <p:nvPicPr>
          <p:cNvPr id="19461" name="Picture 5" descr="S:\Fire extinguisher training.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865688"/>
            <a:ext cx="2360290"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8229600" cy="725487"/>
          </a:xfrm>
        </p:spPr>
        <p:txBody>
          <a:bodyPr/>
          <a:lstStyle/>
          <a:p>
            <a:r>
              <a:rPr lang="tr-TR" sz="3600" dirty="0" smtClean="0">
                <a:solidFill>
                  <a:schemeClr val="accent6"/>
                </a:solidFill>
                <a:latin typeface="Comic Sans MS" panose="030F0702030302020204" pitchFamily="66" charset="0"/>
              </a:rPr>
              <a:t>ACİL DURUM  ÖRNEKLERİ</a:t>
            </a:r>
          </a:p>
        </p:txBody>
      </p:sp>
      <p:sp>
        <p:nvSpPr>
          <p:cNvPr id="20483" name="Content Placeholder 2"/>
          <p:cNvSpPr>
            <a:spLocks noGrp="1"/>
          </p:cNvSpPr>
          <p:nvPr>
            <p:ph idx="1"/>
          </p:nvPr>
        </p:nvSpPr>
        <p:spPr>
          <a:xfrm>
            <a:off x="1785938" y="1143000"/>
            <a:ext cx="5829300" cy="5072063"/>
          </a:xfrm>
        </p:spPr>
        <p:txBody>
          <a:bodyPr/>
          <a:lstStyle/>
          <a:p>
            <a:pPr>
              <a:buClr>
                <a:schemeClr val="accent6"/>
              </a:buClr>
              <a:buFont typeface="Wingdings" panose="05000000000000000000" pitchFamily="2" charset="2"/>
              <a:buChar char="v"/>
            </a:pPr>
            <a:r>
              <a:rPr lang="tr-TR" sz="2800" dirty="0" smtClean="0">
                <a:latin typeface="Comic Sans MS" panose="030F0702030302020204" pitchFamily="66" charset="0"/>
              </a:rPr>
              <a:t>Yangın,</a:t>
            </a:r>
          </a:p>
          <a:p>
            <a:pPr>
              <a:buClr>
                <a:schemeClr val="accent6"/>
              </a:buClr>
              <a:buFont typeface="Wingdings" panose="05000000000000000000" pitchFamily="2" charset="2"/>
              <a:buChar char="v"/>
            </a:pPr>
            <a:r>
              <a:rPr lang="tr-TR" sz="2800" dirty="0" smtClean="0">
                <a:latin typeface="Comic Sans MS" panose="030F0702030302020204" pitchFamily="66" charset="0"/>
              </a:rPr>
              <a:t>Zararlı madde olayları</a:t>
            </a:r>
          </a:p>
          <a:p>
            <a:pPr>
              <a:buClr>
                <a:schemeClr val="accent6"/>
              </a:buClr>
              <a:buFont typeface="Wingdings" panose="05000000000000000000" pitchFamily="2" charset="2"/>
              <a:buChar char="v"/>
            </a:pPr>
            <a:r>
              <a:rPr lang="tr-TR" sz="2800" dirty="0" smtClean="0">
                <a:latin typeface="Comic Sans MS" panose="030F0702030302020204" pitchFamily="66" charset="0"/>
              </a:rPr>
              <a:t>Su baskını ve sel </a:t>
            </a:r>
          </a:p>
          <a:p>
            <a:pPr>
              <a:buClr>
                <a:schemeClr val="accent6"/>
              </a:buClr>
              <a:buFont typeface="Wingdings" panose="05000000000000000000" pitchFamily="2" charset="2"/>
              <a:buChar char="v"/>
            </a:pPr>
            <a:r>
              <a:rPr lang="tr-TR" sz="2800" dirty="0" smtClean="0">
                <a:latin typeface="Comic Sans MS" panose="030F0702030302020204" pitchFamily="66" charset="0"/>
              </a:rPr>
              <a:t>Fırtına</a:t>
            </a:r>
          </a:p>
          <a:p>
            <a:pPr>
              <a:buClr>
                <a:schemeClr val="accent6"/>
              </a:buClr>
              <a:buFont typeface="Wingdings" panose="05000000000000000000" pitchFamily="2" charset="2"/>
              <a:buChar char="v"/>
            </a:pPr>
            <a:r>
              <a:rPr lang="tr-TR" sz="2800" dirty="0" smtClean="0">
                <a:latin typeface="Comic Sans MS" panose="030F0702030302020204" pitchFamily="66" charset="0"/>
              </a:rPr>
              <a:t>Kasırga</a:t>
            </a:r>
          </a:p>
          <a:p>
            <a:pPr>
              <a:buClr>
                <a:schemeClr val="accent6"/>
              </a:buClr>
              <a:buFont typeface="Wingdings" panose="05000000000000000000" pitchFamily="2" charset="2"/>
              <a:buChar char="v"/>
            </a:pPr>
            <a:r>
              <a:rPr lang="tr-TR" sz="2800" dirty="0" smtClean="0">
                <a:latin typeface="Comic Sans MS" panose="030F0702030302020204" pitchFamily="66" charset="0"/>
              </a:rPr>
              <a:t>Deprem</a:t>
            </a:r>
          </a:p>
          <a:p>
            <a:pPr>
              <a:buClr>
                <a:schemeClr val="accent6"/>
              </a:buClr>
              <a:buFont typeface="Wingdings" panose="05000000000000000000" pitchFamily="2" charset="2"/>
              <a:buChar char="v"/>
            </a:pPr>
            <a:r>
              <a:rPr lang="tr-TR" sz="2800" dirty="0" smtClean="0">
                <a:latin typeface="Comic Sans MS" panose="030F0702030302020204" pitchFamily="66" charset="0"/>
              </a:rPr>
              <a:t>Komünikasyon hataları</a:t>
            </a:r>
          </a:p>
          <a:p>
            <a:pPr>
              <a:buClr>
                <a:schemeClr val="accent6"/>
              </a:buClr>
              <a:buFont typeface="Wingdings" panose="05000000000000000000" pitchFamily="2" charset="2"/>
              <a:buChar char="v"/>
            </a:pPr>
            <a:r>
              <a:rPr lang="tr-TR" sz="2800" dirty="0" smtClean="0">
                <a:latin typeface="Comic Sans MS" panose="030F0702030302020204" pitchFamily="66" charset="0"/>
              </a:rPr>
              <a:t>Önemli miktarda müşteri veya tedarikçilerin kaybı</a:t>
            </a:r>
          </a:p>
          <a:p>
            <a:pPr>
              <a:buClr>
                <a:schemeClr val="accent6"/>
              </a:buClr>
              <a:buFont typeface="Wingdings" panose="05000000000000000000" pitchFamily="2" charset="2"/>
              <a:buChar char="v"/>
            </a:pPr>
            <a:r>
              <a:rPr lang="tr-TR" sz="2800" dirty="0" smtClean="0">
                <a:latin typeface="Comic Sans MS" panose="030F0702030302020204" pitchFamily="66" charset="0"/>
              </a:rPr>
              <a:t>Patlama</a:t>
            </a: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9059E21-1241-4B2B-B03E-59A70C22AD26}" type="slidenum">
              <a:rPr lang="tr-TR">
                <a:solidFill>
                  <a:srgbClr val="898989"/>
                </a:solidFill>
              </a:rPr>
              <a:pPr eaLnBrk="1" hangingPunct="1"/>
              <a:t>19</a:t>
            </a:fld>
            <a:endParaRPr lang="tr-TR">
              <a:solidFill>
                <a:srgbClr val="898989"/>
              </a:solidFill>
            </a:endParaRPr>
          </a:p>
        </p:txBody>
      </p:sp>
      <p:pic>
        <p:nvPicPr>
          <p:cNvPr id="20485" name="Picture 4" descr="Q:\howicz\330 unit fire 119 n.jpg"/>
          <p:cNvPicPr>
            <a:picLocks noChangeAspect="1" noChangeArrowheads="1"/>
          </p:cNvPicPr>
          <p:nvPr/>
        </p:nvPicPr>
        <p:blipFill>
          <a:blip r:embed="rId3">
            <a:extLst>
              <a:ext uri="{28A0092B-C50C-407E-A947-70E740481C1C}">
                <a14:useLocalDpi xmlns:a14="http://schemas.microsoft.com/office/drawing/2010/main" val="0"/>
              </a:ext>
            </a:extLst>
          </a:blip>
          <a:srcRect l="18988" t="5696" r="20253" b="8861"/>
          <a:stretch>
            <a:fillRect/>
          </a:stretch>
        </p:blipFill>
        <p:spPr bwMode="auto">
          <a:xfrm>
            <a:off x="6012160" y="1428750"/>
            <a:ext cx="2808312"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7" descr="http://t2.gstatic.com/images?q=tbn:MYrSgtMXxyb2OM:http://www.resimrehberi.com/files/file/gurultulu-simsek.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5454993"/>
            <a:ext cx="1647825"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4"/>
          <p:cNvSpPr>
            <a:spLocks noGrp="1"/>
          </p:cNvSpPr>
          <p:nvPr>
            <p:ph type="title"/>
          </p:nvPr>
        </p:nvSpPr>
        <p:spPr>
          <a:xfrm>
            <a:off x="457200" y="274638"/>
            <a:ext cx="8229600" cy="654050"/>
          </a:xfrm>
        </p:spPr>
        <p:txBody>
          <a:bodyPr rtlCol="0">
            <a:normAutofit/>
          </a:bodyPr>
          <a:lstStyle/>
          <a:p>
            <a:pPr fontAlgn="auto">
              <a:spcAft>
                <a:spcPts val="0"/>
              </a:spcAft>
              <a:defRPr/>
            </a:pPr>
            <a:r>
              <a:rPr lang="tr-TR" sz="3600" b="1" dirty="0" smtClean="0">
                <a:solidFill>
                  <a:schemeClr val="accent6"/>
                </a:solidFill>
                <a:latin typeface="Comic Sans MS" panose="030F0702030302020204" pitchFamily="66" charset="0"/>
              </a:rPr>
              <a:t>Amaç</a:t>
            </a:r>
            <a:endParaRPr lang="tr-TR" sz="3600" dirty="0" smtClean="0">
              <a:solidFill>
                <a:schemeClr val="accent6"/>
              </a:solidFill>
              <a:latin typeface="Comic Sans MS" panose="030F0702030302020204" pitchFamily="66" charset="0"/>
            </a:endParaRPr>
          </a:p>
        </p:txBody>
      </p:sp>
      <p:sp>
        <p:nvSpPr>
          <p:cNvPr id="3075" name="Content Placeholder 6"/>
          <p:cNvSpPr>
            <a:spLocks noGrp="1"/>
          </p:cNvSpPr>
          <p:nvPr>
            <p:ph sz="half" idx="1"/>
          </p:nvPr>
        </p:nvSpPr>
        <p:spPr>
          <a:xfrm>
            <a:off x="251520" y="1160463"/>
            <a:ext cx="8435280" cy="2700337"/>
          </a:xfrm>
        </p:spPr>
        <p:txBody>
          <a:bodyPr/>
          <a:lstStyle/>
          <a:p>
            <a:pPr lvl="2">
              <a:spcBef>
                <a:spcPct val="0"/>
              </a:spcBef>
              <a:buFont typeface="Arial" panose="020B0604020202020204" pitchFamily="34" charset="0"/>
              <a:buNone/>
            </a:pPr>
            <a:r>
              <a:rPr lang="tr-TR" sz="2800" dirty="0" smtClean="0">
                <a:latin typeface="Comic Sans MS" panose="030F0702030302020204" pitchFamily="66" charset="0"/>
              </a:rPr>
              <a:t>      Katılımcıların, işyerlerinde acil durumlarda uygulanacak planlar ve bu planlamanın yapılması hakkında bilgi edinmelerini sağlamaktır. </a:t>
            </a:r>
          </a:p>
        </p:txBody>
      </p:sp>
      <p:sp>
        <p:nvSpPr>
          <p:cNvPr id="30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EDDEC4B-158F-4F70-BBA4-D36183B13EB1}" type="slidenum">
              <a:rPr lang="tr-TR" sz="1600">
                <a:solidFill>
                  <a:srgbClr val="002060"/>
                </a:solidFill>
              </a:rPr>
              <a:pPr eaLnBrk="1" hangingPunct="1"/>
              <a:t>2</a:t>
            </a:fld>
            <a:endParaRPr lang="tr-TR" sz="1600">
              <a:solidFill>
                <a:srgbClr val="00206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60648"/>
            <a:ext cx="8229600" cy="725487"/>
          </a:xfrm>
        </p:spPr>
        <p:txBody>
          <a:bodyPr/>
          <a:lstStyle/>
          <a:p>
            <a:r>
              <a:rPr lang="tr-TR" sz="3200" dirty="0" smtClean="0">
                <a:solidFill>
                  <a:schemeClr val="accent6"/>
                </a:solidFill>
                <a:latin typeface="Comic Sans MS" panose="030F0702030302020204" pitchFamily="66" charset="0"/>
              </a:rPr>
              <a:t>ÜÇ GRUP ALTINDA ACİL DURUMLAR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18705628"/>
              </p:ext>
            </p:extLst>
          </p:nvPr>
        </p:nvGraphicFramePr>
        <p:xfrm>
          <a:off x="742950" y="1357313"/>
          <a:ext cx="7758114" cy="4449768"/>
        </p:xfrm>
        <a:graphic>
          <a:graphicData uri="http://schemas.openxmlformats.org/drawingml/2006/table">
            <a:tbl>
              <a:tblPr firstRow="1" bandRow="1">
                <a:tableStyleId>{5C22544A-7EE6-4342-B048-85BDC9FD1C3A}</a:tableStyleId>
              </a:tblPr>
              <a:tblGrid>
                <a:gridCol w="2586038"/>
                <a:gridCol w="2586038"/>
                <a:gridCol w="2586038"/>
              </a:tblGrid>
              <a:tr h="370814">
                <a:tc>
                  <a:txBody>
                    <a:bodyPr/>
                    <a:lstStyle/>
                    <a:p>
                      <a:r>
                        <a:rPr lang="tr-TR" sz="1800" dirty="0" smtClean="0">
                          <a:latin typeface="Comic Sans MS" panose="030F0702030302020204" pitchFamily="66" charset="0"/>
                        </a:rPr>
                        <a:t>Doğal Felaketler</a:t>
                      </a:r>
                      <a:endParaRPr lang="tr-TR" sz="1800" dirty="0">
                        <a:latin typeface="Comic Sans MS" panose="030F0702030302020204" pitchFamily="66" charset="0"/>
                      </a:endParaRPr>
                    </a:p>
                  </a:txBody>
                  <a:tcPr marT="45717" marB="45717">
                    <a:solidFill>
                      <a:schemeClr val="accent6"/>
                    </a:solidFill>
                  </a:tcPr>
                </a:tc>
                <a:tc>
                  <a:txBody>
                    <a:bodyPr/>
                    <a:lstStyle/>
                    <a:p>
                      <a:r>
                        <a:rPr lang="tr-TR" sz="1800" dirty="0" smtClean="0">
                          <a:latin typeface="Comic Sans MS" panose="030F0702030302020204" pitchFamily="66" charset="0"/>
                        </a:rPr>
                        <a:t>Teknolojik</a:t>
                      </a:r>
                      <a:endParaRPr lang="tr-TR" sz="1800" dirty="0">
                        <a:latin typeface="Comic Sans MS" panose="030F0702030302020204" pitchFamily="66" charset="0"/>
                      </a:endParaRPr>
                    </a:p>
                  </a:txBody>
                  <a:tcPr marT="45717" marB="45717">
                    <a:solidFill>
                      <a:schemeClr val="accent6"/>
                    </a:solidFill>
                  </a:tcPr>
                </a:tc>
                <a:tc>
                  <a:txBody>
                    <a:bodyPr/>
                    <a:lstStyle/>
                    <a:p>
                      <a:r>
                        <a:rPr lang="tr-TR" sz="1800" dirty="0" smtClean="0">
                          <a:latin typeface="Comic Sans MS" panose="030F0702030302020204" pitchFamily="66" charset="0"/>
                        </a:rPr>
                        <a:t>İnsan</a:t>
                      </a:r>
                      <a:endParaRPr lang="tr-TR" sz="1800" dirty="0">
                        <a:latin typeface="Comic Sans MS" panose="030F0702030302020204" pitchFamily="66" charset="0"/>
                      </a:endParaRPr>
                    </a:p>
                  </a:txBody>
                  <a:tcPr marT="45717" marB="45717">
                    <a:solidFill>
                      <a:schemeClr val="accent6"/>
                    </a:solidFill>
                  </a:tcPr>
                </a:tc>
              </a:tr>
              <a:tr h="370814">
                <a:tc>
                  <a:txBody>
                    <a:bodyPr/>
                    <a:lstStyle/>
                    <a:p>
                      <a:r>
                        <a:rPr lang="tr-TR" sz="1800" dirty="0" smtClean="0">
                          <a:latin typeface="Comic Sans MS" panose="030F0702030302020204" pitchFamily="66" charset="0"/>
                        </a:rPr>
                        <a:t>Çığ</a:t>
                      </a:r>
                      <a:endParaRPr lang="tr-TR" sz="1800" dirty="0">
                        <a:latin typeface="Comic Sans MS" panose="030F0702030302020204" pitchFamily="66" charset="0"/>
                      </a:endParaRPr>
                    </a:p>
                  </a:txBody>
                  <a:tcPr marT="45717" marB="45717">
                    <a:solidFill>
                      <a:schemeClr val="accent6"/>
                    </a:solidFill>
                  </a:tcPr>
                </a:tc>
                <a:tc>
                  <a:txBody>
                    <a:bodyPr/>
                    <a:lstStyle/>
                    <a:p>
                      <a:r>
                        <a:rPr lang="tr-TR" sz="1800" dirty="0" smtClean="0">
                          <a:latin typeface="Comic Sans MS" panose="030F0702030302020204" pitchFamily="66" charset="0"/>
                        </a:rPr>
                        <a:t>Uçak kazaları</a:t>
                      </a:r>
                      <a:endParaRPr lang="tr-TR" sz="1800" dirty="0">
                        <a:latin typeface="Comic Sans MS" panose="030F0702030302020204" pitchFamily="66" charset="0"/>
                      </a:endParaRPr>
                    </a:p>
                  </a:txBody>
                  <a:tcPr marT="45717" marB="45717">
                    <a:solidFill>
                      <a:schemeClr val="accent6"/>
                    </a:solidFill>
                  </a:tcPr>
                </a:tc>
                <a:tc>
                  <a:txBody>
                    <a:bodyPr/>
                    <a:lstStyle/>
                    <a:p>
                      <a:r>
                        <a:rPr lang="tr-TR" sz="1800" dirty="0" smtClean="0">
                          <a:latin typeface="Comic Sans MS" panose="030F0702030302020204" pitchFamily="66" charset="0"/>
                        </a:rPr>
                        <a:t>Kundakçılık</a:t>
                      </a:r>
                      <a:endParaRPr lang="tr-TR" sz="1800" dirty="0">
                        <a:latin typeface="Comic Sans MS" panose="030F0702030302020204" pitchFamily="66" charset="0"/>
                      </a:endParaRPr>
                    </a:p>
                  </a:txBody>
                  <a:tcPr marT="45717" marB="45717">
                    <a:solidFill>
                      <a:schemeClr val="accent6"/>
                    </a:solidFill>
                  </a:tcPr>
                </a:tc>
              </a:tr>
              <a:tr h="370814">
                <a:tc>
                  <a:txBody>
                    <a:bodyPr/>
                    <a:lstStyle/>
                    <a:p>
                      <a:r>
                        <a:rPr lang="tr-TR" sz="1800" dirty="0" smtClean="0">
                          <a:latin typeface="Comic Sans MS" panose="030F0702030302020204" pitchFamily="66" charset="0"/>
                        </a:rPr>
                        <a:t>Biyolojik</a:t>
                      </a:r>
                      <a:endParaRPr lang="tr-TR" sz="1800" dirty="0">
                        <a:latin typeface="Comic Sans MS" panose="030F0702030302020204" pitchFamily="66" charset="0"/>
                      </a:endParaRPr>
                    </a:p>
                  </a:txBody>
                  <a:tcPr marT="45717" marB="45717">
                    <a:solidFill>
                      <a:schemeClr val="accent6"/>
                    </a:solidFill>
                  </a:tcPr>
                </a:tc>
                <a:tc>
                  <a:txBody>
                    <a:bodyPr/>
                    <a:lstStyle/>
                    <a:p>
                      <a:r>
                        <a:rPr lang="tr-TR" sz="1800" dirty="0" smtClean="0">
                          <a:latin typeface="Comic Sans MS" panose="030F0702030302020204" pitchFamily="66" charset="0"/>
                        </a:rPr>
                        <a:t>İş kesintileri</a:t>
                      </a:r>
                      <a:endParaRPr lang="tr-TR" sz="1800" dirty="0">
                        <a:latin typeface="Comic Sans MS" panose="030F0702030302020204" pitchFamily="66" charset="0"/>
                      </a:endParaRPr>
                    </a:p>
                  </a:txBody>
                  <a:tcPr marT="45717" marB="45717">
                    <a:solidFill>
                      <a:schemeClr val="accent6"/>
                    </a:solidFill>
                  </a:tcPr>
                </a:tc>
                <a:tc>
                  <a:txBody>
                    <a:bodyPr/>
                    <a:lstStyle/>
                    <a:p>
                      <a:r>
                        <a:rPr lang="tr-TR" sz="1800" dirty="0" smtClean="0">
                          <a:latin typeface="Comic Sans MS" panose="030F0702030302020204" pitchFamily="66" charset="0"/>
                        </a:rPr>
                        <a:t>Toplumsal kargaşa</a:t>
                      </a:r>
                      <a:endParaRPr lang="tr-TR" sz="1800" dirty="0">
                        <a:latin typeface="Comic Sans MS" panose="030F0702030302020204" pitchFamily="66" charset="0"/>
                      </a:endParaRPr>
                    </a:p>
                  </a:txBody>
                  <a:tcPr marT="45717" marB="45717">
                    <a:solidFill>
                      <a:schemeClr val="accent6"/>
                    </a:solidFill>
                  </a:tcPr>
                </a:tc>
              </a:tr>
              <a:tr h="370814">
                <a:tc>
                  <a:txBody>
                    <a:bodyPr/>
                    <a:lstStyle/>
                    <a:p>
                      <a:r>
                        <a:rPr lang="tr-TR" sz="1800" dirty="0" smtClean="0">
                          <a:latin typeface="Comic Sans MS" panose="030F0702030302020204" pitchFamily="66" charset="0"/>
                        </a:rPr>
                        <a:t>Kuraklık</a:t>
                      </a:r>
                      <a:endParaRPr lang="tr-TR" sz="1800" dirty="0">
                        <a:latin typeface="Comic Sans MS" panose="030F0702030302020204" pitchFamily="66" charset="0"/>
                      </a:endParaRPr>
                    </a:p>
                  </a:txBody>
                  <a:tcPr marT="45717" marB="45717">
                    <a:solidFill>
                      <a:schemeClr val="accent6"/>
                    </a:solidFill>
                  </a:tcPr>
                </a:tc>
                <a:tc>
                  <a:txBody>
                    <a:bodyPr/>
                    <a:lstStyle/>
                    <a:p>
                      <a:r>
                        <a:rPr lang="tr-TR" sz="1800" dirty="0" smtClean="0">
                          <a:latin typeface="Comic Sans MS" panose="030F0702030302020204" pitchFamily="66" charset="0"/>
                        </a:rPr>
                        <a:t>İletişim</a:t>
                      </a:r>
                      <a:endParaRPr lang="tr-TR" sz="1800" dirty="0">
                        <a:latin typeface="Comic Sans MS" panose="030F0702030302020204" pitchFamily="66" charset="0"/>
                      </a:endParaRPr>
                    </a:p>
                  </a:txBody>
                  <a:tcPr marT="45717" marB="45717">
                    <a:solidFill>
                      <a:schemeClr val="accent6"/>
                    </a:solidFill>
                  </a:tcPr>
                </a:tc>
                <a:tc>
                  <a:txBody>
                    <a:bodyPr/>
                    <a:lstStyle/>
                    <a:p>
                      <a:r>
                        <a:rPr lang="tr-TR" sz="1800" dirty="0" smtClean="0">
                          <a:latin typeface="Comic Sans MS" panose="030F0702030302020204" pitchFamily="66" charset="0"/>
                        </a:rPr>
                        <a:t>Düşman</a:t>
                      </a:r>
                      <a:r>
                        <a:rPr lang="tr-TR" sz="1800" baseline="0" dirty="0" smtClean="0">
                          <a:latin typeface="Comic Sans MS" panose="030F0702030302020204" pitchFamily="66" charset="0"/>
                        </a:rPr>
                        <a:t> saldırısı</a:t>
                      </a:r>
                      <a:endParaRPr lang="tr-TR" sz="1800" dirty="0">
                        <a:latin typeface="Comic Sans MS" panose="030F0702030302020204" pitchFamily="66" charset="0"/>
                      </a:endParaRPr>
                    </a:p>
                  </a:txBody>
                  <a:tcPr marT="45717" marB="45717">
                    <a:solidFill>
                      <a:schemeClr val="accent6"/>
                    </a:solidFill>
                  </a:tcPr>
                </a:tc>
              </a:tr>
              <a:tr h="370814">
                <a:tc>
                  <a:txBody>
                    <a:bodyPr/>
                    <a:lstStyle/>
                    <a:p>
                      <a:r>
                        <a:rPr lang="tr-TR" sz="1800" dirty="0" smtClean="0">
                          <a:latin typeface="Comic Sans MS" panose="030F0702030302020204" pitchFamily="66" charset="0"/>
                        </a:rPr>
                        <a:t>Deprem</a:t>
                      </a:r>
                      <a:endParaRPr lang="tr-TR" sz="1800" dirty="0">
                        <a:latin typeface="Comic Sans MS" panose="030F0702030302020204" pitchFamily="66" charset="0"/>
                      </a:endParaRPr>
                    </a:p>
                  </a:txBody>
                  <a:tcPr marT="45717" marB="45717">
                    <a:solidFill>
                      <a:schemeClr val="accent6"/>
                    </a:solidFill>
                  </a:tcPr>
                </a:tc>
                <a:tc>
                  <a:txBody>
                    <a:bodyPr/>
                    <a:lstStyle/>
                    <a:p>
                      <a:r>
                        <a:rPr lang="tr-TR" sz="1800" dirty="0" smtClean="0">
                          <a:latin typeface="Comic Sans MS" panose="030F0702030302020204" pitchFamily="66" charset="0"/>
                        </a:rPr>
                        <a:t>Baraj</a:t>
                      </a:r>
                      <a:r>
                        <a:rPr lang="tr-TR" sz="1800" baseline="0" dirty="0" smtClean="0">
                          <a:latin typeface="Comic Sans MS" panose="030F0702030302020204" pitchFamily="66" charset="0"/>
                        </a:rPr>
                        <a:t> arızaları</a:t>
                      </a:r>
                      <a:endParaRPr lang="tr-TR" sz="1800" dirty="0">
                        <a:latin typeface="Comic Sans MS" panose="030F0702030302020204" pitchFamily="66" charset="0"/>
                      </a:endParaRPr>
                    </a:p>
                  </a:txBody>
                  <a:tcPr marT="45717" marB="45717">
                    <a:solidFill>
                      <a:schemeClr val="accent6"/>
                    </a:solidFill>
                  </a:tcPr>
                </a:tc>
                <a:tc>
                  <a:txBody>
                    <a:bodyPr/>
                    <a:lstStyle/>
                    <a:p>
                      <a:r>
                        <a:rPr lang="tr-TR" sz="1800" dirty="0" smtClean="0">
                          <a:latin typeface="Comic Sans MS" panose="030F0702030302020204" pitchFamily="66" charset="0"/>
                        </a:rPr>
                        <a:t>Genel grev</a:t>
                      </a:r>
                      <a:endParaRPr lang="tr-TR" sz="1800" dirty="0">
                        <a:latin typeface="Comic Sans MS" panose="030F0702030302020204" pitchFamily="66" charset="0"/>
                      </a:endParaRPr>
                    </a:p>
                  </a:txBody>
                  <a:tcPr marT="45717" marB="45717">
                    <a:solidFill>
                      <a:schemeClr val="accent6"/>
                    </a:solidFill>
                  </a:tcPr>
                </a:tc>
              </a:tr>
              <a:tr h="370814">
                <a:tc>
                  <a:txBody>
                    <a:bodyPr/>
                    <a:lstStyle/>
                    <a:p>
                      <a:r>
                        <a:rPr lang="tr-TR" sz="1800" dirty="0" smtClean="0">
                          <a:latin typeface="Comic Sans MS" panose="030F0702030302020204" pitchFamily="66" charset="0"/>
                        </a:rPr>
                        <a:t>Aşırı sıcak veya soğuk</a:t>
                      </a:r>
                      <a:endParaRPr lang="tr-TR" sz="1800" dirty="0">
                        <a:latin typeface="Comic Sans MS" panose="030F0702030302020204" pitchFamily="66" charset="0"/>
                      </a:endParaRPr>
                    </a:p>
                  </a:txBody>
                  <a:tcPr marT="45717" marB="45717">
                    <a:solidFill>
                      <a:schemeClr val="accent6"/>
                    </a:solidFill>
                  </a:tcPr>
                </a:tc>
                <a:tc>
                  <a:txBody>
                    <a:bodyPr/>
                    <a:lstStyle/>
                    <a:p>
                      <a:r>
                        <a:rPr lang="tr-TR" sz="1800" dirty="0" smtClean="0">
                          <a:latin typeface="Comic Sans MS" panose="030F0702030302020204" pitchFamily="66" charset="0"/>
                        </a:rPr>
                        <a:t>Aşırı hava kirliliği</a:t>
                      </a:r>
                      <a:endParaRPr lang="tr-TR" sz="1800" dirty="0">
                        <a:latin typeface="Comic Sans MS" panose="030F0702030302020204" pitchFamily="66" charset="0"/>
                      </a:endParaRPr>
                    </a:p>
                  </a:txBody>
                  <a:tcPr marT="45717" marB="45717">
                    <a:solidFill>
                      <a:schemeClr val="accent6"/>
                    </a:solidFill>
                  </a:tcPr>
                </a:tc>
                <a:tc>
                  <a:txBody>
                    <a:bodyPr/>
                    <a:lstStyle/>
                    <a:p>
                      <a:r>
                        <a:rPr lang="tr-TR" sz="1800" dirty="0" smtClean="0">
                          <a:latin typeface="Comic Sans MS" panose="030F0702030302020204" pitchFamily="66" charset="0"/>
                        </a:rPr>
                        <a:t>Sabotaj</a:t>
                      </a:r>
                      <a:endParaRPr lang="tr-TR" sz="1800" dirty="0">
                        <a:latin typeface="Comic Sans MS" panose="030F0702030302020204" pitchFamily="66" charset="0"/>
                      </a:endParaRPr>
                    </a:p>
                  </a:txBody>
                  <a:tcPr marT="45717" marB="45717">
                    <a:solidFill>
                      <a:schemeClr val="accent6"/>
                    </a:solidFill>
                  </a:tcPr>
                </a:tc>
              </a:tr>
              <a:tr h="370814">
                <a:tc>
                  <a:txBody>
                    <a:bodyPr/>
                    <a:lstStyle/>
                    <a:p>
                      <a:r>
                        <a:rPr lang="tr-TR" sz="1800" dirty="0" smtClean="0">
                          <a:latin typeface="Comic Sans MS" panose="030F0702030302020204" pitchFamily="66" charset="0"/>
                        </a:rPr>
                        <a:t>Yangın</a:t>
                      </a:r>
                      <a:endParaRPr lang="tr-TR" sz="1800" dirty="0">
                        <a:latin typeface="Comic Sans MS" panose="030F0702030302020204" pitchFamily="66" charset="0"/>
                      </a:endParaRPr>
                    </a:p>
                  </a:txBody>
                  <a:tcPr marT="45717" marB="45717">
                    <a:solidFill>
                      <a:schemeClr val="accent6"/>
                    </a:solidFill>
                  </a:tcPr>
                </a:tc>
                <a:tc>
                  <a:txBody>
                    <a:bodyPr/>
                    <a:lstStyle/>
                    <a:p>
                      <a:r>
                        <a:rPr lang="tr-TR" sz="1800" dirty="0" smtClean="0">
                          <a:latin typeface="Comic Sans MS" panose="030F0702030302020204" pitchFamily="66" charset="0"/>
                        </a:rPr>
                        <a:t>Patlamalar/Yangın</a:t>
                      </a:r>
                      <a:endParaRPr lang="tr-TR" sz="1800" dirty="0">
                        <a:latin typeface="Comic Sans MS" panose="030F0702030302020204" pitchFamily="66" charset="0"/>
                      </a:endParaRPr>
                    </a:p>
                  </a:txBody>
                  <a:tcPr marT="45717" marB="45717">
                    <a:solidFill>
                      <a:schemeClr val="accent6"/>
                    </a:solidFill>
                  </a:tcPr>
                </a:tc>
                <a:tc>
                  <a:txBody>
                    <a:bodyPr/>
                    <a:lstStyle/>
                    <a:p>
                      <a:r>
                        <a:rPr lang="tr-TR" sz="1800" dirty="0" smtClean="0">
                          <a:latin typeface="Comic Sans MS" panose="030F0702030302020204" pitchFamily="66" charset="0"/>
                        </a:rPr>
                        <a:t>Terörizm</a:t>
                      </a:r>
                      <a:endParaRPr lang="tr-TR" sz="1800" dirty="0">
                        <a:latin typeface="Comic Sans MS" panose="030F0702030302020204" pitchFamily="66" charset="0"/>
                      </a:endParaRPr>
                    </a:p>
                  </a:txBody>
                  <a:tcPr marT="45717" marB="45717">
                    <a:solidFill>
                      <a:schemeClr val="accent6"/>
                    </a:solidFill>
                  </a:tcPr>
                </a:tc>
              </a:tr>
              <a:tr h="370814">
                <a:tc>
                  <a:txBody>
                    <a:bodyPr/>
                    <a:lstStyle/>
                    <a:p>
                      <a:r>
                        <a:rPr lang="tr-TR" sz="1800" dirty="0" smtClean="0">
                          <a:latin typeface="Comic Sans MS" panose="030F0702030302020204" pitchFamily="66" charset="0"/>
                        </a:rPr>
                        <a:t>Sel ve su baskınları</a:t>
                      </a:r>
                      <a:endParaRPr lang="tr-TR" sz="1800" dirty="0">
                        <a:latin typeface="Comic Sans MS" panose="030F0702030302020204" pitchFamily="66" charset="0"/>
                      </a:endParaRPr>
                    </a:p>
                  </a:txBody>
                  <a:tcPr marT="45717" marB="45717">
                    <a:solidFill>
                      <a:schemeClr val="accent6"/>
                    </a:solidFill>
                  </a:tcPr>
                </a:tc>
                <a:tc>
                  <a:txBody>
                    <a:bodyPr/>
                    <a:lstStyle/>
                    <a:p>
                      <a:r>
                        <a:rPr lang="tr-TR" sz="1800" dirty="0" smtClean="0">
                          <a:latin typeface="Comic Sans MS" panose="030F0702030302020204" pitchFamily="66" charset="0"/>
                        </a:rPr>
                        <a:t>Finansal çöküntü</a:t>
                      </a:r>
                      <a:endParaRPr lang="tr-TR" sz="1800" dirty="0">
                        <a:latin typeface="Comic Sans MS" panose="030F0702030302020204" pitchFamily="66" charset="0"/>
                      </a:endParaRPr>
                    </a:p>
                  </a:txBody>
                  <a:tcPr marT="45717" marB="45717">
                    <a:solidFill>
                      <a:schemeClr val="accent6"/>
                    </a:solidFill>
                  </a:tcPr>
                </a:tc>
                <a:tc>
                  <a:txBody>
                    <a:bodyPr/>
                    <a:lstStyle/>
                    <a:p>
                      <a:r>
                        <a:rPr lang="tr-TR" sz="1800" dirty="0" smtClean="0">
                          <a:latin typeface="Comic Sans MS" panose="030F0702030302020204" pitchFamily="66" charset="0"/>
                        </a:rPr>
                        <a:t>Savaş</a:t>
                      </a:r>
                      <a:endParaRPr lang="tr-TR" sz="1800" dirty="0">
                        <a:latin typeface="Comic Sans MS" panose="030F0702030302020204" pitchFamily="66" charset="0"/>
                      </a:endParaRPr>
                    </a:p>
                  </a:txBody>
                  <a:tcPr marT="45717" marB="45717">
                    <a:solidFill>
                      <a:schemeClr val="accent6"/>
                    </a:solidFill>
                  </a:tcPr>
                </a:tc>
              </a:tr>
              <a:tr h="370814">
                <a:tc>
                  <a:txBody>
                    <a:bodyPr/>
                    <a:lstStyle/>
                    <a:p>
                      <a:r>
                        <a:rPr lang="tr-TR" sz="1800" dirty="0" smtClean="0">
                          <a:latin typeface="Comic Sans MS" panose="030F0702030302020204" pitchFamily="66" charset="0"/>
                        </a:rPr>
                        <a:t>Fırtına ve </a:t>
                      </a:r>
                      <a:r>
                        <a:rPr lang="tr-TR" sz="1800" dirty="0" err="1" smtClean="0">
                          <a:latin typeface="Comic Sans MS" panose="030F0702030302020204" pitchFamily="66" charset="0"/>
                        </a:rPr>
                        <a:t>Tsunami</a:t>
                      </a:r>
                      <a:endParaRPr lang="tr-TR" sz="1800" dirty="0" smtClean="0">
                        <a:latin typeface="Comic Sans MS" panose="030F0702030302020204" pitchFamily="66" charset="0"/>
                      </a:endParaRPr>
                    </a:p>
                  </a:txBody>
                  <a:tcPr marT="45717" marB="45717">
                    <a:solidFill>
                      <a:schemeClr val="accent6"/>
                    </a:solidFill>
                  </a:tcPr>
                </a:tc>
                <a:tc>
                  <a:txBody>
                    <a:bodyPr/>
                    <a:lstStyle/>
                    <a:p>
                      <a:r>
                        <a:rPr lang="tr-TR" sz="1800" dirty="0" smtClean="0">
                          <a:latin typeface="Comic Sans MS" panose="030F0702030302020204" pitchFamily="66" charset="0"/>
                        </a:rPr>
                        <a:t>Nükleer kazalar</a:t>
                      </a:r>
                      <a:endParaRPr lang="tr-TR" sz="1800" dirty="0">
                        <a:latin typeface="Comic Sans MS" panose="030F0702030302020204" pitchFamily="66" charset="0"/>
                      </a:endParaRPr>
                    </a:p>
                  </a:txBody>
                  <a:tcPr marT="45717" marB="45717">
                    <a:solidFill>
                      <a:schemeClr val="accent6"/>
                    </a:solidFill>
                  </a:tcPr>
                </a:tc>
                <a:tc>
                  <a:txBody>
                    <a:bodyPr/>
                    <a:lstStyle/>
                    <a:p>
                      <a:r>
                        <a:rPr lang="tr-TR" sz="1800" dirty="0" smtClean="0">
                          <a:latin typeface="Comic Sans MS" panose="030F0702030302020204" pitchFamily="66" charset="0"/>
                        </a:rPr>
                        <a:t>Özel durumlar</a:t>
                      </a:r>
                      <a:endParaRPr lang="tr-TR" sz="1800" dirty="0">
                        <a:latin typeface="Comic Sans MS" panose="030F0702030302020204" pitchFamily="66" charset="0"/>
                      </a:endParaRPr>
                    </a:p>
                  </a:txBody>
                  <a:tcPr marT="45717" marB="45717">
                    <a:solidFill>
                      <a:schemeClr val="accent6"/>
                    </a:solidFill>
                  </a:tcPr>
                </a:tc>
              </a:tr>
              <a:tr h="370814">
                <a:tc>
                  <a:txBody>
                    <a:bodyPr/>
                    <a:lstStyle/>
                    <a:p>
                      <a:r>
                        <a:rPr lang="tr-TR" sz="1800" dirty="0" smtClean="0">
                          <a:latin typeface="Comic Sans MS" panose="030F0702030302020204" pitchFamily="66" charset="0"/>
                        </a:rPr>
                        <a:t>Yıldırım</a:t>
                      </a:r>
                      <a:endParaRPr lang="tr-TR" sz="1800" dirty="0">
                        <a:latin typeface="Comic Sans MS" panose="030F0702030302020204" pitchFamily="66" charset="0"/>
                      </a:endParaRPr>
                    </a:p>
                  </a:txBody>
                  <a:tcPr marT="45717" marB="45717">
                    <a:solidFill>
                      <a:schemeClr val="accent6"/>
                    </a:solidFill>
                  </a:tcPr>
                </a:tc>
                <a:tc>
                  <a:txBody>
                    <a:bodyPr/>
                    <a:lstStyle/>
                    <a:p>
                      <a:r>
                        <a:rPr lang="tr-TR" sz="1800" dirty="0" smtClean="0">
                          <a:latin typeface="Comic Sans MS" panose="030F0702030302020204" pitchFamily="66" charset="0"/>
                        </a:rPr>
                        <a:t>Grevler</a:t>
                      </a:r>
                      <a:endParaRPr lang="tr-TR" sz="1800" dirty="0">
                        <a:latin typeface="Comic Sans MS" panose="030F0702030302020204" pitchFamily="66" charset="0"/>
                      </a:endParaRPr>
                    </a:p>
                  </a:txBody>
                  <a:tcPr marT="45717" marB="45717">
                    <a:solidFill>
                      <a:schemeClr val="accent6"/>
                    </a:solidFill>
                  </a:tcPr>
                </a:tc>
                <a:tc>
                  <a:txBody>
                    <a:bodyPr/>
                    <a:lstStyle/>
                    <a:p>
                      <a:r>
                        <a:rPr lang="tr-TR" sz="1800" dirty="0" smtClean="0">
                          <a:latin typeface="Comic Sans MS" panose="030F0702030302020204" pitchFamily="66" charset="0"/>
                        </a:rPr>
                        <a:t>Rehin alma durumları</a:t>
                      </a:r>
                      <a:endParaRPr lang="tr-TR" sz="1800" dirty="0">
                        <a:latin typeface="Comic Sans MS" panose="030F0702030302020204" pitchFamily="66" charset="0"/>
                      </a:endParaRPr>
                    </a:p>
                  </a:txBody>
                  <a:tcPr marT="45717" marB="45717">
                    <a:solidFill>
                      <a:schemeClr val="accent6"/>
                    </a:solidFill>
                  </a:tcPr>
                </a:tc>
              </a:tr>
              <a:tr h="370814">
                <a:tc>
                  <a:txBody>
                    <a:bodyPr/>
                    <a:lstStyle/>
                    <a:p>
                      <a:r>
                        <a:rPr lang="tr-TR" sz="1800" dirty="0" smtClean="0">
                          <a:latin typeface="Comic Sans MS" panose="030F0702030302020204" pitchFamily="66" charset="0"/>
                        </a:rPr>
                        <a:t>Volkanik patlama</a:t>
                      </a:r>
                      <a:endParaRPr lang="tr-TR" sz="1800" dirty="0">
                        <a:latin typeface="Comic Sans MS" panose="030F0702030302020204" pitchFamily="66" charset="0"/>
                      </a:endParaRPr>
                    </a:p>
                  </a:txBody>
                  <a:tcPr marT="45717" marB="45717">
                    <a:solidFill>
                      <a:schemeClr val="accent6"/>
                    </a:solidFill>
                  </a:tcPr>
                </a:tc>
                <a:tc>
                  <a:txBody>
                    <a:bodyPr/>
                    <a:lstStyle/>
                    <a:p>
                      <a:r>
                        <a:rPr lang="tr-TR" sz="1800" dirty="0" smtClean="0">
                          <a:latin typeface="Comic Sans MS" panose="030F0702030302020204" pitchFamily="66" charset="0"/>
                        </a:rPr>
                        <a:t>Yapıların çökmesi</a:t>
                      </a:r>
                      <a:endParaRPr lang="tr-TR" sz="1800" dirty="0">
                        <a:latin typeface="Comic Sans MS" panose="030F0702030302020204" pitchFamily="66" charset="0"/>
                      </a:endParaRPr>
                    </a:p>
                  </a:txBody>
                  <a:tcPr marT="45717" marB="45717">
                    <a:solidFill>
                      <a:schemeClr val="accent6"/>
                    </a:solidFill>
                  </a:tcPr>
                </a:tc>
                <a:tc>
                  <a:txBody>
                    <a:bodyPr/>
                    <a:lstStyle/>
                    <a:p>
                      <a:endParaRPr lang="tr-TR" sz="1800" dirty="0">
                        <a:latin typeface="Comic Sans MS" panose="030F0702030302020204" pitchFamily="66" charset="0"/>
                      </a:endParaRPr>
                    </a:p>
                  </a:txBody>
                  <a:tcPr marT="45717" marB="45717">
                    <a:solidFill>
                      <a:schemeClr val="accent6"/>
                    </a:solidFill>
                  </a:tcPr>
                </a:tc>
              </a:tr>
              <a:tr h="370814">
                <a:tc>
                  <a:txBody>
                    <a:bodyPr/>
                    <a:lstStyle/>
                    <a:p>
                      <a:r>
                        <a:rPr lang="tr-TR" sz="1800" dirty="0" smtClean="0">
                          <a:latin typeface="Comic Sans MS" panose="030F0702030302020204" pitchFamily="66" charset="0"/>
                        </a:rPr>
                        <a:t>Kasırga</a:t>
                      </a:r>
                      <a:endParaRPr lang="tr-TR" sz="1800" dirty="0">
                        <a:latin typeface="Comic Sans MS" panose="030F0702030302020204" pitchFamily="66" charset="0"/>
                      </a:endParaRPr>
                    </a:p>
                  </a:txBody>
                  <a:tcPr marT="45717" marB="45717">
                    <a:solidFill>
                      <a:schemeClr val="accent6"/>
                    </a:solidFill>
                  </a:tcPr>
                </a:tc>
                <a:tc>
                  <a:txBody>
                    <a:bodyPr/>
                    <a:lstStyle/>
                    <a:p>
                      <a:r>
                        <a:rPr lang="tr-TR" sz="1800" dirty="0" smtClean="0">
                          <a:latin typeface="Comic Sans MS" panose="030F0702030302020204" pitchFamily="66" charset="0"/>
                        </a:rPr>
                        <a:t>Ulaşım kazaları</a:t>
                      </a:r>
                      <a:endParaRPr lang="tr-TR" sz="1800" dirty="0">
                        <a:latin typeface="Comic Sans MS" panose="030F0702030302020204" pitchFamily="66" charset="0"/>
                      </a:endParaRPr>
                    </a:p>
                  </a:txBody>
                  <a:tcPr marT="45717" marB="45717">
                    <a:solidFill>
                      <a:schemeClr val="accent6"/>
                    </a:solidFill>
                  </a:tcPr>
                </a:tc>
                <a:tc>
                  <a:txBody>
                    <a:bodyPr/>
                    <a:lstStyle/>
                    <a:p>
                      <a:endParaRPr lang="tr-TR" sz="1800" dirty="0">
                        <a:latin typeface="Comic Sans MS" panose="030F0702030302020204" pitchFamily="66" charset="0"/>
                      </a:endParaRPr>
                    </a:p>
                  </a:txBody>
                  <a:tcPr marT="45717" marB="45717">
                    <a:solidFill>
                      <a:schemeClr val="accent6"/>
                    </a:solidFill>
                  </a:tcPr>
                </a:tc>
              </a:tr>
            </a:tbl>
          </a:graphicData>
        </a:graphic>
      </p:graphicFrame>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B201D3B-E446-4723-B6A6-2D62CB1C9948}" type="slidenum">
              <a:rPr lang="tr-TR">
                <a:solidFill>
                  <a:srgbClr val="898989"/>
                </a:solidFill>
              </a:rPr>
              <a:pPr eaLnBrk="1" hangingPunct="1"/>
              <a:t>20</a:t>
            </a:fld>
            <a:endParaRPr lang="tr-TR">
              <a:solidFill>
                <a:srgbClr val="898989"/>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8"/>
            <a:ext cx="8229600" cy="725487"/>
          </a:xfrm>
        </p:spPr>
        <p:txBody>
          <a:bodyPr/>
          <a:lstStyle/>
          <a:p>
            <a:r>
              <a:rPr lang="tr-TR" sz="3600" dirty="0" smtClean="0">
                <a:solidFill>
                  <a:schemeClr val="accent6"/>
                </a:solidFill>
                <a:latin typeface="Comic Sans MS" panose="030F0702030302020204" pitchFamily="66" charset="0"/>
              </a:rPr>
              <a:t>ACİL DURUM NEDİR?</a:t>
            </a:r>
          </a:p>
        </p:txBody>
      </p:sp>
      <p:sp>
        <p:nvSpPr>
          <p:cNvPr id="22531" name="Content Placeholder 2"/>
          <p:cNvSpPr>
            <a:spLocks noGrp="1"/>
          </p:cNvSpPr>
          <p:nvPr>
            <p:ph idx="1"/>
          </p:nvPr>
        </p:nvSpPr>
        <p:spPr>
          <a:xfrm>
            <a:off x="528637" y="1031945"/>
            <a:ext cx="7758113" cy="4997152"/>
          </a:xfrm>
        </p:spPr>
        <p:txBody>
          <a:bodyPr/>
          <a:lstStyle/>
          <a:p>
            <a:pPr algn="just">
              <a:buClr>
                <a:schemeClr val="accent6"/>
              </a:buClr>
              <a:buFont typeface="Wingdings" panose="05000000000000000000" pitchFamily="2" charset="2"/>
              <a:buChar char="v"/>
            </a:pPr>
            <a:r>
              <a:rPr lang="tr-TR" sz="2400" dirty="0" smtClean="0">
                <a:latin typeface="Comic Sans MS" panose="030F0702030302020204" pitchFamily="66" charset="0"/>
              </a:rPr>
              <a:t>Şahit olduğun, gözlem raporlarından elde ettiğin acil durumla ilgili şeyler nedir?</a:t>
            </a:r>
          </a:p>
          <a:p>
            <a:pPr marL="0" indent="0" algn="just">
              <a:buClr>
                <a:schemeClr val="accent6"/>
              </a:buClr>
              <a:buNone/>
            </a:pPr>
            <a:endParaRPr lang="tr-TR" sz="2400" dirty="0" smtClean="0">
              <a:latin typeface="Comic Sans MS" panose="030F0702030302020204" pitchFamily="66" charset="0"/>
            </a:endParaRPr>
          </a:p>
          <a:p>
            <a:pPr algn="just">
              <a:buClr>
                <a:schemeClr val="accent6"/>
              </a:buClr>
              <a:buFont typeface="Wingdings" panose="05000000000000000000" pitchFamily="2" charset="2"/>
              <a:buChar char="v"/>
            </a:pPr>
            <a:r>
              <a:rPr lang="tr-TR" sz="2400" dirty="0" smtClean="0">
                <a:latin typeface="Comic Sans MS" panose="030F0702030302020204" pitchFamily="66" charset="0"/>
              </a:rPr>
              <a:t>Ne oldu?</a:t>
            </a:r>
          </a:p>
          <a:p>
            <a:pPr marL="0" indent="0" algn="just">
              <a:buClr>
                <a:schemeClr val="accent6"/>
              </a:buClr>
              <a:buNone/>
            </a:pPr>
            <a:endParaRPr lang="tr-TR" sz="2400" dirty="0" smtClean="0">
              <a:latin typeface="Comic Sans MS" panose="030F0702030302020204" pitchFamily="66" charset="0"/>
            </a:endParaRPr>
          </a:p>
          <a:p>
            <a:pPr algn="just">
              <a:buClr>
                <a:schemeClr val="accent6"/>
              </a:buClr>
              <a:buFont typeface="Wingdings" panose="05000000000000000000" pitchFamily="2" charset="2"/>
              <a:buChar char="v"/>
            </a:pPr>
            <a:r>
              <a:rPr lang="tr-TR" sz="2400" dirty="0" smtClean="0">
                <a:latin typeface="Comic Sans MS" panose="030F0702030302020204" pitchFamily="66" charset="0"/>
              </a:rPr>
              <a:t>Kaç kişi etkilendi?</a:t>
            </a:r>
          </a:p>
          <a:p>
            <a:pPr marL="0" indent="0" algn="just">
              <a:buClr>
                <a:schemeClr val="accent6"/>
              </a:buClr>
              <a:buNone/>
            </a:pPr>
            <a:endParaRPr lang="tr-TR" sz="2400" dirty="0" smtClean="0">
              <a:latin typeface="Comic Sans MS" panose="030F0702030302020204" pitchFamily="66" charset="0"/>
            </a:endParaRPr>
          </a:p>
          <a:p>
            <a:pPr algn="just">
              <a:buClr>
                <a:schemeClr val="accent6"/>
              </a:buClr>
              <a:buFont typeface="Wingdings" panose="05000000000000000000" pitchFamily="2" charset="2"/>
              <a:buChar char="v"/>
            </a:pPr>
            <a:r>
              <a:rPr lang="tr-TR" sz="2400" dirty="0" smtClean="0">
                <a:latin typeface="Comic Sans MS" panose="030F0702030302020204" pitchFamily="66" charset="0"/>
              </a:rPr>
              <a:t>Can kaybı nedir? Mal kaybı nedir?</a:t>
            </a:r>
          </a:p>
          <a:p>
            <a:pPr marL="0" indent="0" algn="just">
              <a:buClr>
                <a:schemeClr val="accent6"/>
              </a:buClr>
              <a:buNone/>
            </a:pPr>
            <a:endParaRPr lang="tr-TR" sz="2400" dirty="0" smtClean="0">
              <a:latin typeface="Comic Sans MS" panose="030F0702030302020204" pitchFamily="66" charset="0"/>
            </a:endParaRPr>
          </a:p>
          <a:p>
            <a:pPr algn="just">
              <a:buClr>
                <a:schemeClr val="accent6"/>
              </a:buClr>
              <a:buFont typeface="Wingdings" panose="05000000000000000000" pitchFamily="2" charset="2"/>
              <a:buChar char="v"/>
            </a:pPr>
            <a:r>
              <a:rPr lang="tr-TR" sz="2400" dirty="0" smtClean="0">
                <a:latin typeface="Comic Sans MS" panose="030F0702030302020204" pitchFamily="66" charset="0"/>
              </a:rPr>
              <a:t>Meydana gelen acil durumun sonucu olarak organizasyon, endüstri veya iş etkilendi mi? Nasıl?</a:t>
            </a:r>
          </a:p>
          <a:p>
            <a:pPr marL="0" indent="0" algn="just">
              <a:buClr>
                <a:schemeClr val="accent6"/>
              </a:buClr>
              <a:buNone/>
            </a:pPr>
            <a:endParaRPr lang="tr-TR" sz="2400" dirty="0" smtClean="0">
              <a:latin typeface="Comic Sans MS" panose="030F0702030302020204" pitchFamily="66" charset="0"/>
            </a:endParaRP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E6DF2C7-0897-4821-9337-0E786941E227}" type="slidenum">
              <a:rPr lang="tr-TR">
                <a:solidFill>
                  <a:srgbClr val="898989"/>
                </a:solidFill>
              </a:rPr>
              <a:pPr eaLnBrk="1" hangingPunct="1"/>
              <a:t>21</a:t>
            </a:fld>
            <a:endParaRPr lang="tr-TR">
              <a:solidFill>
                <a:srgbClr val="898989"/>
              </a:solidFill>
            </a:endParaRPr>
          </a:p>
        </p:txBody>
      </p:sp>
      <p:pic>
        <p:nvPicPr>
          <p:cNvPr id="2253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7538" y="2228850"/>
            <a:ext cx="1319212"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8229600" cy="725487"/>
          </a:xfrm>
        </p:spPr>
        <p:txBody>
          <a:bodyPr/>
          <a:lstStyle/>
          <a:p>
            <a:r>
              <a:rPr lang="tr-TR" sz="3600" dirty="0" smtClean="0">
                <a:solidFill>
                  <a:schemeClr val="accent6"/>
                </a:solidFill>
                <a:latin typeface="Comic Sans MS" panose="030F0702030302020204" pitchFamily="66" charset="0"/>
              </a:rPr>
              <a:t>BEKLENMEDİK OLAY </a:t>
            </a:r>
          </a:p>
        </p:txBody>
      </p:sp>
      <p:sp>
        <p:nvSpPr>
          <p:cNvPr id="3" name="Content Placeholder 2"/>
          <p:cNvSpPr>
            <a:spLocks noGrp="1"/>
          </p:cNvSpPr>
          <p:nvPr>
            <p:ph idx="1"/>
          </p:nvPr>
        </p:nvSpPr>
        <p:spPr>
          <a:xfrm>
            <a:off x="742950" y="1428750"/>
            <a:ext cx="7758113" cy="4927600"/>
          </a:xfrm>
        </p:spPr>
        <p:txBody>
          <a:bodyPr rtlCol="0">
            <a:normAutofit lnSpcReduction="10000"/>
          </a:bodyPr>
          <a:lstStyle/>
          <a:p>
            <a:pPr marL="0" indent="0" algn="just" fontAlgn="auto">
              <a:spcAft>
                <a:spcPts val="0"/>
              </a:spcAft>
              <a:buClr>
                <a:schemeClr val="accent6"/>
              </a:buClr>
              <a:buNone/>
              <a:defRPr/>
            </a:pPr>
            <a:r>
              <a:rPr lang="tr-TR" sz="2400" b="1" dirty="0" smtClean="0">
                <a:solidFill>
                  <a:schemeClr val="accent3">
                    <a:lumMod val="75000"/>
                  </a:schemeClr>
                </a:solidFill>
                <a:latin typeface="Comic Sans MS" panose="030F0702030302020204" pitchFamily="66" charset="0"/>
              </a:rPr>
              <a:t>   Beklenmedik olay; </a:t>
            </a:r>
            <a:r>
              <a:rPr lang="tr-TR" sz="2400" dirty="0" smtClean="0">
                <a:latin typeface="Comic Sans MS" panose="030F0702030302020204" pitchFamily="66" charset="0"/>
              </a:rPr>
              <a:t>meydana gelebileceği herkesçe bilinen fakat o anda olacağı düşünülemeyen olay.</a:t>
            </a:r>
          </a:p>
          <a:p>
            <a:pPr marL="0" indent="0" algn="just" fontAlgn="auto">
              <a:spcAft>
                <a:spcPts val="0"/>
              </a:spcAft>
              <a:buClr>
                <a:schemeClr val="accent6"/>
              </a:buClr>
              <a:buNone/>
              <a:defRPr/>
            </a:pPr>
            <a:endParaRPr lang="tr-TR" sz="2400" dirty="0" smtClean="0">
              <a:latin typeface="Comic Sans MS" panose="030F0702030302020204" pitchFamily="66" charset="0"/>
            </a:endParaRPr>
          </a:p>
          <a:p>
            <a:pPr marL="0" indent="0" algn="just" fontAlgn="auto">
              <a:spcAft>
                <a:spcPts val="0"/>
              </a:spcAft>
              <a:buClr>
                <a:schemeClr val="accent6"/>
              </a:buClr>
              <a:buNone/>
              <a:defRPr/>
            </a:pPr>
            <a:r>
              <a:rPr lang="tr-TR" sz="2400" b="1" dirty="0" smtClean="0">
                <a:solidFill>
                  <a:srgbClr val="C00000"/>
                </a:solidFill>
                <a:latin typeface="Comic Sans MS" panose="030F0702030302020204" pitchFamily="66" charset="0"/>
              </a:rPr>
              <a:t>    Beklenmedik olay örnekleri:</a:t>
            </a:r>
          </a:p>
          <a:p>
            <a:pPr marL="0" indent="0" algn="just" fontAlgn="auto">
              <a:spcAft>
                <a:spcPts val="0"/>
              </a:spcAft>
              <a:buClr>
                <a:schemeClr val="accent6"/>
              </a:buClr>
              <a:buNone/>
              <a:defRPr/>
            </a:pPr>
            <a:endParaRPr lang="tr-TR" sz="2400" b="1" dirty="0" smtClean="0">
              <a:solidFill>
                <a:srgbClr val="C00000"/>
              </a:solidFill>
              <a:latin typeface="Comic Sans MS" panose="030F0702030302020204" pitchFamily="66" charset="0"/>
            </a:endParaRPr>
          </a:p>
          <a:p>
            <a:pPr lvl="1" algn="just" fontAlgn="auto">
              <a:spcAft>
                <a:spcPts val="0"/>
              </a:spcAft>
              <a:buClr>
                <a:schemeClr val="accent6"/>
              </a:buClr>
              <a:buFont typeface="Wingdings" panose="05000000000000000000" pitchFamily="2" charset="2"/>
              <a:buChar char="v"/>
              <a:defRPr/>
            </a:pPr>
            <a:r>
              <a:rPr lang="tr-TR" sz="2400" dirty="0" smtClean="0">
                <a:latin typeface="Comic Sans MS" panose="030F0702030302020204" pitchFamily="66" charset="0"/>
              </a:rPr>
              <a:t>Kış fırtınaları,</a:t>
            </a:r>
          </a:p>
          <a:p>
            <a:pPr marL="457200" lvl="1" indent="0" algn="just" fontAlgn="auto">
              <a:spcAft>
                <a:spcPts val="0"/>
              </a:spcAft>
              <a:buClr>
                <a:schemeClr val="accent6"/>
              </a:buClr>
              <a:buNone/>
              <a:defRPr/>
            </a:pPr>
            <a:endParaRPr lang="tr-TR" sz="2400" dirty="0" smtClean="0">
              <a:latin typeface="Comic Sans MS" panose="030F0702030302020204" pitchFamily="66" charset="0"/>
            </a:endParaRPr>
          </a:p>
          <a:p>
            <a:pPr lvl="1" algn="just" fontAlgn="auto">
              <a:spcAft>
                <a:spcPts val="0"/>
              </a:spcAft>
              <a:buClr>
                <a:schemeClr val="accent6"/>
              </a:buClr>
              <a:buFont typeface="Wingdings" panose="05000000000000000000" pitchFamily="2" charset="2"/>
              <a:buChar char="v"/>
              <a:defRPr/>
            </a:pPr>
            <a:r>
              <a:rPr lang="tr-TR" sz="2400" dirty="0" smtClean="0">
                <a:latin typeface="Comic Sans MS" panose="030F0702030302020204" pitchFamily="66" charset="0"/>
              </a:rPr>
              <a:t>Genellikle gündüz 90 dakikayı ve gecede 3 saati aşan ve geniş kentsel alanları etkileyen enerji kesintileri</a:t>
            </a:r>
          </a:p>
          <a:p>
            <a:pPr marL="457200" lvl="1" indent="0" algn="just" fontAlgn="auto">
              <a:spcAft>
                <a:spcPts val="0"/>
              </a:spcAft>
              <a:buClr>
                <a:schemeClr val="accent6"/>
              </a:buClr>
              <a:buNone/>
              <a:defRPr/>
            </a:pPr>
            <a:endParaRPr lang="tr-TR" sz="2400" dirty="0" smtClean="0">
              <a:latin typeface="Comic Sans MS" panose="030F0702030302020204" pitchFamily="66" charset="0"/>
            </a:endParaRPr>
          </a:p>
          <a:p>
            <a:pPr lvl="1" algn="just" fontAlgn="auto">
              <a:spcAft>
                <a:spcPts val="0"/>
              </a:spcAft>
              <a:buClr>
                <a:schemeClr val="accent6"/>
              </a:buClr>
              <a:buFont typeface="Wingdings" panose="05000000000000000000" pitchFamily="2" charset="2"/>
              <a:buChar char="v"/>
              <a:defRPr/>
            </a:pPr>
            <a:r>
              <a:rPr lang="tr-TR" sz="2400" dirty="0" smtClean="0">
                <a:latin typeface="Comic Sans MS" panose="030F0702030302020204" pitchFamily="66" charset="0"/>
              </a:rPr>
              <a:t>Kontrol altına alınamayan yangınlar vb.</a:t>
            </a:r>
            <a:endParaRPr lang="tr-TR" sz="2400"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E95F372-C9A5-4BCA-89E0-2B3E8D0C9981}" type="slidenum">
              <a:rPr lang="tr-TR">
                <a:solidFill>
                  <a:srgbClr val="898989"/>
                </a:solidFill>
              </a:rPr>
              <a:pPr eaLnBrk="1" hangingPunct="1"/>
              <a:t>22</a:t>
            </a:fld>
            <a:endParaRPr lang="tr-TR">
              <a:solidFill>
                <a:srgbClr val="898989"/>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74638"/>
            <a:ext cx="8229600" cy="725487"/>
          </a:xfrm>
        </p:spPr>
        <p:txBody>
          <a:bodyPr/>
          <a:lstStyle/>
          <a:p>
            <a:r>
              <a:rPr lang="tr-TR" sz="3600" dirty="0" smtClean="0">
                <a:solidFill>
                  <a:schemeClr val="accent6"/>
                </a:solidFill>
                <a:latin typeface="Comic Sans MS" panose="030F0702030302020204" pitchFamily="66" charset="0"/>
              </a:rPr>
              <a:t>TEHLİKE</a:t>
            </a:r>
          </a:p>
        </p:txBody>
      </p:sp>
      <p:sp>
        <p:nvSpPr>
          <p:cNvPr id="24579" name="Content Placeholder 2"/>
          <p:cNvSpPr>
            <a:spLocks noGrp="1"/>
          </p:cNvSpPr>
          <p:nvPr>
            <p:ph idx="1"/>
          </p:nvPr>
        </p:nvSpPr>
        <p:spPr>
          <a:xfrm>
            <a:off x="742950" y="1600200"/>
            <a:ext cx="7758113" cy="4043363"/>
          </a:xfrm>
        </p:spPr>
        <p:txBody>
          <a:bodyPr/>
          <a:lstStyle/>
          <a:p>
            <a:pPr>
              <a:lnSpc>
                <a:spcPct val="150000"/>
              </a:lnSpc>
              <a:buClr>
                <a:schemeClr val="accent6"/>
              </a:buClr>
              <a:buFont typeface="Wingdings" panose="05000000000000000000" pitchFamily="2" charset="2"/>
              <a:buChar char="v"/>
            </a:pPr>
            <a:r>
              <a:rPr lang="tr-TR" sz="2400" dirty="0" smtClean="0">
                <a:latin typeface="Comic Sans MS" panose="030F0702030302020204" pitchFamily="66" charset="0"/>
              </a:rPr>
              <a:t>Tehlike; insan yaşamına, sosyal hayatın esenliğine, sahip olunan mal varlıklarına ve çevreye zarar veren doğal veya teknolojik olağan dışılıklardır.</a:t>
            </a: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53CF5AC-54A7-4591-8C8E-ADBCFB7C33B5}" type="slidenum">
              <a:rPr lang="tr-TR">
                <a:solidFill>
                  <a:srgbClr val="898989"/>
                </a:solidFill>
              </a:rPr>
              <a:pPr eaLnBrk="1" hangingPunct="1"/>
              <a:t>23</a:t>
            </a:fld>
            <a:endParaRPr lang="tr-TR">
              <a:solidFill>
                <a:srgbClr val="898989"/>
              </a:solidFill>
            </a:endParaRPr>
          </a:p>
        </p:txBody>
      </p:sp>
      <p:pic>
        <p:nvPicPr>
          <p:cNvPr id="24581" name="Picture 5" descr="P:\doc\330 chem tech\330 explosion.jpg"/>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4681538" y="3600450"/>
            <a:ext cx="4033837"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8229600" cy="725487"/>
          </a:xfrm>
        </p:spPr>
        <p:txBody>
          <a:bodyPr/>
          <a:lstStyle/>
          <a:p>
            <a:r>
              <a:rPr lang="tr-TR" sz="3600" dirty="0" smtClean="0">
                <a:solidFill>
                  <a:schemeClr val="accent6"/>
                </a:solidFill>
                <a:latin typeface="Comic Sans MS" panose="030F0702030302020204" pitchFamily="66" charset="0"/>
              </a:rPr>
              <a:t>KRİZ</a:t>
            </a:r>
          </a:p>
        </p:txBody>
      </p:sp>
      <p:sp>
        <p:nvSpPr>
          <p:cNvPr id="25603" name="Content Placeholder 2"/>
          <p:cNvSpPr>
            <a:spLocks noGrp="1"/>
          </p:cNvSpPr>
          <p:nvPr>
            <p:ph idx="1"/>
          </p:nvPr>
        </p:nvSpPr>
        <p:spPr>
          <a:xfrm>
            <a:off x="323528" y="1196752"/>
            <a:ext cx="8177535" cy="5328592"/>
          </a:xfrm>
        </p:spPr>
        <p:txBody>
          <a:bodyPr/>
          <a:lstStyle/>
          <a:p>
            <a:pPr algn="just">
              <a:lnSpc>
                <a:spcPct val="150000"/>
              </a:lnSpc>
              <a:buClr>
                <a:schemeClr val="accent6"/>
              </a:buClr>
              <a:buFont typeface="Wingdings" panose="05000000000000000000" pitchFamily="2" charset="2"/>
              <a:buChar char="v"/>
            </a:pPr>
            <a:r>
              <a:rPr lang="tr-TR" sz="2400" b="1" dirty="0" smtClean="0">
                <a:solidFill>
                  <a:srgbClr val="C00000"/>
                </a:solidFill>
                <a:latin typeface="Comic Sans MS" panose="030F0702030302020204" pitchFamily="66" charset="0"/>
              </a:rPr>
              <a:t>Kriz,</a:t>
            </a:r>
            <a:r>
              <a:rPr lang="tr-TR" sz="2400" dirty="0" smtClean="0">
                <a:latin typeface="Comic Sans MS" panose="030F0702030302020204" pitchFamily="66" charset="0"/>
              </a:rPr>
              <a:t> bir toplumun, bir kurumun veya bir bireyin yaşamında görülen güç dönemdir.</a:t>
            </a:r>
          </a:p>
          <a:p>
            <a:pPr marL="0" indent="0" algn="just">
              <a:lnSpc>
                <a:spcPct val="150000"/>
              </a:lnSpc>
              <a:buClr>
                <a:schemeClr val="accent6"/>
              </a:buClr>
              <a:buNone/>
            </a:pPr>
            <a:endParaRPr lang="tr-TR" sz="2400" dirty="0" smtClean="0">
              <a:latin typeface="Comic Sans MS" panose="030F0702030302020204" pitchFamily="66" charset="0"/>
            </a:endParaRPr>
          </a:p>
          <a:p>
            <a:pPr algn="just">
              <a:lnSpc>
                <a:spcPct val="150000"/>
              </a:lnSpc>
              <a:buClr>
                <a:schemeClr val="accent6"/>
              </a:buClr>
              <a:buFont typeface="Wingdings" panose="05000000000000000000" pitchFamily="2" charset="2"/>
              <a:buChar char="v"/>
            </a:pPr>
            <a:r>
              <a:rPr lang="tr-TR" sz="2400" b="1" dirty="0" smtClean="0">
                <a:solidFill>
                  <a:srgbClr val="C00000"/>
                </a:solidFill>
                <a:latin typeface="Comic Sans MS" panose="030F0702030302020204" pitchFamily="66" charset="0"/>
              </a:rPr>
              <a:t>Örgütsel kriz, </a:t>
            </a:r>
            <a:r>
              <a:rPr lang="tr-TR" sz="2400" dirty="0" smtClean="0">
                <a:latin typeface="Comic Sans MS" panose="030F0702030302020204" pitchFamily="66" charset="0"/>
              </a:rPr>
              <a:t>örgütün amaçlarını ve varlığını tehdit eden, örgütün risk önleyici önlemlerini yetersiz kılabilecek nitelikte, örgütün ani tepkisini gerektiren beklenmedik ve hızlı değişikliklerin söz konusu olduğu planlama ve karar mekanizmalarını olumsuz biçimde etkileyen gerilimli bir durumdur.</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0E03C9-5C6A-440B-B12E-4C9CC5F66BE6}" type="slidenum">
              <a:rPr lang="tr-TR">
                <a:solidFill>
                  <a:srgbClr val="898989"/>
                </a:solidFill>
              </a:rPr>
              <a:pPr eaLnBrk="1" hangingPunct="1"/>
              <a:t>24</a:t>
            </a:fld>
            <a:endParaRPr lang="tr-TR">
              <a:solidFill>
                <a:srgbClr val="898989"/>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Content Placeholder 2"/>
          <p:cNvSpPr>
            <a:spLocks noGrp="1"/>
          </p:cNvSpPr>
          <p:nvPr>
            <p:ph idx="1"/>
          </p:nvPr>
        </p:nvSpPr>
        <p:spPr>
          <a:xfrm>
            <a:off x="742950" y="1600200"/>
            <a:ext cx="7758113" cy="4043363"/>
          </a:xfrm>
        </p:spPr>
        <p:txBody>
          <a:bodyPr rtlCol="0">
            <a:normAutofit/>
          </a:bodyPr>
          <a:lstStyle/>
          <a:p>
            <a:pPr algn="ctr" fontAlgn="auto">
              <a:spcAft>
                <a:spcPts val="0"/>
              </a:spcAft>
              <a:buFont typeface="Arial" charset="0"/>
              <a:buNone/>
              <a:defRPr/>
            </a:pPr>
            <a:r>
              <a:rPr lang="tr-TR" sz="5400" b="1" dirty="0" smtClean="0">
                <a:solidFill>
                  <a:schemeClr val="tx2">
                    <a:lumMod val="75000"/>
                  </a:schemeClr>
                </a:solidFill>
              </a:rPr>
              <a:t>	</a:t>
            </a:r>
            <a:r>
              <a:rPr lang="tr-TR" sz="3600" dirty="0" smtClean="0">
                <a:solidFill>
                  <a:schemeClr val="accent5"/>
                </a:solidFill>
                <a:latin typeface="Comic Sans MS" panose="030F0702030302020204" pitchFamily="66" charset="0"/>
              </a:rPr>
              <a:t>ACİL DURUM YÖNETİMİNİN SAFHALARI</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0BA08DD-5353-4E77-9C06-86227D2D8C71}" type="slidenum">
              <a:rPr lang="tr-TR">
                <a:solidFill>
                  <a:srgbClr val="898989"/>
                </a:solidFill>
              </a:rPr>
              <a:pPr eaLnBrk="1" hangingPunct="1"/>
              <a:t>25</a:t>
            </a:fld>
            <a:endParaRPr lang="tr-TR">
              <a:solidFill>
                <a:srgbClr val="898989"/>
              </a:solidFill>
            </a:endParaRPr>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3857625"/>
            <a:ext cx="1846263"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57188" y="274638"/>
            <a:ext cx="8472487" cy="725487"/>
          </a:xfrm>
        </p:spPr>
        <p:txBody>
          <a:bodyPr/>
          <a:lstStyle/>
          <a:p>
            <a:r>
              <a:rPr lang="tr-TR" sz="2800" dirty="0" smtClean="0">
                <a:solidFill>
                  <a:schemeClr val="accent6"/>
                </a:solidFill>
                <a:latin typeface="Comic Sans MS" panose="030F0702030302020204" pitchFamily="66" charset="0"/>
              </a:rPr>
              <a:t>ACİL DURUM YÖNETİMİNİN SAFHALARI</a:t>
            </a:r>
          </a:p>
        </p:txBody>
      </p:sp>
      <p:sp>
        <p:nvSpPr>
          <p:cNvPr id="27651" name="Content Placeholder 2"/>
          <p:cNvSpPr>
            <a:spLocks noGrp="1"/>
          </p:cNvSpPr>
          <p:nvPr>
            <p:ph idx="1"/>
          </p:nvPr>
        </p:nvSpPr>
        <p:spPr>
          <a:xfrm>
            <a:off x="664368" y="1268760"/>
            <a:ext cx="7858125" cy="5087590"/>
          </a:xfrm>
        </p:spPr>
        <p:txBody>
          <a:bodyPr/>
          <a:lstStyle/>
          <a:p>
            <a:pPr lvl="1">
              <a:lnSpc>
                <a:spcPct val="150000"/>
              </a:lnSpc>
              <a:buClr>
                <a:schemeClr val="accent6"/>
              </a:buClr>
              <a:buFont typeface="Wingdings" panose="05000000000000000000" pitchFamily="2" charset="2"/>
              <a:buChar char="v"/>
            </a:pPr>
            <a:r>
              <a:rPr lang="tr-TR" sz="2400" dirty="0" smtClean="0">
                <a:latin typeface="Comic Sans MS" panose="030F0702030302020204" pitchFamily="66" charset="0"/>
              </a:rPr>
              <a:t>Önleme</a:t>
            </a:r>
          </a:p>
          <a:p>
            <a:pPr lvl="1">
              <a:lnSpc>
                <a:spcPct val="150000"/>
              </a:lnSpc>
              <a:buClr>
                <a:schemeClr val="accent6"/>
              </a:buClr>
              <a:buFont typeface="Wingdings" panose="05000000000000000000" pitchFamily="2" charset="2"/>
              <a:buChar char="v"/>
            </a:pPr>
            <a:r>
              <a:rPr lang="tr-TR" sz="2400" dirty="0" smtClean="0">
                <a:latin typeface="Comic Sans MS" panose="030F0702030302020204" pitchFamily="66" charset="0"/>
              </a:rPr>
              <a:t>Ön Hazırlık </a:t>
            </a:r>
          </a:p>
          <a:p>
            <a:pPr lvl="1">
              <a:lnSpc>
                <a:spcPct val="150000"/>
              </a:lnSpc>
              <a:buClr>
                <a:schemeClr val="accent6"/>
              </a:buClr>
              <a:buFont typeface="Wingdings" panose="05000000000000000000" pitchFamily="2" charset="2"/>
              <a:buChar char="v"/>
            </a:pPr>
            <a:r>
              <a:rPr lang="tr-TR" sz="2400" dirty="0" smtClean="0">
                <a:latin typeface="Comic Sans MS" panose="030F0702030302020204" pitchFamily="66" charset="0"/>
              </a:rPr>
              <a:t>Duruma müdahale</a:t>
            </a:r>
          </a:p>
          <a:p>
            <a:pPr lvl="1">
              <a:lnSpc>
                <a:spcPct val="150000"/>
              </a:lnSpc>
              <a:buClr>
                <a:schemeClr val="accent6"/>
              </a:buClr>
              <a:buFont typeface="Wingdings" panose="05000000000000000000" pitchFamily="2" charset="2"/>
              <a:buChar char="v"/>
            </a:pPr>
            <a:r>
              <a:rPr lang="tr-TR" sz="2400" dirty="0" smtClean="0">
                <a:latin typeface="Comic Sans MS" panose="030F0702030302020204" pitchFamily="66" charset="0"/>
              </a:rPr>
              <a:t>Düzeltme ve onarma</a:t>
            </a:r>
          </a:p>
          <a:p>
            <a:pPr marL="0" indent="0">
              <a:lnSpc>
                <a:spcPct val="150000"/>
              </a:lnSpc>
              <a:buClr>
                <a:schemeClr val="accent6"/>
              </a:buClr>
              <a:buNone/>
            </a:pPr>
            <a:endParaRPr lang="tr-TR" sz="2400" dirty="0" smtClean="0">
              <a:latin typeface="Comic Sans MS" panose="030F0702030302020204" pitchFamily="66" charset="0"/>
            </a:endParaRPr>
          </a:p>
          <a:p>
            <a:pPr marL="0" indent="0" algn="just">
              <a:lnSpc>
                <a:spcPct val="150000"/>
              </a:lnSpc>
              <a:buClr>
                <a:schemeClr val="accent6"/>
              </a:buClr>
              <a:buNone/>
            </a:pPr>
            <a:r>
              <a:rPr lang="tr-TR" sz="2400" dirty="0">
                <a:latin typeface="Comic Sans MS" panose="030F0702030302020204" pitchFamily="66" charset="0"/>
              </a:rPr>
              <a:t> </a:t>
            </a:r>
            <a:r>
              <a:rPr lang="tr-TR" sz="2400" dirty="0" smtClean="0">
                <a:latin typeface="Comic Sans MS" panose="030F0702030302020204" pitchFamily="66" charset="0"/>
              </a:rPr>
              <a:t>      İdeal bir dünyada biz sadece ilk iki safhayla ilgilenmek isteriz. Fakat gerçekte diğer safhalarla da ilgilenilmek zorunda kalınır.</a:t>
            </a:r>
          </a:p>
          <a:p>
            <a:pPr marL="0" indent="0">
              <a:buClr>
                <a:schemeClr val="accent6"/>
              </a:buClr>
              <a:buNone/>
            </a:pPr>
            <a:endParaRPr lang="tr-TR" sz="2400" dirty="0" smtClean="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D9F10F1-EE02-4927-B6A1-AA8B0B8DB4DE}" type="slidenum">
              <a:rPr lang="tr-TR">
                <a:solidFill>
                  <a:srgbClr val="898989"/>
                </a:solidFill>
              </a:rPr>
              <a:pPr eaLnBrk="1" hangingPunct="1"/>
              <a:t>26</a:t>
            </a:fld>
            <a:endParaRPr lang="tr-TR">
              <a:solidFill>
                <a:srgbClr val="898989"/>
              </a:solidFill>
            </a:endParaRPr>
          </a:p>
        </p:txBody>
      </p:sp>
      <p:pic>
        <p:nvPicPr>
          <p:cNvPr id="27653" name="Picture 6" descr="http://t1.gstatic.com/images?q=tbn:3BoRSLLNTaczOM:http://iletisimciyiz.com/resimler/etkinlik/621200910266755029559.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75" y="1500188"/>
            <a:ext cx="187325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725487"/>
          </a:xfrm>
        </p:spPr>
        <p:txBody>
          <a:bodyPr/>
          <a:lstStyle/>
          <a:p>
            <a:r>
              <a:rPr lang="tr-TR" sz="3600" dirty="0" smtClean="0">
                <a:solidFill>
                  <a:schemeClr val="accent6"/>
                </a:solidFill>
                <a:latin typeface="Comic Sans MS" panose="030F0702030302020204" pitchFamily="66" charset="0"/>
              </a:rPr>
              <a:t>ÖNLEME/AZALTMA</a:t>
            </a:r>
          </a:p>
        </p:txBody>
      </p:sp>
      <p:sp>
        <p:nvSpPr>
          <p:cNvPr id="28675" name="Content Placeholder 2"/>
          <p:cNvSpPr>
            <a:spLocks noGrp="1"/>
          </p:cNvSpPr>
          <p:nvPr>
            <p:ph idx="1"/>
          </p:nvPr>
        </p:nvSpPr>
        <p:spPr>
          <a:xfrm>
            <a:off x="742950" y="1214438"/>
            <a:ext cx="7543800" cy="5022874"/>
          </a:xfrm>
        </p:spPr>
        <p:txBody>
          <a:bodyPr/>
          <a:lstStyle/>
          <a:p>
            <a:pPr algn="just">
              <a:buFont typeface="Arial" panose="020B0604020202020204" pitchFamily="34" charset="0"/>
              <a:buNone/>
            </a:pPr>
            <a:r>
              <a:rPr lang="tr-TR" sz="2400" dirty="0" smtClean="0">
                <a:latin typeface="Comic Sans MS" panose="030F0702030302020204" pitchFamily="66" charset="0"/>
              </a:rPr>
              <a:t>	</a:t>
            </a:r>
            <a:r>
              <a:rPr lang="tr-TR" sz="2400" b="1" i="1" dirty="0" smtClean="0">
                <a:solidFill>
                  <a:srgbClr val="C00000"/>
                </a:solidFill>
                <a:latin typeface="Comic Sans MS" panose="030F0702030302020204" pitchFamily="66" charset="0"/>
              </a:rPr>
              <a:t>Önleme programları acil bir durumun etkilerini azaltmak veya önlemek için tasarlanır.</a:t>
            </a:r>
          </a:p>
          <a:p>
            <a:pPr algn="just">
              <a:buFont typeface="Arial" panose="020B0604020202020204" pitchFamily="34" charset="0"/>
              <a:buNone/>
            </a:pPr>
            <a:endParaRPr lang="tr-TR" sz="2400" b="1" i="1" dirty="0" smtClean="0">
              <a:solidFill>
                <a:srgbClr val="C00000"/>
              </a:solidFill>
              <a:latin typeface="Comic Sans MS" panose="030F0702030302020204" pitchFamily="66" charset="0"/>
            </a:endParaRPr>
          </a:p>
          <a:p>
            <a:pPr algn="just">
              <a:buClr>
                <a:schemeClr val="accent6"/>
              </a:buClr>
              <a:buFont typeface="Wingdings" panose="05000000000000000000" pitchFamily="2" charset="2"/>
              <a:buChar char="v"/>
            </a:pPr>
            <a:r>
              <a:rPr lang="tr-TR" sz="2400" dirty="0" smtClean="0">
                <a:latin typeface="Comic Sans MS" panose="030F0702030302020204" pitchFamily="66" charset="0"/>
              </a:rPr>
              <a:t>Azaltma acil durum yönetiminin bir köşe taşıdır. Azaltma faaliyetleri, felaketlerin insanlara ve mallara olan etkilerini azaltmak için sürekli çaba harcamaktır.</a:t>
            </a:r>
          </a:p>
          <a:p>
            <a:pPr algn="just">
              <a:buClr>
                <a:schemeClr val="accent6"/>
              </a:buClr>
              <a:buFont typeface="Wingdings" panose="05000000000000000000" pitchFamily="2" charset="2"/>
              <a:buChar char="v"/>
            </a:pPr>
            <a:endParaRPr lang="tr-TR" sz="2400" dirty="0" smtClean="0">
              <a:latin typeface="Comic Sans MS" panose="030F0702030302020204" pitchFamily="66" charset="0"/>
            </a:endParaRPr>
          </a:p>
          <a:p>
            <a:pPr algn="just">
              <a:buClr>
                <a:schemeClr val="accent6"/>
              </a:buClr>
              <a:buFont typeface="Wingdings" panose="05000000000000000000" pitchFamily="2" charset="2"/>
              <a:buChar char="v"/>
            </a:pPr>
            <a:r>
              <a:rPr lang="tr-TR" sz="2400" dirty="0" smtClean="0">
                <a:latin typeface="Comic Sans MS" panose="030F0702030302020204" pitchFamily="66" charset="0"/>
              </a:rPr>
              <a:t>Azaltma doğal riskler ve tehlikelerden ve onların etkilerinden insanlar ve mülkler için uzun dönemli riskleri elimine eden veya azaltan sürdürülebilir bir faaliyettir. </a:t>
            </a:r>
          </a:p>
          <a:p>
            <a:pPr marL="0" indent="0" algn="just">
              <a:buNone/>
            </a:pPr>
            <a:endParaRPr lang="tr-TR" sz="2400" dirty="0" smtClean="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90D3322-BDC0-489F-96CF-3303AF06C895}" type="slidenum">
              <a:rPr lang="tr-TR">
                <a:solidFill>
                  <a:srgbClr val="898989"/>
                </a:solidFill>
              </a:rPr>
              <a:pPr eaLnBrk="1" hangingPunct="1"/>
              <a:t>27</a:t>
            </a:fld>
            <a:endParaRPr lang="tr-TR">
              <a:solidFill>
                <a:srgbClr val="898989"/>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4638"/>
            <a:ext cx="8229600" cy="725487"/>
          </a:xfrm>
        </p:spPr>
        <p:txBody>
          <a:bodyPr/>
          <a:lstStyle/>
          <a:p>
            <a:r>
              <a:rPr lang="tr-TR" sz="3600" dirty="0" smtClean="0">
                <a:solidFill>
                  <a:schemeClr val="accent6"/>
                </a:solidFill>
                <a:latin typeface="Comic Sans MS" panose="030F0702030302020204" pitchFamily="66" charset="0"/>
              </a:rPr>
              <a:t>ÖNLEME/AZALTMA</a:t>
            </a:r>
          </a:p>
        </p:txBody>
      </p:sp>
      <p:sp>
        <p:nvSpPr>
          <p:cNvPr id="29699" name="Content Placeholder 2"/>
          <p:cNvSpPr>
            <a:spLocks noGrp="1"/>
          </p:cNvSpPr>
          <p:nvPr>
            <p:ph idx="1"/>
          </p:nvPr>
        </p:nvSpPr>
        <p:spPr>
          <a:xfrm>
            <a:off x="214313" y="1214438"/>
            <a:ext cx="8715375" cy="4714875"/>
          </a:xfrm>
        </p:spPr>
        <p:txBody>
          <a:bodyPr/>
          <a:lstStyle/>
          <a:p>
            <a:pPr algn="just">
              <a:buClr>
                <a:schemeClr val="accent6"/>
              </a:buClr>
              <a:buFont typeface="Wingdings" panose="05000000000000000000" pitchFamily="2" charset="2"/>
              <a:buChar char="v"/>
            </a:pPr>
            <a:r>
              <a:rPr lang="tr-TR" sz="2400" dirty="0" smtClean="0">
                <a:latin typeface="Comic Sans MS" panose="030F0702030302020204" pitchFamily="66" charset="0"/>
              </a:rPr>
              <a:t>Azaltma, temel olarak bir risk analizidir.</a:t>
            </a:r>
          </a:p>
          <a:p>
            <a:pPr marL="0" indent="0" algn="just">
              <a:buClr>
                <a:schemeClr val="accent6"/>
              </a:buClr>
              <a:buNone/>
            </a:pPr>
            <a:endParaRPr lang="tr-TR" sz="2400" dirty="0" smtClean="0">
              <a:latin typeface="Comic Sans MS" panose="030F0702030302020204" pitchFamily="66" charset="0"/>
            </a:endParaRPr>
          </a:p>
          <a:p>
            <a:pPr algn="just">
              <a:buClr>
                <a:schemeClr val="accent6"/>
              </a:buClr>
              <a:buFont typeface="Wingdings" panose="05000000000000000000" pitchFamily="2" charset="2"/>
              <a:buChar char="v"/>
            </a:pPr>
            <a:r>
              <a:rPr lang="tr-TR" sz="2400" dirty="0" smtClean="0">
                <a:latin typeface="Comic Sans MS" panose="030F0702030302020204" pitchFamily="66" charset="0"/>
              </a:rPr>
              <a:t>Azaltma faaliyetleri, bir felaketle </a:t>
            </a:r>
            <a:r>
              <a:rPr lang="tr-TR" sz="2400" dirty="0" err="1" smtClean="0">
                <a:latin typeface="Comic Sans MS" panose="030F0702030302020204" pitchFamily="66" charset="0"/>
              </a:rPr>
              <a:t>yüzleşildiğinde</a:t>
            </a:r>
            <a:r>
              <a:rPr lang="tr-TR" sz="2400" dirty="0" smtClean="0">
                <a:latin typeface="Comic Sans MS" panose="030F0702030302020204" pitchFamily="66" charset="0"/>
              </a:rPr>
              <a:t>  </a:t>
            </a:r>
            <a:r>
              <a:rPr lang="tr-TR" sz="2400" dirty="0" err="1" smtClean="0">
                <a:latin typeface="Comic Sans MS" panose="030F0702030302020204" pitchFamily="66" charset="0"/>
              </a:rPr>
              <a:t>operasyonel</a:t>
            </a:r>
            <a:r>
              <a:rPr lang="tr-TR" sz="2400" dirty="0" smtClean="0">
                <a:latin typeface="Comic Sans MS" panose="030F0702030302020204" pitchFamily="66" charset="0"/>
              </a:rPr>
              <a:t> kalmaya ve tesisin iş ve endüstriyel zararlardan kaçınmasına yardım etmek için </a:t>
            </a:r>
            <a:r>
              <a:rPr lang="tr-TR" sz="2400" dirty="0" err="1" smtClean="0">
                <a:latin typeface="Comic Sans MS" panose="030F0702030302020204" pitchFamily="66" charset="0"/>
              </a:rPr>
              <a:t>kullanılabilinir</a:t>
            </a:r>
            <a:r>
              <a:rPr lang="tr-TR" sz="2400" dirty="0" smtClean="0">
                <a:latin typeface="Comic Sans MS" panose="030F0702030302020204" pitchFamily="66" charset="0"/>
              </a:rPr>
              <a:t>.</a:t>
            </a:r>
          </a:p>
          <a:p>
            <a:pPr marL="0" indent="0" algn="just">
              <a:buClr>
                <a:schemeClr val="accent6"/>
              </a:buClr>
              <a:buNone/>
            </a:pPr>
            <a:r>
              <a:rPr lang="tr-TR" sz="2400" dirty="0" smtClean="0">
                <a:latin typeface="Comic Sans MS" panose="030F0702030302020204" pitchFamily="66" charset="0"/>
              </a:rPr>
              <a:t> </a:t>
            </a:r>
          </a:p>
          <a:p>
            <a:pPr algn="just">
              <a:buClr>
                <a:schemeClr val="accent6"/>
              </a:buClr>
              <a:buFont typeface="Wingdings" panose="05000000000000000000" pitchFamily="2" charset="2"/>
              <a:buChar char="v"/>
            </a:pPr>
            <a:r>
              <a:rPr lang="tr-TR" sz="2400" dirty="0" smtClean="0">
                <a:latin typeface="Comic Sans MS" panose="030F0702030302020204" pitchFamily="66" charset="0"/>
              </a:rPr>
              <a:t>Azaltma, teknolojileri, hastaneleri, yangın istasyonlarını ve diğer kritik servis tesislerini güçlendirmek için kullanılmalıdır. Böylece onlar, bir olaydan sonra </a:t>
            </a:r>
            <a:r>
              <a:rPr lang="tr-TR" sz="2400" dirty="0" err="1" smtClean="0">
                <a:latin typeface="Comic Sans MS" panose="030F0702030302020204" pitchFamily="66" charset="0"/>
              </a:rPr>
              <a:t>operasyonel</a:t>
            </a:r>
            <a:r>
              <a:rPr lang="tr-TR" sz="2400" dirty="0" smtClean="0">
                <a:latin typeface="Comic Sans MS" panose="030F0702030302020204" pitchFamily="66" charset="0"/>
              </a:rPr>
              <a:t> kalabilir veya daha hızlı bir şekilde açılabilirler.</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C74FFE3-18F5-47E7-BA5D-D53B0CB224EF}" type="slidenum">
              <a:rPr lang="tr-TR">
                <a:solidFill>
                  <a:srgbClr val="898989"/>
                </a:solidFill>
              </a:rPr>
              <a:pPr eaLnBrk="1" hangingPunct="1"/>
              <a:t>28</a:t>
            </a:fld>
            <a:endParaRPr lang="tr-TR">
              <a:solidFill>
                <a:srgbClr val="898989"/>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214313"/>
            <a:ext cx="9144000" cy="725487"/>
          </a:xfrm>
        </p:spPr>
        <p:txBody>
          <a:bodyPr rtlCol="0">
            <a:normAutofit/>
          </a:bodyPr>
          <a:lstStyle/>
          <a:p>
            <a:pPr fontAlgn="auto">
              <a:spcAft>
                <a:spcPts val="0"/>
              </a:spcAft>
              <a:defRPr/>
            </a:pPr>
            <a:r>
              <a:rPr lang="tr-TR" sz="2800" dirty="0" smtClean="0">
                <a:solidFill>
                  <a:schemeClr val="accent6"/>
                </a:solidFill>
                <a:latin typeface="Comic Sans MS" panose="030F0702030302020204" pitchFamily="66" charset="0"/>
              </a:rPr>
              <a:t>Önleme programları aşağıdaki tedbirleri içermelidir:</a:t>
            </a:r>
          </a:p>
        </p:txBody>
      </p:sp>
      <p:sp>
        <p:nvSpPr>
          <p:cNvPr id="30723" name="Content Placeholder 2"/>
          <p:cNvSpPr>
            <a:spLocks noGrp="1"/>
          </p:cNvSpPr>
          <p:nvPr>
            <p:ph idx="1"/>
          </p:nvPr>
        </p:nvSpPr>
        <p:spPr>
          <a:xfrm>
            <a:off x="742950" y="1428750"/>
            <a:ext cx="7758113" cy="4592538"/>
          </a:xfrm>
        </p:spPr>
        <p:txBody>
          <a:bodyPr/>
          <a:lstStyle/>
          <a:p>
            <a:pPr algn="just">
              <a:lnSpc>
                <a:spcPct val="150000"/>
              </a:lnSpc>
              <a:buClr>
                <a:schemeClr val="accent6"/>
              </a:buClr>
              <a:buFont typeface="Wingdings" panose="05000000000000000000" pitchFamily="2" charset="2"/>
              <a:buChar char="v"/>
            </a:pPr>
            <a:r>
              <a:rPr lang="tr-TR" sz="2400" dirty="0" smtClean="0">
                <a:latin typeface="Comic Sans MS" panose="030F0702030302020204" pitchFamily="66" charset="0"/>
              </a:rPr>
              <a:t>Bina yönetmelikleri</a:t>
            </a:r>
          </a:p>
          <a:p>
            <a:pPr algn="just">
              <a:lnSpc>
                <a:spcPct val="150000"/>
              </a:lnSpc>
              <a:buClr>
                <a:schemeClr val="accent6"/>
              </a:buClr>
              <a:buFont typeface="Wingdings" panose="05000000000000000000" pitchFamily="2" charset="2"/>
              <a:buChar char="v"/>
            </a:pPr>
            <a:r>
              <a:rPr lang="tr-TR" sz="2400" dirty="0" smtClean="0">
                <a:latin typeface="Comic Sans MS" panose="030F0702030302020204" pitchFamily="66" charset="0"/>
              </a:rPr>
              <a:t>Bina kullanım yönetmelikleri</a:t>
            </a:r>
          </a:p>
          <a:p>
            <a:pPr algn="just">
              <a:lnSpc>
                <a:spcPct val="150000"/>
              </a:lnSpc>
              <a:buClr>
                <a:schemeClr val="accent6"/>
              </a:buClr>
              <a:buFont typeface="Wingdings" panose="05000000000000000000" pitchFamily="2" charset="2"/>
              <a:buChar char="v"/>
            </a:pPr>
            <a:r>
              <a:rPr lang="tr-TR" sz="2400" dirty="0" smtClean="0">
                <a:latin typeface="Comic Sans MS" panose="030F0702030302020204" pitchFamily="66" charset="0"/>
              </a:rPr>
              <a:t>Bölge ve toprak kullanım düzenlemeleri (imar düzenlemeleri)</a:t>
            </a:r>
          </a:p>
          <a:p>
            <a:pPr algn="just">
              <a:lnSpc>
                <a:spcPct val="150000"/>
              </a:lnSpc>
              <a:buClr>
                <a:schemeClr val="accent6"/>
              </a:buClr>
              <a:buFont typeface="Wingdings" panose="05000000000000000000" pitchFamily="2" charset="2"/>
              <a:buChar char="v"/>
            </a:pPr>
            <a:r>
              <a:rPr lang="tr-TR" sz="2400" dirty="0" smtClean="0">
                <a:latin typeface="Comic Sans MS" panose="030F0702030302020204" pitchFamily="66" charset="0"/>
              </a:rPr>
              <a:t>Toplumun eğitimi</a:t>
            </a:r>
          </a:p>
          <a:p>
            <a:pPr algn="just">
              <a:lnSpc>
                <a:spcPct val="150000"/>
              </a:lnSpc>
              <a:buClr>
                <a:schemeClr val="accent6"/>
              </a:buClr>
              <a:buFont typeface="Wingdings" panose="05000000000000000000" pitchFamily="2" charset="2"/>
              <a:buChar char="v"/>
            </a:pPr>
            <a:r>
              <a:rPr lang="tr-TR" sz="2400" dirty="0" smtClean="0">
                <a:latin typeface="Comic Sans MS" panose="030F0702030302020204" pitchFamily="66" charset="0"/>
              </a:rPr>
              <a:t>Vergiler</a:t>
            </a:r>
          </a:p>
          <a:p>
            <a:pPr algn="just">
              <a:lnSpc>
                <a:spcPct val="150000"/>
              </a:lnSpc>
              <a:buClr>
                <a:schemeClr val="accent6"/>
              </a:buClr>
              <a:buFont typeface="Wingdings" panose="05000000000000000000" pitchFamily="2" charset="2"/>
              <a:buChar char="v"/>
            </a:pPr>
            <a:r>
              <a:rPr lang="tr-TR" sz="2400" dirty="0" smtClean="0">
                <a:latin typeface="Comic Sans MS" panose="030F0702030302020204" pitchFamily="66" charset="0"/>
              </a:rPr>
              <a:t>Sigorta teşvikleri</a:t>
            </a:r>
          </a:p>
          <a:p>
            <a:pPr marL="0" indent="0">
              <a:lnSpc>
                <a:spcPct val="150000"/>
              </a:lnSpc>
              <a:buClr>
                <a:schemeClr val="accent6"/>
              </a:buClr>
              <a:buNone/>
            </a:pPr>
            <a:endParaRPr lang="tr-TR" sz="2400" dirty="0" smtClean="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473239-0153-47D1-9373-11CFA7D9E651}" type="slidenum">
              <a:rPr lang="tr-TR">
                <a:solidFill>
                  <a:srgbClr val="898989"/>
                </a:solidFill>
              </a:rPr>
              <a:pPr eaLnBrk="1" hangingPunct="1"/>
              <a:t>29</a:t>
            </a:fld>
            <a:endParaRPr lang="tr-TR">
              <a:solidFill>
                <a:srgbClr val="898989"/>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itle 4"/>
          <p:cNvSpPr>
            <a:spLocks noGrp="1"/>
          </p:cNvSpPr>
          <p:nvPr>
            <p:ph type="title" idx="4294967295"/>
          </p:nvPr>
        </p:nvSpPr>
        <p:spPr>
          <a:xfrm>
            <a:off x="0" y="274638"/>
            <a:ext cx="8229600" cy="654050"/>
          </a:xfrm>
        </p:spPr>
        <p:txBody>
          <a:bodyPr rtlCol="0">
            <a:normAutofit/>
          </a:bodyPr>
          <a:lstStyle/>
          <a:p>
            <a:pPr fontAlgn="auto">
              <a:spcAft>
                <a:spcPts val="0"/>
              </a:spcAft>
              <a:defRPr/>
            </a:pPr>
            <a:r>
              <a:rPr lang="tr-TR" sz="3200" b="1" dirty="0" smtClean="0">
                <a:solidFill>
                  <a:schemeClr val="accent6"/>
                </a:solidFill>
                <a:latin typeface="Comic Sans MS" panose="030F0702030302020204" pitchFamily="66" charset="0"/>
              </a:rPr>
              <a:t>Öğrenme hedefleri</a:t>
            </a:r>
            <a:r>
              <a:rPr lang="tr-TR" sz="3200" dirty="0" smtClean="0">
                <a:solidFill>
                  <a:schemeClr val="accent6"/>
                </a:solidFill>
                <a:latin typeface="Comic Sans MS" panose="030F0702030302020204" pitchFamily="66" charset="0"/>
              </a:rPr>
              <a:t> </a:t>
            </a:r>
          </a:p>
        </p:txBody>
      </p:sp>
      <p:sp>
        <p:nvSpPr>
          <p:cNvPr id="4099" name="Content Placeholder 6"/>
          <p:cNvSpPr>
            <a:spLocks noGrp="1"/>
          </p:cNvSpPr>
          <p:nvPr>
            <p:ph sz="half" idx="4294967295"/>
          </p:nvPr>
        </p:nvSpPr>
        <p:spPr>
          <a:xfrm>
            <a:off x="0" y="1376363"/>
            <a:ext cx="8820472" cy="3781425"/>
          </a:xfrm>
        </p:spPr>
        <p:txBody>
          <a:bodyPr/>
          <a:lstStyle/>
          <a:p>
            <a:pPr lvl="2">
              <a:buFont typeface="Arial" panose="020B0604020202020204" pitchFamily="34" charset="0"/>
              <a:buNone/>
            </a:pPr>
            <a:r>
              <a:rPr lang="tr-TR" sz="3200" dirty="0" smtClean="0">
                <a:latin typeface="Comic Sans MS" panose="030F0702030302020204" pitchFamily="66" charset="0"/>
              </a:rPr>
              <a:t>Bu dersin sonunda katılımcılar;</a:t>
            </a:r>
          </a:p>
          <a:p>
            <a:pPr lvl="2">
              <a:buFont typeface="Arial" panose="020B0604020202020204" pitchFamily="34" charset="0"/>
              <a:buNone/>
            </a:pPr>
            <a:endParaRPr lang="tr-TR" sz="3200" dirty="0" smtClean="0">
              <a:latin typeface="Comic Sans MS" panose="030F0702030302020204" pitchFamily="66" charset="0"/>
            </a:endParaRPr>
          </a:p>
          <a:p>
            <a:pPr lvl="2">
              <a:buClr>
                <a:schemeClr val="accent6"/>
              </a:buClr>
              <a:buFont typeface="Wingdings" panose="05000000000000000000" pitchFamily="2" charset="2"/>
              <a:buChar char="v"/>
            </a:pPr>
            <a:r>
              <a:rPr lang="tr-TR" sz="3200" dirty="0" smtClean="0">
                <a:latin typeface="Comic Sans MS" panose="030F0702030302020204" pitchFamily="66" charset="0"/>
              </a:rPr>
              <a:t>Acil durumlarda müdahale ve iletişim kavramlarını tanımlar.</a:t>
            </a:r>
          </a:p>
          <a:p>
            <a:pPr marL="914400" lvl="2" indent="0">
              <a:buClr>
                <a:schemeClr val="accent6"/>
              </a:buClr>
              <a:buNone/>
            </a:pPr>
            <a:endParaRPr lang="tr-TR" sz="3200" dirty="0" smtClean="0">
              <a:latin typeface="Comic Sans MS" panose="030F0702030302020204" pitchFamily="66" charset="0"/>
            </a:endParaRPr>
          </a:p>
          <a:p>
            <a:pPr lvl="2">
              <a:buClr>
                <a:schemeClr val="accent6"/>
              </a:buClr>
              <a:buFont typeface="Wingdings" panose="05000000000000000000" pitchFamily="2" charset="2"/>
              <a:buChar char="v"/>
            </a:pPr>
            <a:r>
              <a:rPr lang="tr-TR" sz="3200" dirty="0" smtClean="0">
                <a:latin typeface="Comic Sans MS" panose="030F0702030302020204" pitchFamily="66" charset="0"/>
              </a:rPr>
              <a:t>Acil durum planlarını hazırlar.</a:t>
            </a:r>
          </a:p>
          <a:p>
            <a:pPr marL="914400" lvl="2" indent="0">
              <a:buClr>
                <a:schemeClr val="accent6"/>
              </a:buClr>
              <a:buNone/>
            </a:pPr>
            <a:endParaRPr lang="tr-TR" sz="3200" dirty="0" smtClean="0">
              <a:latin typeface="Comic Sans MS" panose="030F0702030302020204" pitchFamily="66" charset="0"/>
            </a:endParaRPr>
          </a:p>
          <a:p>
            <a:pPr lvl="2">
              <a:buClr>
                <a:schemeClr val="accent6"/>
              </a:buClr>
              <a:buFont typeface="Wingdings" panose="05000000000000000000" pitchFamily="2" charset="2"/>
              <a:buChar char="v"/>
            </a:pPr>
            <a:r>
              <a:rPr lang="tr-TR" sz="3200" dirty="0" smtClean="0">
                <a:latin typeface="Comic Sans MS" panose="030F0702030302020204" pitchFamily="66" charset="0"/>
              </a:rPr>
              <a:t>Çalışanları bu konuda bilgilendirerek, uygulamayı tatbik ettirir. </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0C1B51A6-8CA2-4067-B912-27E6CBA4CAA7}" type="slidenum">
              <a:rPr lang="tr-TR" sz="1600">
                <a:solidFill>
                  <a:srgbClr val="002060"/>
                </a:solidFill>
                <a:latin typeface="Calibri" panose="020F0502020204030204" pitchFamily="34" charset="0"/>
              </a:rPr>
              <a:pPr algn="r" eaLnBrk="1" hangingPunct="1"/>
              <a:t>3</a:t>
            </a:fld>
            <a:endParaRPr lang="tr-TR" sz="1600">
              <a:solidFill>
                <a:srgbClr val="00206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71500" y="274638"/>
            <a:ext cx="8072438" cy="725487"/>
          </a:xfrm>
        </p:spPr>
        <p:txBody>
          <a:bodyPr/>
          <a:lstStyle/>
          <a:p>
            <a:r>
              <a:rPr lang="tr-TR" sz="3200" dirty="0" smtClean="0">
                <a:solidFill>
                  <a:schemeClr val="accent6"/>
                </a:solidFill>
                <a:latin typeface="Comic Sans MS" panose="030F0702030302020204" pitchFamily="66" charset="0"/>
              </a:rPr>
              <a:t>Önleme/Azaltma Faaliyetlerine Örnekler</a:t>
            </a:r>
          </a:p>
        </p:txBody>
      </p:sp>
      <p:sp>
        <p:nvSpPr>
          <p:cNvPr id="31747" name="Content Placeholder 2"/>
          <p:cNvSpPr>
            <a:spLocks noGrp="1"/>
          </p:cNvSpPr>
          <p:nvPr>
            <p:ph idx="1"/>
          </p:nvPr>
        </p:nvSpPr>
        <p:spPr>
          <a:xfrm>
            <a:off x="571500" y="1000125"/>
            <a:ext cx="8143875" cy="5721350"/>
          </a:xfrm>
        </p:spPr>
        <p:txBody>
          <a:bodyPr/>
          <a:lstStyle/>
          <a:p>
            <a:pPr algn="just">
              <a:buClr>
                <a:schemeClr val="accent6"/>
              </a:buClr>
              <a:buFont typeface="Wingdings" panose="05000000000000000000" pitchFamily="2" charset="2"/>
              <a:buChar char="v"/>
            </a:pPr>
            <a:r>
              <a:rPr lang="tr-TR" sz="2400" dirty="0" smtClean="0">
                <a:latin typeface="Comic Sans MS" panose="030F0702030302020204" pitchFamily="66" charset="0"/>
              </a:rPr>
              <a:t>Evler su havzalarından uzaklara yapılarak su taşmalarından korunur</a:t>
            </a:r>
          </a:p>
          <a:p>
            <a:pPr marL="0" indent="0" algn="just">
              <a:buClr>
                <a:schemeClr val="accent6"/>
              </a:buClr>
              <a:buNone/>
            </a:pPr>
            <a:endParaRPr lang="tr-TR" sz="2400" dirty="0" smtClean="0">
              <a:latin typeface="Comic Sans MS" panose="030F0702030302020204" pitchFamily="66" charset="0"/>
            </a:endParaRPr>
          </a:p>
          <a:p>
            <a:pPr algn="just">
              <a:buClr>
                <a:schemeClr val="accent6"/>
              </a:buClr>
              <a:buFont typeface="Wingdings" panose="05000000000000000000" pitchFamily="2" charset="2"/>
              <a:buChar char="v"/>
            </a:pPr>
            <a:r>
              <a:rPr lang="tr-TR" sz="2400" dirty="0" smtClean="0">
                <a:latin typeface="Comic Sans MS" panose="030F0702030302020204" pitchFamily="66" charset="0"/>
              </a:rPr>
              <a:t>Mühendislik çalışmaları ile köprüler ve yollar depremlere dayanıklı yapılmalıdır</a:t>
            </a:r>
          </a:p>
          <a:p>
            <a:pPr marL="0" indent="0" algn="just">
              <a:buClr>
                <a:schemeClr val="accent6"/>
              </a:buClr>
              <a:buNone/>
            </a:pPr>
            <a:endParaRPr lang="tr-TR" sz="2400" dirty="0" smtClean="0">
              <a:latin typeface="Comic Sans MS" panose="030F0702030302020204" pitchFamily="66" charset="0"/>
            </a:endParaRPr>
          </a:p>
          <a:p>
            <a:pPr algn="just">
              <a:buClr>
                <a:schemeClr val="accent6"/>
              </a:buClr>
              <a:buFont typeface="Wingdings" panose="05000000000000000000" pitchFamily="2" charset="2"/>
              <a:buChar char="v"/>
            </a:pPr>
            <a:r>
              <a:rPr lang="tr-TR" sz="2400" dirty="0" smtClean="0">
                <a:latin typeface="Comic Sans MS" panose="030F0702030302020204" pitchFamily="66" charset="0"/>
              </a:rPr>
              <a:t>Çeşitli doğal afetlerden mülkleri korumak için etkin bina yönetmelikleri oluşturmak ve uygulanmasını sağlamak</a:t>
            </a:r>
          </a:p>
          <a:p>
            <a:pPr marL="0" indent="0" algn="just">
              <a:buClr>
                <a:schemeClr val="accent6"/>
              </a:buClr>
              <a:buNone/>
            </a:pPr>
            <a:endParaRPr lang="tr-TR" sz="2400" dirty="0" smtClean="0">
              <a:latin typeface="Comic Sans MS" panose="030F0702030302020204" pitchFamily="66" charset="0"/>
            </a:endParaRPr>
          </a:p>
          <a:p>
            <a:pPr algn="just">
              <a:buClr>
                <a:schemeClr val="accent6"/>
              </a:buClr>
              <a:buFont typeface="Wingdings" panose="05000000000000000000" pitchFamily="2" charset="2"/>
              <a:buChar char="v"/>
            </a:pPr>
            <a:r>
              <a:rPr lang="tr-TR" sz="2400" dirty="0" smtClean="0">
                <a:latin typeface="Comic Sans MS" panose="030F0702030302020204" pitchFamily="66" charset="0"/>
              </a:rPr>
              <a:t>Toprak kullanım politikaları geliştirmek</a:t>
            </a:r>
          </a:p>
          <a:p>
            <a:pPr marL="0" indent="0" algn="just">
              <a:buClr>
                <a:schemeClr val="accent6"/>
              </a:buClr>
              <a:buNone/>
            </a:pPr>
            <a:endParaRPr lang="tr-TR" sz="2400" dirty="0" smtClean="0">
              <a:latin typeface="Comic Sans MS" panose="030F0702030302020204" pitchFamily="66" charset="0"/>
            </a:endParaRPr>
          </a:p>
          <a:p>
            <a:pPr algn="just">
              <a:buClr>
                <a:schemeClr val="accent6"/>
              </a:buClr>
              <a:buFont typeface="Wingdings" panose="05000000000000000000" pitchFamily="2" charset="2"/>
              <a:buChar char="v"/>
            </a:pPr>
            <a:r>
              <a:rPr lang="tr-TR" sz="2400" dirty="0" smtClean="0">
                <a:latin typeface="Comic Sans MS" panose="030F0702030302020204" pitchFamily="66" charset="0"/>
              </a:rPr>
              <a:t>Yeni binalarda yanmayı geciktirici malzemeler kullanmak</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FD3E48B-6216-414C-A740-B6A136719C5C}" type="slidenum">
              <a:rPr lang="tr-TR">
                <a:solidFill>
                  <a:srgbClr val="898989"/>
                </a:solidFill>
              </a:rPr>
              <a:pPr eaLnBrk="1" hangingPunct="1"/>
              <a:t>30</a:t>
            </a:fld>
            <a:endParaRPr lang="tr-TR">
              <a:solidFill>
                <a:srgbClr val="898989"/>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8229600" cy="725487"/>
          </a:xfrm>
        </p:spPr>
        <p:txBody>
          <a:bodyPr/>
          <a:lstStyle/>
          <a:p>
            <a:r>
              <a:rPr lang="tr-TR" sz="3600" dirty="0" smtClean="0">
                <a:solidFill>
                  <a:schemeClr val="accent6"/>
                </a:solidFill>
                <a:latin typeface="Comic Sans MS" panose="030F0702030302020204" pitchFamily="66" charset="0"/>
              </a:rPr>
              <a:t>ÖN HAZIRLIK</a:t>
            </a:r>
          </a:p>
        </p:txBody>
      </p:sp>
      <p:sp>
        <p:nvSpPr>
          <p:cNvPr id="32771" name="Content Placeholder 2"/>
          <p:cNvSpPr>
            <a:spLocks noGrp="1"/>
          </p:cNvSpPr>
          <p:nvPr>
            <p:ph idx="1"/>
          </p:nvPr>
        </p:nvSpPr>
        <p:spPr>
          <a:xfrm>
            <a:off x="357188" y="1285874"/>
            <a:ext cx="8358187" cy="5070475"/>
          </a:xfrm>
        </p:spPr>
        <p:txBody>
          <a:bodyPr/>
          <a:lstStyle/>
          <a:p>
            <a:pPr algn="just">
              <a:lnSpc>
                <a:spcPct val="150000"/>
              </a:lnSpc>
              <a:buClr>
                <a:schemeClr val="accent6"/>
              </a:buClr>
              <a:buFont typeface="Wingdings" panose="05000000000000000000" pitchFamily="2" charset="2"/>
              <a:buChar char="v"/>
            </a:pPr>
            <a:r>
              <a:rPr lang="tr-TR" sz="2400" dirty="0" smtClean="0">
                <a:latin typeface="Comic Sans MS" panose="030F0702030302020204" pitchFamily="66" charset="0"/>
              </a:rPr>
              <a:t>Çeşitli riskleri tamamen azaltmanın mümkün olmamasına karşılık ön hazırlık, bir olay meydana gelmeden önce belirli faaliyetleri gerçekleştirerek acil durumların veya felaketlerin etkisini azaltmaya yardım edebilen ön hazırlık tedbirleridir. Ön hazırlık hükümet veya yerel yönetimler seviyesinde müdahale veya düzeltme ve onarma operasyonlarını kolaylaştırmak ve yaşamları korumayı sağlamak için diğer hazırlıkları veya planları kapsamaktadır.</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DAC9675-15A8-4B09-98DD-C8084EEC2599}" type="slidenum">
              <a:rPr lang="tr-TR">
                <a:solidFill>
                  <a:srgbClr val="898989"/>
                </a:solidFill>
              </a:rPr>
              <a:pPr eaLnBrk="1" hangingPunct="1"/>
              <a:t>31</a:t>
            </a:fld>
            <a:endParaRPr lang="tr-TR">
              <a:solidFill>
                <a:srgbClr val="898989"/>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74638"/>
            <a:ext cx="8229600" cy="725487"/>
          </a:xfrm>
        </p:spPr>
        <p:txBody>
          <a:bodyPr/>
          <a:lstStyle/>
          <a:p>
            <a:r>
              <a:rPr lang="tr-TR" sz="3600" dirty="0" smtClean="0">
                <a:solidFill>
                  <a:schemeClr val="accent6"/>
                </a:solidFill>
                <a:latin typeface="Comic Sans MS" panose="030F0702030302020204" pitchFamily="66" charset="0"/>
              </a:rPr>
              <a:t>ÖN HAZIRLIK</a:t>
            </a:r>
          </a:p>
        </p:txBody>
      </p:sp>
      <p:sp>
        <p:nvSpPr>
          <p:cNvPr id="33795" name="Content Placeholder 2"/>
          <p:cNvSpPr>
            <a:spLocks noGrp="1"/>
          </p:cNvSpPr>
          <p:nvPr>
            <p:ph idx="1"/>
          </p:nvPr>
        </p:nvSpPr>
        <p:spPr>
          <a:xfrm>
            <a:off x="642938" y="1428750"/>
            <a:ext cx="8115300" cy="4736554"/>
          </a:xfrm>
        </p:spPr>
        <p:txBody>
          <a:bodyPr/>
          <a:lstStyle/>
          <a:p>
            <a:pPr algn="just">
              <a:buClr>
                <a:schemeClr val="accent6"/>
              </a:buClr>
              <a:buFont typeface="Wingdings" panose="05000000000000000000" pitchFamily="2" charset="2"/>
              <a:buChar char="v"/>
            </a:pPr>
            <a:r>
              <a:rPr lang="tr-TR" sz="2400" dirty="0" smtClean="0">
                <a:latin typeface="Comic Sans MS" panose="030F0702030302020204" pitchFamily="66" charset="0"/>
              </a:rPr>
              <a:t>İlgili personelin eğitimi ve test edilebilen senaryolar geliştirme ön hazırlık safhasının bir faaliyetidir.</a:t>
            </a:r>
          </a:p>
          <a:p>
            <a:pPr marL="0" indent="0" algn="just">
              <a:buClr>
                <a:schemeClr val="accent6"/>
              </a:buClr>
              <a:buNone/>
            </a:pPr>
            <a:endParaRPr lang="tr-TR" sz="2400" dirty="0" smtClean="0">
              <a:latin typeface="Comic Sans MS" panose="030F0702030302020204" pitchFamily="66" charset="0"/>
            </a:endParaRPr>
          </a:p>
          <a:p>
            <a:pPr algn="just">
              <a:buClr>
                <a:schemeClr val="accent6"/>
              </a:buClr>
              <a:buFont typeface="Wingdings" panose="05000000000000000000" pitchFamily="2" charset="2"/>
              <a:buChar char="v"/>
            </a:pPr>
            <a:r>
              <a:rPr lang="tr-TR" sz="2400" dirty="0" smtClean="0">
                <a:latin typeface="Comic Sans MS" panose="030F0702030302020204" pitchFamily="66" charset="0"/>
              </a:rPr>
              <a:t>Acil durumlar için yiyecek ve su stoklamak da ön hazırlık aşamasında yapılacak çalışmalardan biridir.</a:t>
            </a:r>
          </a:p>
          <a:p>
            <a:pPr marL="0" indent="0" algn="just">
              <a:buClr>
                <a:schemeClr val="accent6"/>
              </a:buClr>
              <a:buNone/>
            </a:pPr>
            <a:endParaRPr lang="tr-TR" sz="2400" dirty="0" smtClean="0">
              <a:latin typeface="Comic Sans MS" panose="030F0702030302020204" pitchFamily="66" charset="0"/>
            </a:endParaRPr>
          </a:p>
          <a:p>
            <a:pPr algn="just">
              <a:buClr>
                <a:schemeClr val="accent6"/>
              </a:buClr>
              <a:buFont typeface="Wingdings" panose="05000000000000000000" pitchFamily="2" charset="2"/>
              <a:buChar char="v"/>
            </a:pPr>
            <a:r>
              <a:rPr lang="tr-TR" sz="2400" dirty="0" smtClean="0">
                <a:latin typeface="Comic Sans MS" panose="030F0702030302020204" pitchFamily="66" charset="0"/>
              </a:rPr>
              <a:t>Tecrübeler göstermiştir ki, yiyecek ve su ihtiyaçlarını karşılamak bir zaman alabilmektedir.</a:t>
            </a:r>
          </a:p>
          <a:p>
            <a:pPr marL="0" indent="0" algn="just">
              <a:buClr>
                <a:schemeClr val="accent6"/>
              </a:buClr>
              <a:buNone/>
            </a:pPr>
            <a:endParaRPr lang="tr-TR" sz="2400" dirty="0" smtClean="0">
              <a:latin typeface="Comic Sans MS" panose="030F0702030302020204" pitchFamily="66" charset="0"/>
            </a:endParaRPr>
          </a:p>
          <a:p>
            <a:pPr algn="just">
              <a:buClr>
                <a:schemeClr val="accent6"/>
              </a:buClr>
              <a:buFont typeface="Wingdings" panose="05000000000000000000" pitchFamily="2" charset="2"/>
              <a:buChar char="v"/>
            </a:pPr>
            <a:r>
              <a:rPr lang="tr-TR" sz="2400" dirty="0" smtClean="0">
                <a:latin typeface="Comic Sans MS" panose="030F0702030302020204" pitchFamily="66" charset="0"/>
              </a:rPr>
              <a:t>Bu nedenle, en az 3 günlük ihtiyacı karşılayabilecek ekstra su ve yiyecek mutlaka depolanmalıdır.</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728B307-FCE4-437D-9459-B70442F0436F}" type="slidenum">
              <a:rPr lang="tr-TR">
                <a:solidFill>
                  <a:srgbClr val="898989"/>
                </a:solidFill>
              </a:rPr>
              <a:pPr eaLnBrk="1" hangingPunct="1"/>
              <a:t>32</a:t>
            </a:fld>
            <a:endParaRPr lang="tr-TR">
              <a:solidFill>
                <a:srgbClr val="898989"/>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74638"/>
            <a:ext cx="8229600" cy="725487"/>
          </a:xfrm>
        </p:spPr>
        <p:txBody>
          <a:bodyPr/>
          <a:lstStyle/>
          <a:p>
            <a:r>
              <a:rPr lang="tr-TR" sz="3200" dirty="0" smtClean="0">
                <a:solidFill>
                  <a:schemeClr val="accent6"/>
                </a:solidFill>
                <a:latin typeface="Comic Sans MS" panose="030F0702030302020204" pitchFamily="66" charset="0"/>
              </a:rPr>
              <a:t>Ön Hazırlık Safhasının Temel Elemanları</a:t>
            </a:r>
          </a:p>
        </p:txBody>
      </p:sp>
      <p:sp>
        <p:nvSpPr>
          <p:cNvPr id="34819" name="Content Placeholder 2"/>
          <p:cNvSpPr>
            <a:spLocks noGrp="1"/>
          </p:cNvSpPr>
          <p:nvPr>
            <p:ph idx="1"/>
          </p:nvPr>
        </p:nvSpPr>
        <p:spPr>
          <a:xfrm>
            <a:off x="1143000" y="1600200"/>
            <a:ext cx="7000875" cy="4043363"/>
          </a:xfrm>
        </p:spPr>
        <p:txBody>
          <a:bodyPr/>
          <a:lstStyle/>
          <a:p>
            <a:pPr algn="just">
              <a:buClr>
                <a:schemeClr val="accent6"/>
              </a:buClr>
              <a:buFont typeface="Wingdings" panose="05000000000000000000" pitchFamily="2" charset="2"/>
              <a:buChar char="v"/>
            </a:pPr>
            <a:r>
              <a:rPr lang="tr-TR" sz="2800" dirty="0" smtClean="0">
                <a:latin typeface="Comic Sans MS" panose="030F0702030302020204" pitchFamily="66" charset="0"/>
              </a:rPr>
              <a:t>Acil durum eylem planları geliştirmek</a:t>
            </a:r>
          </a:p>
          <a:p>
            <a:pPr marL="0" indent="0" algn="just">
              <a:buClr>
                <a:schemeClr val="accent6"/>
              </a:buClr>
              <a:buNone/>
            </a:pPr>
            <a:endParaRPr lang="tr-TR" sz="2800" dirty="0" smtClean="0">
              <a:latin typeface="Comic Sans MS" panose="030F0702030302020204" pitchFamily="66" charset="0"/>
            </a:endParaRPr>
          </a:p>
          <a:p>
            <a:pPr algn="just">
              <a:buClr>
                <a:schemeClr val="accent6"/>
              </a:buClr>
              <a:buFont typeface="Wingdings" panose="05000000000000000000" pitchFamily="2" charset="2"/>
              <a:buChar char="v"/>
            </a:pPr>
            <a:r>
              <a:rPr lang="tr-TR" sz="2800" dirty="0" smtClean="0">
                <a:latin typeface="Comic Sans MS" panose="030F0702030302020204" pitchFamily="66" charset="0"/>
              </a:rPr>
              <a:t>Planın içine uygulamalı pratikler yerleştirmek </a:t>
            </a:r>
          </a:p>
          <a:p>
            <a:pPr marL="0" indent="0" algn="just">
              <a:buClr>
                <a:schemeClr val="accent6"/>
              </a:buClr>
              <a:buNone/>
            </a:pPr>
            <a:endParaRPr lang="tr-TR" sz="2800" dirty="0" smtClean="0">
              <a:latin typeface="Comic Sans MS" panose="030F0702030302020204" pitchFamily="66" charset="0"/>
            </a:endParaRPr>
          </a:p>
          <a:p>
            <a:pPr algn="just">
              <a:buClr>
                <a:schemeClr val="accent6"/>
              </a:buClr>
              <a:buFont typeface="Wingdings" panose="05000000000000000000" pitchFamily="2" charset="2"/>
              <a:buChar char="v"/>
            </a:pPr>
            <a:r>
              <a:rPr lang="tr-TR" sz="2800" dirty="0" smtClean="0">
                <a:latin typeface="Comic Sans MS" panose="030F0702030302020204" pitchFamily="66" charset="0"/>
              </a:rPr>
              <a:t>Toplumun eğitimi ve bilinçlendirilmesi</a:t>
            </a:r>
          </a:p>
          <a:p>
            <a:pPr algn="just">
              <a:buClr>
                <a:schemeClr val="accent6"/>
              </a:buClr>
              <a:buFont typeface="Wingdings" panose="05000000000000000000" pitchFamily="2" charset="2"/>
              <a:buChar char="v"/>
            </a:pPr>
            <a:endParaRPr lang="tr-TR" sz="2800" dirty="0" smtClean="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FE11127-9A69-4294-9551-14BF10DE44E0}" type="slidenum">
              <a:rPr lang="tr-TR">
                <a:solidFill>
                  <a:srgbClr val="898989"/>
                </a:solidFill>
              </a:rPr>
              <a:pPr eaLnBrk="1" hangingPunct="1"/>
              <a:t>33</a:t>
            </a:fld>
            <a:endParaRPr lang="tr-TR">
              <a:solidFill>
                <a:srgbClr val="898989"/>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74638"/>
            <a:ext cx="8229600" cy="725487"/>
          </a:xfrm>
        </p:spPr>
        <p:txBody>
          <a:bodyPr/>
          <a:lstStyle/>
          <a:p>
            <a:r>
              <a:rPr lang="tr-TR" sz="3600" dirty="0" smtClean="0">
                <a:solidFill>
                  <a:schemeClr val="accent6"/>
                </a:solidFill>
                <a:latin typeface="Comic Sans MS" panose="030F0702030302020204" pitchFamily="66" charset="0"/>
              </a:rPr>
              <a:t>Planlama</a:t>
            </a:r>
          </a:p>
        </p:txBody>
      </p:sp>
      <p:sp>
        <p:nvSpPr>
          <p:cNvPr id="35843" name="Content Placeholder 2"/>
          <p:cNvSpPr>
            <a:spLocks noGrp="1"/>
          </p:cNvSpPr>
          <p:nvPr>
            <p:ph idx="1"/>
          </p:nvPr>
        </p:nvSpPr>
        <p:spPr>
          <a:xfrm>
            <a:off x="742950" y="1844824"/>
            <a:ext cx="7758113" cy="3798739"/>
          </a:xfrm>
        </p:spPr>
        <p:txBody>
          <a:bodyPr/>
          <a:lstStyle/>
          <a:p>
            <a:pPr algn="just">
              <a:lnSpc>
                <a:spcPct val="150000"/>
              </a:lnSpc>
              <a:buClr>
                <a:schemeClr val="accent6"/>
              </a:buClr>
              <a:buFont typeface="Wingdings" panose="05000000000000000000" pitchFamily="2" charset="2"/>
              <a:buChar char="v"/>
            </a:pPr>
            <a:r>
              <a:rPr lang="tr-TR" sz="2400" b="1" i="1" dirty="0" smtClean="0">
                <a:solidFill>
                  <a:srgbClr val="C00000"/>
                </a:solidFill>
                <a:latin typeface="Comic Sans MS" panose="030F0702030302020204" pitchFamily="66" charset="0"/>
              </a:rPr>
              <a:t>Planlama,</a:t>
            </a:r>
            <a:r>
              <a:rPr lang="tr-TR" sz="2400" dirty="0" smtClean="0">
                <a:latin typeface="Comic Sans MS" panose="030F0702030302020204" pitchFamily="66" charset="0"/>
              </a:rPr>
              <a:t> acil durum aksiyon planı içeren bir iş güvenliği ve sağlığı programının çok önemli bir bileşenidir. Planlama önleme ve ön hazırlıktır.</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A416718-9324-452A-ABE8-76272AFF254C}" type="slidenum">
              <a:rPr lang="tr-TR">
                <a:solidFill>
                  <a:srgbClr val="898989"/>
                </a:solidFill>
              </a:rPr>
              <a:pPr eaLnBrk="1" hangingPunct="1"/>
              <a:t>34</a:t>
            </a:fld>
            <a:endParaRPr lang="tr-TR">
              <a:solidFill>
                <a:srgbClr val="898989"/>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42875" y="274638"/>
            <a:ext cx="8229600" cy="725487"/>
          </a:xfrm>
        </p:spPr>
        <p:txBody>
          <a:bodyPr/>
          <a:lstStyle/>
          <a:p>
            <a:r>
              <a:rPr lang="tr-TR" sz="3200" dirty="0" smtClean="0">
                <a:solidFill>
                  <a:schemeClr val="accent6"/>
                </a:solidFill>
                <a:latin typeface="Comic Sans MS" panose="030F0702030302020204" pitchFamily="66" charset="0"/>
              </a:rPr>
              <a:t>DURUMA MÜDAHALE</a:t>
            </a:r>
          </a:p>
        </p:txBody>
      </p:sp>
      <p:sp>
        <p:nvSpPr>
          <p:cNvPr id="36867" name="Content Placeholder 2"/>
          <p:cNvSpPr>
            <a:spLocks noGrp="1"/>
          </p:cNvSpPr>
          <p:nvPr>
            <p:ph idx="1"/>
          </p:nvPr>
        </p:nvSpPr>
        <p:spPr>
          <a:xfrm>
            <a:off x="71438" y="1143000"/>
            <a:ext cx="7758112" cy="4014192"/>
          </a:xfrm>
        </p:spPr>
        <p:txBody>
          <a:bodyPr/>
          <a:lstStyle/>
          <a:p>
            <a:pPr algn="just">
              <a:buClr>
                <a:schemeClr val="accent6"/>
              </a:buClr>
              <a:buFont typeface="Wingdings" panose="05000000000000000000" pitchFamily="2" charset="2"/>
              <a:buChar char="v"/>
            </a:pPr>
            <a:r>
              <a:rPr lang="tr-TR" sz="2400" dirty="0" smtClean="0">
                <a:latin typeface="Comic Sans MS" panose="030F0702030302020204" pitchFamily="66" charset="0"/>
              </a:rPr>
              <a:t>Müdahale programları, acil durumlar veya felaketler meydana geldiğinde, acil durumlarla mücadele etmek için tasarlanırlar ve acil durum planlarının uygulanmaları, acil operasyon merkezlerinin aktif hale getirilmesi, kaynakların </a:t>
            </a:r>
            <a:r>
              <a:rPr lang="tr-TR" sz="2400" dirty="0" err="1" smtClean="0">
                <a:latin typeface="Comic Sans MS" panose="030F0702030302020204" pitchFamily="66" charset="0"/>
              </a:rPr>
              <a:t>mobilizasyonunu</a:t>
            </a:r>
            <a:r>
              <a:rPr lang="tr-TR" sz="2400" dirty="0" smtClean="0">
                <a:latin typeface="Comic Sans MS" panose="030F0702030302020204" pitchFamily="66" charset="0"/>
              </a:rPr>
              <a:t>, ikaz ve yönlendirmelerin yayınlanması, tıbbi ve sosyal hizmet yardımlarının </a:t>
            </a:r>
            <a:r>
              <a:rPr lang="tr-TR" sz="2400" dirty="0" err="1" smtClean="0">
                <a:latin typeface="Comic Sans MS" panose="030F0702030302020204" pitchFamily="66" charset="0"/>
              </a:rPr>
              <a:t>tedariği</a:t>
            </a:r>
            <a:r>
              <a:rPr lang="tr-TR" sz="2400" dirty="0" smtClean="0">
                <a:latin typeface="Comic Sans MS" panose="030F0702030302020204" pitchFamily="66" charset="0"/>
              </a:rPr>
              <a:t> gibi tedbirleri içermektedir. </a:t>
            </a: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C1823F8-09BC-4CD8-AD8B-55DDC6416FD7}" type="slidenum">
              <a:rPr lang="tr-TR">
                <a:solidFill>
                  <a:srgbClr val="898989"/>
                </a:solidFill>
              </a:rPr>
              <a:pPr eaLnBrk="1" hangingPunct="1"/>
              <a:t>35</a:t>
            </a:fld>
            <a:endParaRPr lang="tr-TR">
              <a:solidFill>
                <a:srgbClr val="898989"/>
              </a:solidFill>
            </a:endParaRPr>
          </a:p>
        </p:txBody>
      </p:sp>
      <p:pic>
        <p:nvPicPr>
          <p:cNvPr id="3686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0" y="4357688"/>
            <a:ext cx="2511425"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1439" y="4901470"/>
            <a:ext cx="5523396" cy="1261884"/>
          </a:xfrm>
          <a:prstGeom prst="rect">
            <a:avLst/>
          </a:prstGeom>
        </p:spPr>
        <p:txBody>
          <a:bodyPr wrap="square">
            <a:spAutoFit/>
          </a:bodyPr>
          <a:lstStyle/>
          <a:p>
            <a:pPr marL="342900" indent="-342900" algn="just">
              <a:buClr>
                <a:schemeClr val="accent6"/>
              </a:buClr>
              <a:buFont typeface="Wingdings" panose="05000000000000000000" pitchFamily="2" charset="2"/>
              <a:buChar char="v"/>
              <a:defRPr/>
            </a:pPr>
            <a:r>
              <a:rPr lang="tr-TR" sz="2400" dirty="0">
                <a:latin typeface="Comic Sans MS" panose="030F0702030302020204" pitchFamily="66" charset="0"/>
                <a:cs typeface="+mn-cs"/>
              </a:rPr>
              <a:t>Müdahale programı, kanunlar çerçevesinde acil durumun deklarasyonunu da kapsar</a:t>
            </a:r>
            <a:r>
              <a:rPr lang="tr-TR" sz="2800" dirty="0">
                <a:latin typeface="+mn-lt"/>
                <a:cs typeface="+mn-cs"/>
              </a:rPr>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74638"/>
            <a:ext cx="8229600" cy="725487"/>
          </a:xfrm>
        </p:spPr>
        <p:txBody>
          <a:bodyPr/>
          <a:lstStyle/>
          <a:p>
            <a:r>
              <a:rPr lang="tr-TR" sz="3600" dirty="0" smtClean="0">
                <a:solidFill>
                  <a:schemeClr val="accent6"/>
                </a:solidFill>
                <a:latin typeface="Comic Sans MS" panose="030F0702030302020204" pitchFamily="66" charset="0"/>
              </a:rPr>
              <a:t>DÜZELTME ve ONARMA</a:t>
            </a:r>
          </a:p>
        </p:txBody>
      </p:sp>
      <p:sp>
        <p:nvSpPr>
          <p:cNvPr id="37891" name="Content Placeholder 2"/>
          <p:cNvSpPr>
            <a:spLocks noGrp="1"/>
          </p:cNvSpPr>
          <p:nvPr>
            <p:ph idx="1"/>
          </p:nvPr>
        </p:nvSpPr>
        <p:spPr>
          <a:xfrm>
            <a:off x="714375" y="1243013"/>
            <a:ext cx="6900863" cy="4043362"/>
          </a:xfrm>
        </p:spPr>
        <p:txBody>
          <a:bodyPr/>
          <a:lstStyle/>
          <a:p>
            <a:pPr algn="just">
              <a:buClr>
                <a:schemeClr val="accent6"/>
              </a:buClr>
              <a:buFont typeface="Wingdings" panose="05000000000000000000" pitchFamily="2" charset="2"/>
              <a:buChar char="v"/>
            </a:pPr>
            <a:r>
              <a:rPr lang="tr-TR" sz="2400" dirty="0" smtClean="0">
                <a:latin typeface="Comic Sans MS" panose="030F0702030302020204" pitchFamily="66" charset="0"/>
              </a:rPr>
              <a:t>Düzeltme ve onarma programları, çevreyi ve toplumu acil durum öncesi şartlarına yeniden döndürmek için yapılandırmaya yardım etmek için tasarlanırlar.</a:t>
            </a:r>
          </a:p>
          <a:p>
            <a:pPr marL="0" indent="0" algn="just">
              <a:buClr>
                <a:schemeClr val="accent6"/>
              </a:buClr>
              <a:buNone/>
            </a:pPr>
            <a:endParaRPr lang="tr-TR" sz="2400" dirty="0" smtClean="0">
              <a:latin typeface="Comic Sans MS" panose="030F0702030302020204" pitchFamily="66" charset="0"/>
            </a:endParaRPr>
          </a:p>
          <a:p>
            <a:pPr algn="just">
              <a:buClr>
                <a:schemeClr val="accent6"/>
              </a:buClr>
              <a:buFont typeface="Wingdings" panose="05000000000000000000" pitchFamily="2" charset="2"/>
              <a:buChar char="v"/>
            </a:pPr>
            <a:r>
              <a:rPr lang="tr-TR" sz="2400" dirty="0" smtClean="0">
                <a:latin typeface="Comic Sans MS" panose="030F0702030302020204" pitchFamily="66" charset="0"/>
              </a:rPr>
              <a:t>Düzeltme ve onarma programları, fiziksel düzeltme ve yeniden </a:t>
            </a:r>
            <a:r>
              <a:rPr lang="tr-TR" sz="2400" dirty="0" err="1" smtClean="0">
                <a:latin typeface="Comic Sans MS" panose="030F0702030302020204" pitchFamily="66" charset="0"/>
              </a:rPr>
              <a:t>inşaa</a:t>
            </a:r>
            <a:r>
              <a:rPr lang="tr-TR" sz="2400" dirty="0" smtClean="0">
                <a:latin typeface="Comic Sans MS" panose="030F0702030302020204" pitchFamily="66" charset="0"/>
              </a:rPr>
              <a:t>,  ekonomik etki çalışmaları, danışmanlık, finansal destek programları, geçici yerleşim, sağlık ve güvenlik bilgisi gibi tedbirleri de içermektedir.</a:t>
            </a: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CD6BAF5-D56F-472A-9F38-53E026CC2F1F}" type="slidenum">
              <a:rPr lang="tr-TR">
                <a:solidFill>
                  <a:srgbClr val="898989"/>
                </a:solidFill>
              </a:rPr>
              <a:pPr eaLnBrk="1" hangingPunct="1"/>
              <a:t>36</a:t>
            </a:fld>
            <a:endParaRPr lang="tr-TR">
              <a:solidFill>
                <a:srgbClr val="898989"/>
              </a:solidFill>
            </a:endParaRPr>
          </a:p>
        </p:txBody>
      </p:sp>
      <p:pic>
        <p:nvPicPr>
          <p:cNvPr id="3789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5085184"/>
            <a:ext cx="2848099" cy="177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Content Placeholder 2"/>
          <p:cNvSpPr>
            <a:spLocks noGrp="1"/>
          </p:cNvSpPr>
          <p:nvPr>
            <p:ph idx="1"/>
          </p:nvPr>
        </p:nvSpPr>
        <p:spPr>
          <a:xfrm>
            <a:off x="2286000" y="1428750"/>
            <a:ext cx="6072188" cy="4043363"/>
          </a:xfrm>
        </p:spPr>
        <p:txBody>
          <a:bodyPr rtlCol="0">
            <a:normAutofit/>
          </a:bodyPr>
          <a:lstStyle/>
          <a:p>
            <a:pPr algn="ctr" fontAlgn="auto">
              <a:spcAft>
                <a:spcPts val="0"/>
              </a:spcAft>
              <a:buFont typeface="Arial" charset="0"/>
              <a:buNone/>
              <a:defRPr/>
            </a:pPr>
            <a:endParaRPr lang="tr-TR" sz="3600" dirty="0" smtClean="0">
              <a:solidFill>
                <a:schemeClr val="accent5"/>
              </a:solidFill>
              <a:latin typeface="Comic Sans MS" panose="030F0702030302020204" pitchFamily="66" charset="0"/>
            </a:endParaRPr>
          </a:p>
          <a:p>
            <a:pPr algn="ctr" fontAlgn="auto">
              <a:spcAft>
                <a:spcPts val="0"/>
              </a:spcAft>
              <a:buFont typeface="Arial" charset="0"/>
              <a:buNone/>
              <a:defRPr/>
            </a:pPr>
            <a:r>
              <a:rPr lang="tr-TR" sz="3600" dirty="0" smtClean="0">
                <a:solidFill>
                  <a:schemeClr val="accent5"/>
                </a:solidFill>
                <a:latin typeface="Comic Sans MS" panose="030F0702030302020204" pitchFamily="66" charset="0"/>
              </a:rPr>
              <a:t>ACİL DURUM</a:t>
            </a:r>
          </a:p>
          <a:p>
            <a:pPr algn="ctr" fontAlgn="auto">
              <a:spcAft>
                <a:spcPts val="0"/>
              </a:spcAft>
              <a:buFont typeface="Arial" charset="0"/>
              <a:buNone/>
              <a:defRPr/>
            </a:pPr>
            <a:r>
              <a:rPr lang="tr-TR" sz="3600" dirty="0" smtClean="0">
                <a:solidFill>
                  <a:schemeClr val="accent5"/>
                </a:solidFill>
                <a:latin typeface="Comic Sans MS" panose="030F0702030302020204" pitchFamily="66" charset="0"/>
              </a:rPr>
              <a:t>YÖNETİMİ</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58A0845-E616-423E-BE04-D2BE271F05D3}" type="slidenum">
              <a:rPr lang="tr-TR">
                <a:solidFill>
                  <a:srgbClr val="898989"/>
                </a:solidFill>
              </a:rPr>
              <a:pPr eaLnBrk="1" hangingPunct="1"/>
              <a:t>37</a:t>
            </a:fld>
            <a:endParaRPr lang="tr-TR">
              <a:solidFill>
                <a:srgbClr val="898989"/>
              </a:solidFill>
            </a:endParaRPr>
          </a:p>
        </p:txBody>
      </p:sp>
      <p:pic>
        <p:nvPicPr>
          <p:cNvPr id="38916" name="Picture 4" descr="http://www.citytowninfo.com/images/careers/320x240/emergency-management-specialists-1-320x2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8" y="3571875"/>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61759"/>
            <a:ext cx="8229600" cy="725487"/>
          </a:xfrm>
        </p:spPr>
        <p:txBody>
          <a:bodyPr/>
          <a:lstStyle/>
          <a:p>
            <a:r>
              <a:rPr lang="tr-TR" sz="3600" dirty="0" smtClean="0">
                <a:solidFill>
                  <a:schemeClr val="accent6"/>
                </a:solidFill>
                <a:latin typeface="Comic Sans MS" panose="030F0702030302020204" pitchFamily="66" charset="0"/>
              </a:rPr>
              <a:t>ACİL DURUM YÖNETİMİ</a:t>
            </a:r>
          </a:p>
        </p:txBody>
      </p:sp>
      <p:sp>
        <p:nvSpPr>
          <p:cNvPr id="39939" name="Content Placeholder 2"/>
          <p:cNvSpPr>
            <a:spLocks noGrp="1"/>
          </p:cNvSpPr>
          <p:nvPr>
            <p:ph idx="1"/>
          </p:nvPr>
        </p:nvSpPr>
        <p:spPr>
          <a:xfrm>
            <a:off x="742950" y="1600200"/>
            <a:ext cx="7758113" cy="4043363"/>
          </a:xfrm>
        </p:spPr>
        <p:txBody>
          <a:bodyPr/>
          <a:lstStyle/>
          <a:p>
            <a:pPr>
              <a:buClr>
                <a:schemeClr val="accent6"/>
              </a:buClr>
              <a:buFont typeface="Wingdings" panose="05000000000000000000" pitchFamily="2" charset="2"/>
              <a:buChar char="v"/>
            </a:pPr>
            <a:r>
              <a:rPr lang="tr-TR" sz="2400" dirty="0" smtClean="0">
                <a:latin typeface="Comic Sans MS" panose="030F0702030302020204" pitchFamily="66" charset="0"/>
              </a:rPr>
              <a:t>Her yıl acil durum çanları endüstri ve iş faaliyetlerinde, yaşamlar ve mal ve mülkler için çalıyor. Fakat bir şeyler yapılabilir. </a:t>
            </a:r>
          </a:p>
          <a:p>
            <a:pPr marL="0" indent="0">
              <a:buClr>
                <a:schemeClr val="accent6"/>
              </a:buClr>
              <a:buNone/>
            </a:pPr>
            <a:endParaRPr lang="tr-TR" sz="2400" dirty="0" smtClean="0">
              <a:latin typeface="Comic Sans MS" panose="030F0702030302020204" pitchFamily="66" charset="0"/>
            </a:endParaRPr>
          </a:p>
          <a:p>
            <a:pPr>
              <a:buClr>
                <a:schemeClr val="accent6"/>
              </a:buClr>
              <a:buFont typeface="Wingdings" panose="05000000000000000000" pitchFamily="2" charset="2"/>
              <a:buChar char="v"/>
            </a:pPr>
            <a:r>
              <a:rPr lang="tr-TR" sz="2400" dirty="0" smtClean="0">
                <a:latin typeface="Comic Sans MS" panose="030F0702030302020204" pitchFamily="66" charset="0"/>
              </a:rPr>
              <a:t>Eğer ilerisi için planlamalar yapılırsa, iş yaşamı ve endüstri normal aktivitelerine çok daha hızlı bir şekilde dönebilir, kazalar ve hasarlar da bir limit altında tutulabilir.</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A5C985-86B9-445E-85E2-8D383814987D}" type="slidenum">
              <a:rPr lang="tr-TR">
                <a:solidFill>
                  <a:srgbClr val="898989"/>
                </a:solidFill>
              </a:rPr>
              <a:pPr eaLnBrk="1" hangingPunct="1"/>
              <a:t>38</a:t>
            </a:fld>
            <a:endParaRPr lang="tr-TR">
              <a:solidFill>
                <a:srgbClr val="898989"/>
              </a:solidFill>
            </a:endParaRPr>
          </a:p>
        </p:txBody>
      </p:sp>
      <p:pic>
        <p:nvPicPr>
          <p:cNvPr id="39941" name="Picture 6" descr="http://www.trt.net.tr/medya/resim/2009/05/11/5c29f4c2-9df0-4c00-94cc-d7f47dcf2ad0-444x3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429124"/>
            <a:ext cx="3067819" cy="2168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274638"/>
            <a:ext cx="8229600" cy="725487"/>
          </a:xfrm>
        </p:spPr>
        <p:txBody>
          <a:bodyPr/>
          <a:lstStyle/>
          <a:p>
            <a:r>
              <a:rPr lang="tr-TR" sz="3600" dirty="0" smtClean="0">
                <a:solidFill>
                  <a:schemeClr val="accent6"/>
                </a:solidFill>
                <a:latin typeface="Comic Sans MS" panose="030F0702030302020204" pitchFamily="66" charset="0"/>
              </a:rPr>
              <a:t>ACİL DURUM YÖNETİMİ</a:t>
            </a:r>
          </a:p>
        </p:txBody>
      </p:sp>
      <p:sp>
        <p:nvSpPr>
          <p:cNvPr id="40963" name="Content Placeholder 2"/>
          <p:cNvSpPr>
            <a:spLocks noGrp="1"/>
          </p:cNvSpPr>
          <p:nvPr>
            <p:ph idx="1"/>
          </p:nvPr>
        </p:nvSpPr>
        <p:spPr>
          <a:xfrm>
            <a:off x="742950" y="1600200"/>
            <a:ext cx="7758113" cy="4043363"/>
          </a:xfrm>
        </p:spPr>
        <p:txBody>
          <a:bodyPr/>
          <a:lstStyle/>
          <a:p>
            <a:pPr marL="0" indent="0">
              <a:buClr>
                <a:schemeClr val="accent6"/>
              </a:buClr>
              <a:buNone/>
            </a:pPr>
            <a:r>
              <a:rPr lang="tr-TR" sz="2400" dirty="0">
                <a:latin typeface="Comic Sans MS" panose="030F0702030302020204" pitchFamily="66" charset="0"/>
              </a:rPr>
              <a:t> </a:t>
            </a:r>
            <a:r>
              <a:rPr lang="tr-TR" sz="2400" dirty="0" smtClean="0">
                <a:latin typeface="Comic Sans MS" panose="030F0702030302020204" pitchFamily="66" charset="0"/>
              </a:rPr>
              <a:t>   </a:t>
            </a:r>
            <a:r>
              <a:rPr lang="tr-TR" sz="2400" b="1" dirty="0" smtClean="0">
                <a:solidFill>
                  <a:srgbClr val="C00000"/>
                </a:solidFill>
                <a:latin typeface="Comic Sans MS" panose="030F0702030302020204" pitchFamily="66" charset="0"/>
              </a:rPr>
              <a:t>Acil durum yönetimi dört ana başlık altında  </a:t>
            </a:r>
            <a:r>
              <a:rPr lang="tr-TR" sz="2400" b="1" smtClean="0">
                <a:solidFill>
                  <a:srgbClr val="C00000"/>
                </a:solidFill>
                <a:latin typeface="Comic Sans MS" panose="030F0702030302020204" pitchFamily="66" charset="0"/>
              </a:rPr>
              <a:t>toplanabilir:</a:t>
            </a:r>
          </a:p>
          <a:p>
            <a:pPr marL="0" indent="0">
              <a:buClr>
                <a:schemeClr val="accent6"/>
              </a:buClr>
              <a:buNone/>
            </a:pPr>
            <a:endParaRPr lang="tr-TR" sz="2400" b="1" dirty="0" smtClean="0">
              <a:solidFill>
                <a:srgbClr val="C00000"/>
              </a:solidFill>
              <a:latin typeface="Comic Sans MS" panose="030F0702030302020204" pitchFamily="66" charset="0"/>
            </a:endParaRPr>
          </a:p>
          <a:p>
            <a:pPr>
              <a:buClr>
                <a:schemeClr val="accent6"/>
              </a:buClr>
              <a:buFont typeface="Wingdings" panose="05000000000000000000" pitchFamily="2" charset="2"/>
              <a:buChar char="v"/>
            </a:pPr>
            <a:r>
              <a:rPr lang="tr-TR" sz="2400" dirty="0" smtClean="0">
                <a:latin typeface="Comic Sans MS" panose="030F0702030302020204" pitchFamily="66" charset="0"/>
              </a:rPr>
              <a:t>Planlama prosesindeki 4 adım</a:t>
            </a:r>
          </a:p>
          <a:p>
            <a:pPr>
              <a:buClr>
                <a:schemeClr val="accent6"/>
              </a:buClr>
              <a:buFont typeface="Wingdings" panose="05000000000000000000" pitchFamily="2" charset="2"/>
              <a:buChar char="v"/>
            </a:pPr>
            <a:r>
              <a:rPr lang="tr-TR" sz="2400" dirty="0" smtClean="0">
                <a:latin typeface="Comic Sans MS" panose="030F0702030302020204" pitchFamily="66" charset="0"/>
              </a:rPr>
              <a:t>Acil durum yönetiminde göz önüne alınan faktörler</a:t>
            </a:r>
          </a:p>
          <a:p>
            <a:pPr>
              <a:buClr>
                <a:schemeClr val="accent6"/>
              </a:buClr>
              <a:buFont typeface="Wingdings" panose="05000000000000000000" pitchFamily="2" charset="2"/>
              <a:buChar char="v"/>
            </a:pPr>
            <a:r>
              <a:rPr lang="tr-TR" sz="2400" dirty="0" smtClean="0">
                <a:latin typeface="Comic Sans MS" panose="030F0702030302020204" pitchFamily="66" charset="0"/>
              </a:rPr>
              <a:t>Tehlike ve risk hakkında spesifik bilgi</a:t>
            </a:r>
          </a:p>
          <a:p>
            <a:pPr>
              <a:buClr>
                <a:schemeClr val="accent6"/>
              </a:buClr>
              <a:buFont typeface="Wingdings" panose="05000000000000000000" pitchFamily="2" charset="2"/>
              <a:buChar char="v"/>
            </a:pPr>
            <a:r>
              <a:rPr lang="tr-TR" sz="2400" dirty="0" smtClean="0">
                <a:latin typeface="Comic Sans MS" panose="030F0702030302020204" pitchFamily="66" charset="0"/>
              </a:rPr>
              <a:t>Bilgi kaynakları</a:t>
            </a:r>
          </a:p>
          <a:p>
            <a:pPr>
              <a:buClr>
                <a:schemeClr val="accent6"/>
              </a:buClr>
              <a:buFont typeface="Wingdings" panose="05000000000000000000" pitchFamily="2" charset="2"/>
              <a:buChar char="v"/>
            </a:pPr>
            <a:endParaRPr lang="tr-TR" sz="2400" dirty="0" smtClean="0">
              <a:latin typeface="Comic Sans MS" panose="030F0702030302020204" pitchFamily="66" charset="0"/>
            </a:endParaRPr>
          </a:p>
          <a:p>
            <a:pPr>
              <a:buClr>
                <a:schemeClr val="accent6"/>
              </a:buClr>
              <a:buFont typeface="Wingdings" panose="05000000000000000000" pitchFamily="2" charset="2"/>
              <a:buChar char="v"/>
            </a:pPr>
            <a:endParaRPr lang="tr-TR" sz="2400" dirty="0" smtClean="0">
              <a:latin typeface="Comic Sans MS" panose="030F0702030302020204" pitchFamily="66" charset="0"/>
            </a:endParaRPr>
          </a:p>
          <a:p>
            <a:pPr>
              <a:buClr>
                <a:schemeClr val="accent6"/>
              </a:buClr>
              <a:buFont typeface="Wingdings" panose="05000000000000000000" pitchFamily="2" charset="2"/>
              <a:buChar char="v"/>
            </a:pPr>
            <a:endParaRPr lang="tr-TR" sz="2400" dirty="0" smtClean="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026A9C4-9D19-4E81-87A7-2A3413456797}" type="slidenum">
              <a:rPr lang="tr-TR">
                <a:solidFill>
                  <a:srgbClr val="898989"/>
                </a:solidFill>
              </a:rPr>
              <a:pPr eaLnBrk="1" hangingPunct="1"/>
              <a:t>39</a:t>
            </a:fld>
            <a:endParaRPr lang="tr-TR">
              <a:solidFill>
                <a:srgbClr val="898989"/>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itle 4"/>
          <p:cNvSpPr>
            <a:spLocks noGrp="1"/>
          </p:cNvSpPr>
          <p:nvPr>
            <p:ph type="title" idx="4294967295"/>
          </p:nvPr>
        </p:nvSpPr>
        <p:spPr>
          <a:xfrm>
            <a:off x="0" y="274638"/>
            <a:ext cx="8229600" cy="654050"/>
          </a:xfrm>
        </p:spPr>
        <p:txBody>
          <a:bodyPr rtlCol="0">
            <a:normAutofit/>
          </a:bodyPr>
          <a:lstStyle/>
          <a:p>
            <a:pPr fontAlgn="auto">
              <a:spcAft>
                <a:spcPts val="0"/>
              </a:spcAft>
              <a:defRPr/>
            </a:pPr>
            <a:r>
              <a:rPr lang="tr-TR" sz="3200" b="1" dirty="0" smtClean="0">
                <a:solidFill>
                  <a:schemeClr val="accent6"/>
                </a:solidFill>
                <a:latin typeface="Comic Sans MS" panose="030F0702030302020204" pitchFamily="66" charset="0"/>
              </a:rPr>
              <a:t>İçerik</a:t>
            </a:r>
            <a:endParaRPr lang="tr-TR" sz="3200" dirty="0" smtClean="0">
              <a:solidFill>
                <a:schemeClr val="accent6"/>
              </a:solidFill>
              <a:latin typeface="Comic Sans MS" panose="030F0702030302020204" pitchFamily="66" charset="0"/>
            </a:endParaRPr>
          </a:p>
        </p:txBody>
      </p:sp>
      <p:sp>
        <p:nvSpPr>
          <p:cNvPr id="5123" name="Content Placeholder 6"/>
          <p:cNvSpPr>
            <a:spLocks noGrp="1"/>
          </p:cNvSpPr>
          <p:nvPr>
            <p:ph sz="half" idx="4294967295"/>
          </p:nvPr>
        </p:nvSpPr>
        <p:spPr>
          <a:xfrm>
            <a:off x="0" y="1304925"/>
            <a:ext cx="8218488" cy="5051425"/>
          </a:xfrm>
        </p:spPr>
        <p:txBody>
          <a:bodyPr/>
          <a:lstStyle/>
          <a:p>
            <a:pPr lvl="1">
              <a:buClr>
                <a:schemeClr val="accent6"/>
              </a:buClr>
              <a:buFont typeface="Wingdings" panose="05000000000000000000" pitchFamily="2" charset="2"/>
              <a:buChar char="v"/>
            </a:pPr>
            <a:r>
              <a:rPr lang="tr-TR" sz="2400" dirty="0" smtClean="0">
                <a:latin typeface="Comic Sans MS" panose="030F0702030302020204" pitchFamily="66" charset="0"/>
              </a:rPr>
              <a:t>Acil durum planlarının hazırlanması ve çalışanlara aktarılması</a:t>
            </a:r>
          </a:p>
          <a:p>
            <a:pPr lvl="1">
              <a:buClr>
                <a:schemeClr val="accent6"/>
              </a:buClr>
              <a:buFont typeface="Wingdings" panose="05000000000000000000" pitchFamily="2" charset="2"/>
              <a:buChar char="v"/>
            </a:pPr>
            <a:r>
              <a:rPr lang="tr-TR" sz="2400" dirty="0" smtClean="0">
                <a:latin typeface="Comic Sans MS" panose="030F0702030302020204" pitchFamily="66" charset="0"/>
              </a:rPr>
              <a:t>Tedbir ve tatbikatlar </a:t>
            </a:r>
          </a:p>
          <a:p>
            <a:pPr lvl="1">
              <a:buClr>
                <a:schemeClr val="accent6"/>
              </a:buClr>
              <a:buFont typeface="Wingdings" panose="05000000000000000000" pitchFamily="2" charset="2"/>
              <a:buChar char="v"/>
            </a:pPr>
            <a:r>
              <a:rPr lang="tr-TR" sz="2400" dirty="0" smtClean="0">
                <a:latin typeface="Comic Sans MS" panose="030F0702030302020204" pitchFamily="66" charset="0"/>
              </a:rPr>
              <a:t>Acil durum ekiplerinin ve çalışanların eğitimi </a:t>
            </a:r>
          </a:p>
          <a:p>
            <a:pPr lvl="1">
              <a:buClr>
                <a:schemeClr val="accent6"/>
              </a:buClr>
              <a:buFont typeface="Wingdings" panose="05000000000000000000" pitchFamily="2" charset="2"/>
              <a:buChar char="v"/>
            </a:pPr>
            <a:r>
              <a:rPr lang="tr-TR" sz="2400" dirty="0" smtClean="0">
                <a:latin typeface="Comic Sans MS" panose="030F0702030302020204" pitchFamily="66" charset="0"/>
              </a:rPr>
              <a:t>Acil durum donanımı</a:t>
            </a:r>
          </a:p>
          <a:p>
            <a:pPr lvl="1">
              <a:buClr>
                <a:schemeClr val="accent6"/>
              </a:buClr>
              <a:buFont typeface="Wingdings" panose="05000000000000000000" pitchFamily="2" charset="2"/>
              <a:buChar char="v"/>
            </a:pPr>
            <a:r>
              <a:rPr lang="tr-TR" sz="2400" dirty="0" smtClean="0">
                <a:latin typeface="Comic Sans MS" panose="030F0702030302020204" pitchFamily="66" charset="0"/>
              </a:rPr>
              <a:t>Büyük endüstriyel kazaların önlenmesi</a:t>
            </a:r>
          </a:p>
          <a:p>
            <a:pPr lvl="1">
              <a:buClr>
                <a:schemeClr val="accent6"/>
              </a:buClr>
              <a:buFont typeface="Wingdings" panose="05000000000000000000" pitchFamily="2" charset="2"/>
              <a:buChar char="v"/>
            </a:pPr>
            <a:r>
              <a:rPr lang="tr-TR" sz="2400" dirty="0" smtClean="0">
                <a:latin typeface="Comic Sans MS" panose="030F0702030302020204" pitchFamily="66" charset="0"/>
              </a:rPr>
              <a:t>İlkyardım ve acil müdahale</a:t>
            </a:r>
          </a:p>
          <a:p>
            <a:pPr lvl="1">
              <a:buClr>
                <a:schemeClr val="accent6"/>
              </a:buClr>
              <a:buFont typeface="Wingdings" panose="05000000000000000000" pitchFamily="2" charset="2"/>
              <a:buChar char="v"/>
            </a:pPr>
            <a:r>
              <a:rPr lang="tr-TR" sz="2400" dirty="0" smtClean="0">
                <a:latin typeface="Comic Sans MS" panose="030F0702030302020204" pitchFamily="66" charset="0"/>
              </a:rPr>
              <a:t>Tehlike iletişimi</a:t>
            </a:r>
          </a:p>
          <a:p>
            <a:pPr lvl="1">
              <a:buClr>
                <a:schemeClr val="accent6"/>
              </a:buClr>
              <a:buFont typeface="Wingdings" panose="05000000000000000000" pitchFamily="2" charset="2"/>
              <a:buChar char="v"/>
            </a:pPr>
            <a:r>
              <a:rPr lang="tr-TR" sz="2400" dirty="0" smtClean="0">
                <a:latin typeface="Comic Sans MS" panose="030F0702030302020204" pitchFamily="66" charset="0"/>
              </a:rPr>
              <a:t>İlgili mevzuat </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073978F5-DCB3-4310-B63E-BBD2C8BD978C}" type="slidenum">
              <a:rPr lang="tr-TR" sz="1600">
                <a:solidFill>
                  <a:srgbClr val="002060"/>
                </a:solidFill>
                <a:latin typeface="Calibri" panose="020F0502020204030204" pitchFamily="34" charset="0"/>
              </a:rPr>
              <a:pPr algn="r" eaLnBrk="1" hangingPunct="1"/>
              <a:t>4</a:t>
            </a:fld>
            <a:endParaRPr lang="tr-TR" sz="1600">
              <a:solidFill>
                <a:srgbClr val="00206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274638"/>
            <a:ext cx="8229600" cy="725487"/>
          </a:xfrm>
        </p:spPr>
        <p:txBody>
          <a:bodyPr/>
          <a:lstStyle/>
          <a:p>
            <a:r>
              <a:rPr lang="tr-TR" sz="3600" dirty="0" smtClean="0">
                <a:solidFill>
                  <a:schemeClr val="accent6"/>
                </a:solidFill>
                <a:latin typeface="Comic Sans MS" panose="030F0702030302020204" pitchFamily="66" charset="0"/>
              </a:rPr>
              <a:t>Planlama Prosesindeki Dört Adım</a:t>
            </a:r>
          </a:p>
        </p:txBody>
      </p:sp>
      <p:sp>
        <p:nvSpPr>
          <p:cNvPr id="41987" name="Content Placeholder 2"/>
          <p:cNvSpPr>
            <a:spLocks noGrp="1"/>
          </p:cNvSpPr>
          <p:nvPr>
            <p:ph idx="1"/>
          </p:nvPr>
        </p:nvSpPr>
        <p:spPr>
          <a:xfrm>
            <a:off x="742950" y="1600200"/>
            <a:ext cx="7758113" cy="4925144"/>
          </a:xfrm>
        </p:spPr>
        <p:txBody>
          <a:bodyPr/>
          <a:lstStyle/>
          <a:p>
            <a:pPr marL="0" indent="0" algn="just">
              <a:lnSpc>
                <a:spcPct val="150000"/>
              </a:lnSpc>
              <a:buClr>
                <a:schemeClr val="accent6"/>
              </a:buClr>
              <a:buNone/>
            </a:pPr>
            <a:r>
              <a:rPr lang="tr-TR" sz="2400" dirty="0" smtClean="0">
                <a:latin typeface="Comic Sans MS" panose="030F0702030302020204" pitchFamily="66" charset="0"/>
              </a:rPr>
              <a:t>	Bu bölümde verilecek olan bilgiler aşağıda özetlenmiştir:</a:t>
            </a:r>
          </a:p>
          <a:p>
            <a:pPr algn="just">
              <a:lnSpc>
                <a:spcPct val="150000"/>
              </a:lnSpc>
              <a:buClr>
                <a:schemeClr val="accent6"/>
              </a:buClr>
              <a:buFont typeface="Wingdings" panose="05000000000000000000" pitchFamily="2" charset="2"/>
              <a:buChar char="v"/>
            </a:pPr>
            <a:r>
              <a:rPr lang="tr-TR" sz="2400" dirty="0" smtClean="0">
                <a:latin typeface="Comic Sans MS" panose="030F0702030302020204" pitchFamily="66" charset="0"/>
              </a:rPr>
              <a:t>Bir planlama takımı nasıl şekillendirilir?</a:t>
            </a:r>
          </a:p>
          <a:p>
            <a:pPr algn="just">
              <a:lnSpc>
                <a:spcPct val="150000"/>
              </a:lnSpc>
              <a:buClr>
                <a:schemeClr val="accent6"/>
              </a:buClr>
              <a:buFont typeface="Wingdings" panose="05000000000000000000" pitchFamily="2" charset="2"/>
              <a:buChar char="v"/>
            </a:pPr>
            <a:r>
              <a:rPr lang="tr-TR" sz="2400" dirty="0" smtClean="0">
                <a:latin typeface="Comic Sans MS" panose="030F0702030302020204" pitchFamily="66" charset="0"/>
              </a:rPr>
              <a:t>Hasar görebilirlik analizinin nasıl yönetileceği?</a:t>
            </a:r>
          </a:p>
          <a:p>
            <a:pPr algn="just">
              <a:lnSpc>
                <a:spcPct val="150000"/>
              </a:lnSpc>
              <a:buClr>
                <a:schemeClr val="accent6"/>
              </a:buClr>
              <a:buFont typeface="Wingdings" panose="05000000000000000000" pitchFamily="2" charset="2"/>
              <a:buChar char="v"/>
            </a:pPr>
            <a:r>
              <a:rPr lang="tr-TR" sz="2400" dirty="0" smtClean="0">
                <a:latin typeface="Comic Sans MS" panose="030F0702030302020204" pitchFamily="66" charset="0"/>
              </a:rPr>
              <a:t>Bir acil durum aksiyon planın nasıl geliştirileceği?</a:t>
            </a:r>
          </a:p>
          <a:p>
            <a:pPr algn="just">
              <a:lnSpc>
                <a:spcPct val="150000"/>
              </a:lnSpc>
              <a:buClr>
                <a:schemeClr val="accent6"/>
              </a:buClr>
              <a:buFont typeface="Wingdings" panose="05000000000000000000" pitchFamily="2" charset="2"/>
              <a:buChar char="v"/>
            </a:pPr>
            <a:r>
              <a:rPr lang="tr-TR" sz="2400" dirty="0" smtClean="0">
                <a:latin typeface="Comic Sans MS" panose="030F0702030302020204" pitchFamily="66" charset="0"/>
              </a:rPr>
              <a:t>Bir acil durum için geliştirilen aksiyon planının nasıl uygulanacağı? </a:t>
            </a:r>
            <a:r>
              <a:rPr lang="tr-TR" sz="2400" dirty="0" err="1" smtClean="0">
                <a:latin typeface="Comic Sans MS" panose="030F0702030302020204" pitchFamily="66" charset="0"/>
              </a:rPr>
              <a:t>vb</a:t>
            </a:r>
            <a:r>
              <a:rPr lang="tr-TR" sz="2400" dirty="0" smtClean="0">
                <a:latin typeface="Comic Sans MS" panose="030F0702030302020204" pitchFamily="66" charset="0"/>
              </a:rPr>
              <a:t>…</a:t>
            </a:r>
          </a:p>
          <a:p>
            <a:pPr marL="0" indent="0" algn="just">
              <a:lnSpc>
                <a:spcPct val="150000"/>
              </a:lnSpc>
              <a:buClr>
                <a:schemeClr val="accent6"/>
              </a:buClr>
              <a:buNone/>
            </a:pPr>
            <a:endParaRPr lang="tr-TR" sz="2400" dirty="0" smtClean="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25C1978-FF82-480F-BD85-73085F163318}" type="slidenum">
              <a:rPr lang="tr-TR">
                <a:solidFill>
                  <a:srgbClr val="898989"/>
                </a:solidFill>
              </a:rPr>
              <a:pPr eaLnBrk="1" hangingPunct="1"/>
              <a:t>40</a:t>
            </a:fld>
            <a:endParaRPr lang="tr-TR">
              <a:solidFill>
                <a:srgbClr val="898989"/>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274638"/>
            <a:ext cx="8229600" cy="725487"/>
          </a:xfrm>
        </p:spPr>
        <p:txBody>
          <a:bodyPr/>
          <a:lstStyle/>
          <a:p>
            <a:r>
              <a:rPr lang="tr-TR" sz="3200" dirty="0" smtClean="0">
                <a:solidFill>
                  <a:schemeClr val="accent6"/>
                </a:solidFill>
                <a:latin typeface="Comic Sans MS" panose="030F0702030302020204" pitchFamily="66" charset="0"/>
              </a:rPr>
              <a:t>Planlama Prosesindeki Dört Adım</a:t>
            </a:r>
          </a:p>
        </p:txBody>
      </p:sp>
      <p:sp>
        <p:nvSpPr>
          <p:cNvPr id="43011" name="Content Placeholder 2"/>
          <p:cNvSpPr>
            <a:spLocks noGrp="1"/>
          </p:cNvSpPr>
          <p:nvPr>
            <p:ph idx="1"/>
          </p:nvPr>
        </p:nvSpPr>
        <p:spPr>
          <a:xfrm>
            <a:off x="742950" y="1600200"/>
            <a:ext cx="7758113" cy="4043363"/>
          </a:xfrm>
        </p:spPr>
        <p:txBody>
          <a:bodyPr/>
          <a:lstStyle/>
          <a:p>
            <a:pPr marL="0" indent="0">
              <a:buClr>
                <a:schemeClr val="accent6"/>
              </a:buClr>
              <a:buNone/>
            </a:pPr>
            <a:r>
              <a:rPr lang="tr-TR" sz="2400" b="1" dirty="0" smtClean="0">
                <a:solidFill>
                  <a:srgbClr val="C00000"/>
                </a:solidFill>
                <a:latin typeface="Comic Sans MS" panose="030F0702030302020204" pitchFamily="66" charset="0"/>
              </a:rPr>
              <a:t>Adım 1:</a:t>
            </a:r>
            <a:r>
              <a:rPr lang="tr-TR" sz="2400" dirty="0" smtClean="0">
                <a:latin typeface="Comic Sans MS" panose="030F0702030302020204" pitchFamily="66" charset="0"/>
              </a:rPr>
              <a:t>Bir planlama takımının </a:t>
            </a:r>
            <a:r>
              <a:rPr lang="tr-TR" sz="2400" dirty="0" smtClean="0">
                <a:latin typeface="Comic Sans MS" panose="030F0702030302020204" pitchFamily="66" charset="0"/>
              </a:rPr>
              <a:t>kurulması</a:t>
            </a:r>
          </a:p>
          <a:p>
            <a:pPr marL="0" indent="0">
              <a:buClr>
                <a:schemeClr val="accent6"/>
              </a:buClr>
              <a:buNone/>
            </a:pPr>
            <a:endParaRPr lang="tr-TR" sz="2400" dirty="0" smtClean="0">
              <a:latin typeface="Comic Sans MS" panose="030F0702030302020204" pitchFamily="66" charset="0"/>
            </a:endParaRPr>
          </a:p>
          <a:p>
            <a:pPr marL="0" indent="0">
              <a:buClr>
                <a:schemeClr val="accent6"/>
              </a:buClr>
              <a:buNone/>
            </a:pPr>
            <a:r>
              <a:rPr lang="tr-TR" sz="2400" b="1" dirty="0" smtClean="0">
                <a:solidFill>
                  <a:srgbClr val="C00000"/>
                </a:solidFill>
                <a:latin typeface="Comic Sans MS" panose="030F0702030302020204" pitchFamily="66" charset="0"/>
              </a:rPr>
              <a:t>Adım 2:</a:t>
            </a:r>
            <a:r>
              <a:rPr lang="tr-TR" sz="2400" dirty="0" smtClean="0">
                <a:latin typeface="Comic Sans MS" panose="030F0702030302020204" pitchFamily="66" charset="0"/>
              </a:rPr>
              <a:t>Tehlikelerin, imkan ve kabiliyetlerin </a:t>
            </a:r>
            <a:r>
              <a:rPr lang="tr-TR" sz="2400" dirty="0" smtClean="0">
                <a:latin typeface="Comic Sans MS" panose="030F0702030302020204" pitchFamily="66" charset="0"/>
              </a:rPr>
              <a:t>analizi</a:t>
            </a:r>
          </a:p>
          <a:p>
            <a:pPr marL="0" indent="0">
              <a:buClr>
                <a:schemeClr val="accent6"/>
              </a:buClr>
              <a:buNone/>
            </a:pPr>
            <a:endParaRPr lang="tr-TR" sz="2400" dirty="0" smtClean="0">
              <a:latin typeface="Comic Sans MS" panose="030F0702030302020204" pitchFamily="66" charset="0"/>
            </a:endParaRPr>
          </a:p>
          <a:p>
            <a:pPr marL="0" indent="0">
              <a:buClr>
                <a:schemeClr val="accent6"/>
              </a:buClr>
              <a:buNone/>
            </a:pPr>
            <a:r>
              <a:rPr lang="tr-TR" sz="2400" b="1" dirty="0" smtClean="0">
                <a:solidFill>
                  <a:srgbClr val="C00000"/>
                </a:solidFill>
                <a:latin typeface="Comic Sans MS" panose="030F0702030302020204" pitchFamily="66" charset="0"/>
              </a:rPr>
              <a:t>Adım 3:</a:t>
            </a:r>
            <a:r>
              <a:rPr lang="tr-TR" sz="2400" dirty="0" smtClean="0">
                <a:latin typeface="Comic Sans MS" panose="030F0702030302020204" pitchFamily="66" charset="0"/>
              </a:rPr>
              <a:t>Bir acil durum eylem planının </a:t>
            </a:r>
            <a:r>
              <a:rPr lang="tr-TR" sz="2400" dirty="0" smtClean="0">
                <a:latin typeface="Comic Sans MS" panose="030F0702030302020204" pitchFamily="66" charset="0"/>
              </a:rPr>
              <a:t>geliştirilmesi</a:t>
            </a:r>
          </a:p>
          <a:p>
            <a:pPr marL="0" indent="0">
              <a:buClr>
                <a:schemeClr val="accent6"/>
              </a:buClr>
              <a:buNone/>
            </a:pPr>
            <a:endParaRPr lang="tr-TR" sz="2400" dirty="0" smtClean="0">
              <a:latin typeface="Comic Sans MS" panose="030F0702030302020204" pitchFamily="66" charset="0"/>
            </a:endParaRPr>
          </a:p>
          <a:p>
            <a:pPr marL="0" indent="0">
              <a:buClr>
                <a:schemeClr val="accent6"/>
              </a:buClr>
              <a:buNone/>
            </a:pPr>
            <a:r>
              <a:rPr lang="tr-TR" sz="2400" b="1" dirty="0" smtClean="0">
                <a:solidFill>
                  <a:srgbClr val="C00000"/>
                </a:solidFill>
                <a:latin typeface="Comic Sans MS" panose="030F0702030302020204" pitchFamily="66" charset="0"/>
              </a:rPr>
              <a:t>Adım 4:</a:t>
            </a:r>
            <a:r>
              <a:rPr lang="tr-TR" sz="2400" dirty="0" smtClean="0">
                <a:latin typeface="Comic Sans MS" panose="030F0702030302020204" pitchFamily="66" charset="0"/>
              </a:rPr>
              <a:t>Acil durum eylem planının hayata geçirilmesi</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F0B4C90-7532-476A-8C48-D9B7C8850E64}" type="slidenum">
              <a:rPr lang="tr-TR">
                <a:solidFill>
                  <a:srgbClr val="898989"/>
                </a:solidFill>
              </a:rPr>
              <a:pPr eaLnBrk="1" hangingPunct="1"/>
              <a:t>41</a:t>
            </a:fld>
            <a:endParaRPr lang="tr-TR">
              <a:solidFill>
                <a:srgbClr val="898989"/>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74638"/>
            <a:ext cx="8229600" cy="725487"/>
          </a:xfrm>
        </p:spPr>
        <p:txBody>
          <a:bodyPr/>
          <a:lstStyle/>
          <a:p>
            <a:r>
              <a:rPr lang="tr-TR" sz="3200" dirty="0" smtClean="0">
                <a:solidFill>
                  <a:schemeClr val="accent6"/>
                </a:solidFill>
                <a:latin typeface="Comic Sans MS" panose="030F0702030302020204" pitchFamily="66" charset="0"/>
              </a:rPr>
              <a:t>Adım 1: Bir planlama takımının kurulması</a:t>
            </a:r>
          </a:p>
        </p:txBody>
      </p:sp>
      <p:sp>
        <p:nvSpPr>
          <p:cNvPr id="44035" name="Content Placeholder 2"/>
          <p:cNvSpPr>
            <a:spLocks noGrp="1"/>
          </p:cNvSpPr>
          <p:nvPr>
            <p:ph idx="1"/>
          </p:nvPr>
        </p:nvSpPr>
        <p:spPr>
          <a:xfrm>
            <a:off x="692943" y="1656556"/>
            <a:ext cx="7758113" cy="4364732"/>
          </a:xfrm>
        </p:spPr>
        <p:txBody>
          <a:bodyPr/>
          <a:lstStyle/>
          <a:p>
            <a:pPr algn="just">
              <a:lnSpc>
                <a:spcPct val="150000"/>
              </a:lnSpc>
              <a:buClr>
                <a:schemeClr val="accent6"/>
              </a:buClr>
              <a:buFont typeface="Wingdings" panose="05000000000000000000" pitchFamily="2" charset="2"/>
              <a:buChar char="v"/>
            </a:pPr>
            <a:r>
              <a:rPr lang="tr-TR" sz="2400" dirty="0" smtClean="0">
                <a:latin typeface="Comic Sans MS" panose="030F0702030302020204" pitchFamily="66" charset="0"/>
              </a:rPr>
              <a:t>Acil durum yönetim planının geliştirilmesi işi bir kişi veya bir grubun görevi olmak zorundadır.</a:t>
            </a:r>
          </a:p>
          <a:p>
            <a:pPr algn="just">
              <a:lnSpc>
                <a:spcPct val="150000"/>
              </a:lnSpc>
              <a:buClr>
                <a:schemeClr val="accent6"/>
              </a:buClr>
              <a:buFont typeface="Wingdings" panose="05000000000000000000" pitchFamily="2" charset="2"/>
              <a:buChar char="v"/>
            </a:pPr>
            <a:r>
              <a:rPr lang="tr-TR" sz="2400" dirty="0" smtClean="0">
                <a:latin typeface="Comic Sans MS" panose="030F0702030302020204" pitchFamily="66" charset="0"/>
              </a:rPr>
              <a:t>Planlama takımının büyüklüğü tesisin operasyonlarına, gereksinimlerine ve kaynaklarına bağlıdır.</a:t>
            </a:r>
          </a:p>
          <a:p>
            <a:pPr algn="just">
              <a:lnSpc>
                <a:spcPct val="150000"/>
              </a:lnSpc>
              <a:buClr>
                <a:schemeClr val="accent6"/>
              </a:buClr>
              <a:buFont typeface="Wingdings" panose="05000000000000000000" pitchFamily="2" charset="2"/>
              <a:buChar char="v"/>
            </a:pPr>
            <a:r>
              <a:rPr lang="tr-TR" sz="2400" dirty="0" smtClean="0">
                <a:latin typeface="Comic Sans MS" panose="030F0702030302020204" pitchFamily="66" charset="0"/>
              </a:rPr>
              <a:t>İdeal olan planlama için bir grubun oluşturulmasıdır.</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9337944-358E-405B-82E1-B7940FF1F352}" type="slidenum">
              <a:rPr lang="tr-TR">
                <a:solidFill>
                  <a:srgbClr val="898989"/>
                </a:solidFill>
              </a:rPr>
              <a:pPr eaLnBrk="1" hangingPunct="1"/>
              <a:t>42</a:t>
            </a:fld>
            <a:endParaRPr lang="tr-TR">
              <a:solidFill>
                <a:srgbClr val="898989"/>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274638"/>
            <a:ext cx="8229600" cy="725487"/>
          </a:xfrm>
        </p:spPr>
        <p:txBody>
          <a:bodyPr/>
          <a:lstStyle/>
          <a:p>
            <a:r>
              <a:rPr lang="tr-TR" sz="3200" dirty="0" smtClean="0">
                <a:solidFill>
                  <a:schemeClr val="accent6"/>
                </a:solidFill>
                <a:latin typeface="Comic Sans MS" panose="030F0702030302020204" pitchFamily="66" charset="0"/>
              </a:rPr>
              <a:t>Planlama Takımının Kurulması Faaliyetleri</a:t>
            </a:r>
          </a:p>
        </p:txBody>
      </p:sp>
      <p:sp>
        <p:nvSpPr>
          <p:cNvPr id="45059" name="Content Placeholder 2"/>
          <p:cNvSpPr>
            <a:spLocks noGrp="1"/>
          </p:cNvSpPr>
          <p:nvPr>
            <p:ph idx="1"/>
          </p:nvPr>
        </p:nvSpPr>
        <p:spPr>
          <a:xfrm>
            <a:off x="1043608" y="1600200"/>
            <a:ext cx="7848871" cy="3543300"/>
          </a:xfrm>
        </p:spPr>
        <p:txBody>
          <a:bodyPr/>
          <a:lstStyle/>
          <a:p>
            <a:pPr>
              <a:buClr>
                <a:schemeClr val="accent6"/>
              </a:buClr>
              <a:buFont typeface="Wingdings" panose="05000000000000000000" pitchFamily="2" charset="2"/>
              <a:buChar char="v"/>
            </a:pPr>
            <a:r>
              <a:rPr lang="tr-TR" dirty="0" smtClean="0">
                <a:latin typeface="Comic Sans MS" panose="030F0702030302020204" pitchFamily="66" charset="0"/>
              </a:rPr>
              <a:t>Takımın kurulması</a:t>
            </a:r>
          </a:p>
          <a:p>
            <a:pPr>
              <a:buClr>
                <a:schemeClr val="accent6"/>
              </a:buClr>
              <a:buFont typeface="Wingdings" panose="05000000000000000000" pitchFamily="2" charset="2"/>
              <a:buChar char="v"/>
            </a:pPr>
            <a:r>
              <a:rPr lang="tr-TR" dirty="0" smtClean="0">
                <a:latin typeface="Comic Sans MS" panose="030F0702030302020204" pitchFamily="66" charset="0"/>
              </a:rPr>
              <a:t>Otoritenin oluşturulması</a:t>
            </a:r>
          </a:p>
          <a:p>
            <a:pPr>
              <a:buClr>
                <a:schemeClr val="accent6"/>
              </a:buClr>
              <a:buFont typeface="Wingdings" panose="05000000000000000000" pitchFamily="2" charset="2"/>
              <a:buChar char="v"/>
            </a:pPr>
            <a:r>
              <a:rPr lang="tr-TR" dirty="0" smtClean="0">
                <a:latin typeface="Comic Sans MS" panose="030F0702030302020204" pitchFamily="66" charset="0"/>
              </a:rPr>
              <a:t>Misyonun Beyan Edilmesi</a:t>
            </a:r>
          </a:p>
          <a:p>
            <a:pPr>
              <a:buClr>
                <a:schemeClr val="accent6"/>
              </a:buClr>
              <a:buFont typeface="Wingdings" panose="05000000000000000000" pitchFamily="2" charset="2"/>
              <a:buChar char="v"/>
            </a:pPr>
            <a:r>
              <a:rPr lang="tr-TR" dirty="0" smtClean="0">
                <a:latin typeface="Comic Sans MS" panose="030F0702030302020204" pitchFamily="66" charset="0"/>
              </a:rPr>
              <a:t>Bir çizelge ve bütçenin tesis edilmesi</a:t>
            </a:r>
          </a:p>
          <a:p>
            <a:pPr>
              <a:buClr>
                <a:schemeClr val="accent6"/>
              </a:buClr>
              <a:buFont typeface="Wingdings" panose="05000000000000000000" pitchFamily="2" charset="2"/>
              <a:buChar char="v"/>
            </a:pPr>
            <a:endParaRPr lang="tr-TR" dirty="0" smtClean="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6439443-3181-41A6-8B07-5C962B953EDA}" type="slidenum">
              <a:rPr lang="tr-TR">
                <a:solidFill>
                  <a:srgbClr val="898989"/>
                </a:solidFill>
              </a:rPr>
              <a:pPr eaLnBrk="1" hangingPunct="1"/>
              <a:t>43</a:t>
            </a:fld>
            <a:endParaRPr lang="tr-TR">
              <a:solidFill>
                <a:srgbClr val="898989"/>
              </a:solidFill>
            </a:endParaRPr>
          </a:p>
        </p:txBody>
      </p:sp>
      <p:pic>
        <p:nvPicPr>
          <p:cNvPr id="45061" name="Picture 6" descr="http://t3.gstatic.com/images?q=tbn:qd5TzwDf9oENTM:http://bucak.meb.gov.tr/resimler/projeres/tak%C4%B1m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3914775"/>
            <a:ext cx="2214562"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8" descr="http://www.hayaliicraat.com/wp-content/uploads/2010/02/AT_Featur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4813" y="4143375"/>
            <a:ext cx="4437062"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274638"/>
            <a:ext cx="8229600" cy="725487"/>
          </a:xfrm>
        </p:spPr>
        <p:txBody>
          <a:bodyPr/>
          <a:lstStyle/>
          <a:p>
            <a:r>
              <a:rPr lang="tr-TR" sz="3600" dirty="0" smtClean="0">
                <a:solidFill>
                  <a:schemeClr val="accent6"/>
                </a:solidFill>
                <a:latin typeface="Comic Sans MS" panose="030F0702030302020204" pitchFamily="66" charset="0"/>
              </a:rPr>
              <a:t>Takımın Oluşturulması</a:t>
            </a:r>
          </a:p>
        </p:txBody>
      </p:sp>
      <p:sp>
        <p:nvSpPr>
          <p:cNvPr id="46083" name="Content Placeholder 2"/>
          <p:cNvSpPr>
            <a:spLocks noGrp="1"/>
          </p:cNvSpPr>
          <p:nvPr>
            <p:ph idx="1"/>
          </p:nvPr>
        </p:nvSpPr>
        <p:spPr>
          <a:xfrm>
            <a:off x="814388" y="1000126"/>
            <a:ext cx="7758112" cy="5525218"/>
          </a:xfrm>
        </p:spPr>
        <p:txBody>
          <a:bodyPr/>
          <a:lstStyle/>
          <a:p>
            <a:pPr marL="0" indent="0">
              <a:buClr>
                <a:schemeClr val="accent6"/>
              </a:buClr>
              <a:buNone/>
            </a:pPr>
            <a:r>
              <a:rPr lang="tr-TR" sz="2400" dirty="0" smtClean="0"/>
              <a:t>	Genellikle takım bir gruptan oluşturulur.</a:t>
            </a:r>
          </a:p>
          <a:p>
            <a:pPr>
              <a:buClr>
                <a:schemeClr val="accent6"/>
              </a:buClr>
              <a:buFont typeface="Wingdings" panose="05000000000000000000" pitchFamily="2" charset="2"/>
              <a:buChar char="v"/>
            </a:pPr>
            <a:endParaRPr lang="tr-TR" sz="2400" dirty="0" smtClean="0"/>
          </a:p>
          <a:p>
            <a:pPr>
              <a:buClr>
                <a:schemeClr val="accent6"/>
              </a:buClr>
              <a:buFont typeface="Wingdings" panose="05000000000000000000" pitchFamily="2" charset="2"/>
              <a:buChar char="v"/>
            </a:pPr>
            <a:r>
              <a:rPr lang="tr-TR" sz="2400" dirty="0" smtClean="0"/>
              <a:t>Grup oluşturma bu prosese daha fazla yatırım yapılmış insan kazandıracak ve katılımı cesaretlendirecektir </a:t>
            </a:r>
          </a:p>
          <a:p>
            <a:pPr marL="0" indent="0">
              <a:buClr>
                <a:schemeClr val="accent6"/>
              </a:buClr>
              <a:buNone/>
            </a:pPr>
            <a:endParaRPr lang="tr-TR" sz="2400" dirty="0" smtClean="0"/>
          </a:p>
          <a:p>
            <a:pPr>
              <a:buClr>
                <a:schemeClr val="accent6"/>
              </a:buClr>
              <a:buFont typeface="Wingdings" panose="05000000000000000000" pitchFamily="2" charset="2"/>
              <a:buChar char="v"/>
            </a:pPr>
            <a:r>
              <a:rPr lang="tr-TR" sz="2400" dirty="0" smtClean="0"/>
              <a:t>Grup oluşturma zaman miktarını arttıracak ve katılımcılara enerji verebilecektir.</a:t>
            </a:r>
          </a:p>
          <a:p>
            <a:pPr marL="0" indent="0">
              <a:buClr>
                <a:schemeClr val="accent6"/>
              </a:buClr>
              <a:buNone/>
            </a:pPr>
            <a:endParaRPr lang="tr-TR" sz="2400" dirty="0" smtClean="0"/>
          </a:p>
          <a:p>
            <a:pPr>
              <a:buClr>
                <a:schemeClr val="accent6"/>
              </a:buClr>
              <a:buFont typeface="Wingdings" panose="05000000000000000000" pitchFamily="2" charset="2"/>
              <a:buChar char="v"/>
            </a:pPr>
            <a:r>
              <a:rPr lang="tr-TR" sz="2400" dirty="0" smtClean="0"/>
              <a:t>Grup oluşturma görüş sahasının ve planlama prosesinin önemini genişletecektir</a:t>
            </a:r>
          </a:p>
          <a:p>
            <a:pPr marL="0" indent="0">
              <a:buClr>
                <a:schemeClr val="accent6"/>
              </a:buClr>
              <a:buNone/>
            </a:pPr>
            <a:endParaRPr lang="tr-TR" sz="2400" dirty="0" smtClean="0"/>
          </a:p>
          <a:p>
            <a:pPr>
              <a:buClr>
                <a:schemeClr val="accent6"/>
              </a:buClr>
              <a:buFont typeface="Wingdings" panose="05000000000000000000" pitchFamily="2" charset="2"/>
              <a:buChar char="v"/>
            </a:pPr>
            <a:r>
              <a:rPr lang="tr-TR" sz="2400" dirty="0" smtClean="0"/>
              <a:t>Grup oluşturma konu hakkında geniş bir perspektif sağlayacaktır</a:t>
            </a:r>
          </a:p>
          <a:p>
            <a:pPr>
              <a:buClr>
                <a:schemeClr val="accent6"/>
              </a:buClr>
              <a:buFont typeface="Wingdings" panose="05000000000000000000" pitchFamily="2" charset="2"/>
              <a:buChar char="v"/>
            </a:pPr>
            <a:endParaRPr lang="tr-TR" sz="2400" dirty="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A908F44-7A34-4C55-B556-D74A7DA41653}" type="slidenum">
              <a:rPr lang="tr-TR">
                <a:solidFill>
                  <a:srgbClr val="898989"/>
                </a:solidFill>
              </a:rPr>
              <a:pPr eaLnBrk="1" hangingPunct="1"/>
              <a:t>44</a:t>
            </a:fld>
            <a:endParaRPr lang="tr-TR">
              <a:solidFill>
                <a:srgbClr val="898989"/>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274638"/>
            <a:ext cx="8229600" cy="725487"/>
          </a:xfrm>
        </p:spPr>
        <p:txBody>
          <a:bodyPr/>
          <a:lstStyle/>
          <a:p>
            <a:r>
              <a:rPr lang="tr-TR" sz="3600" dirty="0" smtClean="0">
                <a:solidFill>
                  <a:schemeClr val="accent6"/>
                </a:solidFill>
                <a:latin typeface="Comic Sans MS" panose="030F0702030302020204" pitchFamily="66" charset="0"/>
              </a:rPr>
              <a:t>Grup Oluşturma</a:t>
            </a:r>
          </a:p>
        </p:txBody>
      </p:sp>
      <p:sp>
        <p:nvSpPr>
          <p:cNvPr id="47107" name="Content Placeholder 2"/>
          <p:cNvSpPr>
            <a:spLocks noGrp="1"/>
          </p:cNvSpPr>
          <p:nvPr>
            <p:ph idx="1"/>
          </p:nvPr>
        </p:nvSpPr>
        <p:spPr>
          <a:xfrm>
            <a:off x="742950" y="1600200"/>
            <a:ext cx="7758113" cy="4043363"/>
          </a:xfrm>
        </p:spPr>
        <p:txBody>
          <a:bodyPr/>
          <a:lstStyle/>
          <a:p>
            <a:pPr>
              <a:buClr>
                <a:schemeClr val="accent6"/>
              </a:buClr>
              <a:buFont typeface="Wingdings" panose="05000000000000000000" pitchFamily="2" charset="2"/>
              <a:buChar char="v"/>
            </a:pPr>
            <a:r>
              <a:rPr lang="tr-TR" sz="2400" dirty="0" smtClean="0">
                <a:latin typeface="Comic Sans MS" panose="030F0702030302020204" pitchFamily="66" charset="0"/>
              </a:rPr>
              <a:t>Aktif üyelerin ve liderin kim olacağı belirlenmeli. Çoğu durumda bu işin büyük bir bölümünü bir veya iki kişi yapabilir. Fakat en azından ilgili bir kişi tüm fonksiyonel alanlardan bilgi elde etmesi gerektiğini unutmamalıdır.</a:t>
            </a:r>
          </a:p>
          <a:p>
            <a:pPr>
              <a:buClr>
                <a:schemeClr val="accent6"/>
              </a:buClr>
              <a:buFont typeface="Wingdings" panose="05000000000000000000" pitchFamily="2" charset="2"/>
              <a:buChar char="v"/>
            </a:pPr>
            <a:endParaRPr lang="tr-TR" sz="2400" dirty="0" smtClean="0">
              <a:latin typeface="Comic Sans MS" panose="030F0702030302020204" pitchFamily="66" charset="0"/>
            </a:endParaRPr>
          </a:p>
          <a:p>
            <a:pPr>
              <a:buClr>
                <a:schemeClr val="accent6"/>
              </a:buClr>
              <a:buFont typeface="Wingdings" panose="05000000000000000000" pitchFamily="2" charset="2"/>
              <a:buChar char="v"/>
            </a:pPr>
            <a:r>
              <a:rPr lang="tr-TR" sz="2400" dirty="0" smtClean="0">
                <a:latin typeface="Comic Sans MS" panose="030F0702030302020204" pitchFamily="66" charset="0"/>
              </a:rPr>
              <a:t>Üyeler üst yönetim tarafından yazılı olarak görevlendirilmelidir. Bu görevlendirme onların görev tanımlarını da yansıtmalıdır.</a:t>
            </a:r>
          </a:p>
          <a:p>
            <a:pPr>
              <a:buClr>
                <a:schemeClr val="accent6"/>
              </a:buClr>
              <a:buFont typeface="Wingdings" panose="05000000000000000000" pitchFamily="2" charset="2"/>
              <a:buChar char="v"/>
            </a:pPr>
            <a:endParaRPr lang="tr-TR" sz="2400" dirty="0" smtClean="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B0AA319-04F5-440E-9E9E-33D85A869946}" type="slidenum">
              <a:rPr lang="tr-TR">
                <a:solidFill>
                  <a:srgbClr val="898989"/>
                </a:solidFill>
              </a:rPr>
              <a:pPr eaLnBrk="1" hangingPunct="1"/>
              <a:t>45</a:t>
            </a:fld>
            <a:endParaRPr lang="tr-TR">
              <a:solidFill>
                <a:srgbClr val="898989"/>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274638"/>
            <a:ext cx="8229600" cy="725487"/>
          </a:xfrm>
        </p:spPr>
        <p:txBody>
          <a:bodyPr/>
          <a:lstStyle/>
          <a:p>
            <a:r>
              <a:rPr lang="tr-TR" sz="2800" dirty="0" smtClean="0">
                <a:solidFill>
                  <a:schemeClr val="accent6"/>
                </a:solidFill>
                <a:latin typeface="Comic Sans MS" panose="030F0702030302020204" pitchFamily="66" charset="0"/>
              </a:rPr>
              <a:t>Bilgi Elde Edilmesi Gereken Fonksiyonel Alanlar</a:t>
            </a:r>
          </a:p>
        </p:txBody>
      </p:sp>
      <p:sp>
        <p:nvSpPr>
          <p:cNvPr id="48131" name="Content Placeholder 2"/>
          <p:cNvSpPr>
            <a:spLocks noGrp="1"/>
          </p:cNvSpPr>
          <p:nvPr>
            <p:ph idx="1"/>
          </p:nvPr>
        </p:nvSpPr>
        <p:spPr>
          <a:xfrm>
            <a:off x="683568" y="1000124"/>
            <a:ext cx="7344816" cy="5356225"/>
          </a:xfrm>
        </p:spPr>
        <p:txBody>
          <a:bodyPr/>
          <a:lstStyle/>
          <a:p>
            <a:pPr>
              <a:buClr>
                <a:schemeClr val="accent6"/>
              </a:buClr>
              <a:buFont typeface="Wingdings" panose="05000000000000000000" pitchFamily="2" charset="2"/>
              <a:buChar char="v"/>
            </a:pPr>
            <a:r>
              <a:rPr lang="tr-TR" sz="2400" dirty="0" smtClean="0">
                <a:latin typeface="Comic Sans MS" panose="030F0702030302020204" pitchFamily="66" charset="0"/>
              </a:rPr>
              <a:t>Üst yönetim</a:t>
            </a:r>
          </a:p>
          <a:p>
            <a:pPr>
              <a:buClr>
                <a:schemeClr val="accent6"/>
              </a:buClr>
              <a:buFont typeface="Wingdings" panose="05000000000000000000" pitchFamily="2" charset="2"/>
              <a:buChar char="v"/>
            </a:pPr>
            <a:r>
              <a:rPr lang="tr-TR" sz="2400" dirty="0" smtClean="0">
                <a:latin typeface="Comic Sans MS" panose="030F0702030302020204" pitchFamily="66" charset="0"/>
              </a:rPr>
              <a:t>Orta kademe yönetim</a:t>
            </a:r>
          </a:p>
          <a:p>
            <a:pPr>
              <a:buClr>
                <a:schemeClr val="accent6"/>
              </a:buClr>
              <a:buFont typeface="Wingdings" panose="05000000000000000000" pitchFamily="2" charset="2"/>
              <a:buChar char="v"/>
            </a:pPr>
            <a:r>
              <a:rPr lang="tr-TR" sz="2400" dirty="0" smtClean="0">
                <a:latin typeface="Comic Sans MS" panose="030F0702030302020204" pitchFamily="66" charset="0"/>
              </a:rPr>
              <a:t>Çalışanlar</a:t>
            </a:r>
          </a:p>
          <a:p>
            <a:pPr>
              <a:buClr>
                <a:schemeClr val="accent6"/>
              </a:buClr>
              <a:buFont typeface="Wingdings" panose="05000000000000000000" pitchFamily="2" charset="2"/>
              <a:buChar char="v"/>
            </a:pPr>
            <a:r>
              <a:rPr lang="tr-TR" sz="2400" dirty="0" smtClean="0">
                <a:latin typeface="Comic Sans MS" panose="030F0702030302020204" pitchFamily="66" charset="0"/>
              </a:rPr>
              <a:t>İnsan kaynakları</a:t>
            </a:r>
          </a:p>
          <a:p>
            <a:pPr>
              <a:buClr>
                <a:schemeClr val="accent6"/>
              </a:buClr>
              <a:buFont typeface="Wingdings" panose="05000000000000000000" pitchFamily="2" charset="2"/>
              <a:buChar char="v"/>
            </a:pPr>
            <a:r>
              <a:rPr lang="tr-TR" sz="2400" dirty="0" smtClean="0">
                <a:latin typeface="Comic Sans MS" panose="030F0702030302020204" pitchFamily="66" charset="0"/>
              </a:rPr>
              <a:t>Mühendislik ve bakım</a:t>
            </a:r>
          </a:p>
          <a:p>
            <a:pPr>
              <a:buClr>
                <a:schemeClr val="accent6"/>
              </a:buClr>
              <a:buFont typeface="Wingdings" panose="05000000000000000000" pitchFamily="2" charset="2"/>
              <a:buChar char="v"/>
            </a:pPr>
            <a:r>
              <a:rPr lang="tr-TR" sz="2400" dirty="0" smtClean="0">
                <a:latin typeface="Comic Sans MS" panose="030F0702030302020204" pitchFamily="66" charset="0"/>
              </a:rPr>
              <a:t>İş güvenliği, sağlık ve çevresel meseleler</a:t>
            </a:r>
          </a:p>
          <a:p>
            <a:pPr>
              <a:buClr>
                <a:schemeClr val="accent6"/>
              </a:buClr>
              <a:buFont typeface="Wingdings" panose="05000000000000000000" pitchFamily="2" charset="2"/>
              <a:buChar char="v"/>
            </a:pPr>
            <a:r>
              <a:rPr lang="tr-TR" sz="2400" dirty="0" smtClean="0">
                <a:latin typeface="Comic Sans MS" panose="030F0702030302020204" pitchFamily="66" charset="0"/>
              </a:rPr>
              <a:t>Kamudaki yetkililer</a:t>
            </a:r>
          </a:p>
          <a:p>
            <a:pPr>
              <a:buClr>
                <a:schemeClr val="accent6"/>
              </a:buClr>
              <a:buFont typeface="Wingdings" panose="05000000000000000000" pitchFamily="2" charset="2"/>
              <a:buChar char="v"/>
            </a:pPr>
            <a:r>
              <a:rPr lang="tr-TR" sz="2400" dirty="0" smtClean="0">
                <a:latin typeface="Comic Sans MS" panose="030F0702030302020204" pitchFamily="66" charset="0"/>
              </a:rPr>
              <a:t>Güvenlik</a:t>
            </a:r>
          </a:p>
          <a:p>
            <a:pPr>
              <a:buClr>
                <a:schemeClr val="accent6"/>
              </a:buClr>
              <a:buFont typeface="Wingdings" panose="05000000000000000000" pitchFamily="2" charset="2"/>
              <a:buChar char="v"/>
            </a:pPr>
            <a:r>
              <a:rPr lang="tr-TR" sz="2400" dirty="0" smtClean="0">
                <a:latin typeface="Comic Sans MS" panose="030F0702030302020204" pitchFamily="66" charset="0"/>
              </a:rPr>
              <a:t>Toplum ilişkileri</a:t>
            </a:r>
          </a:p>
          <a:p>
            <a:pPr>
              <a:buClr>
                <a:schemeClr val="accent6"/>
              </a:buClr>
              <a:buFont typeface="Wingdings" panose="05000000000000000000" pitchFamily="2" charset="2"/>
              <a:buChar char="v"/>
            </a:pPr>
            <a:r>
              <a:rPr lang="tr-TR" sz="2400" dirty="0" smtClean="0">
                <a:latin typeface="Comic Sans MS" panose="030F0702030302020204" pitchFamily="66" charset="0"/>
              </a:rPr>
              <a:t>Satış ve pazarlama</a:t>
            </a:r>
          </a:p>
          <a:p>
            <a:pPr>
              <a:buClr>
                <a:schemeClr val="accent6"/>
              </a:buClr>
              <a:buFont typeface="Wingdings" panose="05000000000000000000" pitchFamily="2" charset="2"/>
              <a:buChar char="v"/>
            </a:pPr>
            <a:r>
              <a:rPr lang="tr-TR" sz="2400" dirty="0" smtClean="0">
                <a:latin typeface="Comic Sans MS" panose="030F0702030302020204" pitchFamily="66" charset="0"/>
              </a:rPr>
              <a:t>Hukuk</a:t>
            </a:r>
          </a:p>
          <a:p>
            <a:pPr>
              <a:buClr>
                <a:schemeClr val="accent6"/>
              </a:buClr>
              <a:buFont typeface="Wingdings" panose="05000000000000000000" pitchFamily="2" charset="2"/>
              <a:buChar char="v"/>
            </a:pPr>
            <a:r>
              <a:rPr lang="tr-TR" sz="2400" dirty="0" smtClean="0">
                <a:latin typeface="Comic Sans MS" panose="030F0702030302020204" pitchFamily="66" charset="0"/>
              </a:rPr>
              <a:t>Finans ve satın alma</a:t>
            </a:r>
          </a:p>
          <a:p>
            <a:pPr>
              <a:buClr>
                <a:schemeClr val="accent6"/>
              </a:buClr>
              <a:buFont typeface="Wingdings" panose="05000000000000000000" pitchFamily="2" charset="2"/>
              <a:buChar char="v"/>
            </a:pPr>
            <a:endParaRPr lang="tr-TR" sz="2400" dirty="0" smtClean="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0357B8F-67A7-4DC5-B6E7-1A7B174E68A9}" type="slidenum">
              <a:rPr lang="tr-TR">
                <a:solidFill>
                  <a:srgbClr val="898989"/>
                </a:solidFill>
              </a:rPr>
              <a:pPr eaLnBrk="1" hangingPunct="1"/>
              <a:t>46</a:t>
            </a:fld>
            <a:endParaRPr lang="tr-TR">
              <a:solidFill>
                <a:srgbClr val="898989"/>
              </a:solidFill>
            </a:endParaRPr>
          </a:p>
        </p:txBody>
      </p:sp>
      <p:pic>
        <p:nvPicPr>
          <p:cNvPr id="48133" name="Picture 8" descr="http://www.diyarbakirakb.gov.tr/bilgiedinme/resim/bilgiedin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938" y="371475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74638"/>
            <a:ext cx="8229600" cy="725487"/>
          </a:xfrm>
          <a:ln>
            <a:noFill/>
          </a:ln>
        </p:spPr>
        <p:txBody>
          <a:bodyPr/>
          <a:lstStyle/>
          <a:p>
            <a:r>
              <a:rPr lang="tr-TR" sz="3600" dirty="0" smtClean="0">
                <a:solidFill>
                  <a:schemeClr val="accent6"/>
                </a:solidFill>
                <a:latin typeface="Comic Sans MS" panose="030F0702030302020204" pitchFamily="66" charset="0"/>
              </a:rPr>
              <a:t>Planlama Takımı’nın Etkileşimi</a:t>
            </a:r>
          </a:p>
        </p:txBody>
      </p:sp>
      <p:grpSp>
        <p:nvGrpSpPr>
          <p:cNvPr id="49156" name="Group 6"/>
          <p:cNvGrpSpPr>
            <a:grpSpLocks/>
          </p:cNvGrpSpPr>
          <p:nvPr/>
        </p:nvGrpSpPr>
        <p:grpSpPr bwMode="auto">
          <a:xfrm>
            <a:off x="3214688" y="1236663"/>
            <a:ext cx="2214562" cy="1600200"/>
            <a:chOff x="1571604" y="1785926"/>
            <a:chExt cx="2000264" cy="1786064"/>
          </a:xfrm>
        </p:grpSpPr>
        <p:sp>
          <p:nvSpPr>
            <p:cNvPr id="4" name="TextBox 3"/>
            <p:cNvSpPr txBox="1"/>
            <p:nvPr/>
          </p:nvSpPr>
          <p:spPr>
            <a:xfrm>
              <a:off x="1571604" y="1785926"/>
              <a:ext cx="2000264" cy="1786064"/>
            </a:xfrm>
            <a:prstGeom prst="rect">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tr-TR" b="1" dirty="0">
                  <a:solidFill>
                    <a:srgbClr val="C00000"/>
                  </a:solidFill>
                </a:rPr>
                <a:t>Topluluklar</a:t>
              </a:r>
            </a:p>
            <a:p>
              <a:pPr algn="ctr">
                <a:defRPr/>
              </a:pPr>
              <a:r>
                <a:rPr lang="tr-TR" sz="1600" dirty="0"/>
                <a:t>Acil durum yöneticisi</a:t>
              </a:r>
            </a:p>
            <a:p>
              <a:pPr algn="ctr">
                <a:defRPr/>
              </a:pPr>
              <a:r>
                <a:rPr lang="tr-TR" sz="1600" dirty="0"/>
                <a:t>Polis ve İtfaiye</a:t>
              </a:r>
            </a:p>
            <a:p>
              <a:pPr algn="ctr">
                <a:defRPr/>
              </a:pPr>
              <a:r>
                <a:rPr lang="tr-TR" sz="1600" dirty="0"/>
                <a:t>Diğer Müdahale </a:t>
              </a:r>
              <a:r>
                <a:rPr lang="tr-TR" sz="1600" dirty="0" err="1"/>
                <a:t>Organizasyonaları</a:t>
              </a:r>
              <a:endParaRPr lang="tr-TR" sz="1600" dirty="0"/>
            </a:p>
            <a:p>
              <a:pPr algn="ctr">
                <a:defRPr/>
              </a:pPr>
              <a:endParaRPr lang="tr-TR" sz="1600" dirty="0"/>
            </a:p>
          </p:txBody>
        </p:sp>
        <p:cxnSp>
          <p:nvCxnSpPr>
            <p:cNvPr id="6" name="Straight Connector 5"/>
            <p:cNvCxnSpPr/>
            <p:nvPr/>
          </p:nvCxnSpPr>
          <p:spPr>
            <a:xfrm>
              <a:off x="1571604" y="2143848"/>
              <a:ext cx="2000264" cy="177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49157" name="Group 12"/>
          <p:cNvGrpSpPr>
            <a:grpSpLocks/>
          </p:cNvGrpSpPr>
          <p:nvPr/>
        </p:nvGrpSpPr>
        <p:grpSpPr bwMode="auto">
          <a:xfrm>
            <a:off x="1000125" y="4429125"/>
            <a:ext cx="2357438" cy="1354138"/>
            <a:chOff x="5143504" y="2143116"/>
            <a:chExt cx="2357454" cy="1353669"/>
          </a:xfrm>
        </p:grpSpPr>
        <p:sp>
          <p:nvSpPr>
            <p:cNvPr id="9" name="TextBox 8"/>
            <p:cNvSpPr txBox="1"/>
            <p:nvPr/>
          </p:nvSpPr>
          <p:spPr>
            <a:xfrm>
              <a:off x="5143504" y="2143116"/>
              <a:ext cx="2357454" cy="1353669"/>
            </a:xfrm>
            <a:prstGeom prst="rect">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tr-TR" b="1" dirty="0">
                  <a:solidFill>
                    <a:srgbClr val="C00000"/>
                  </a:solidFill>
                </a:rPr>
                <a:t>Acil Durum Müdahale</a:t>
              </a:r>
            </a:p>
            <a:p>
              <a:pPr algn="ctr">
                <a:defRPr/>
              </a:pPr>
              <a:r>
                <a:rPr lang="tr-TR" sz="1600" dirty="0"/>
                <a:t>İş Güvenliği ve Sağlığı</a:t>
              </a:r>
            </a:p>
            <a:p>
              <a:pPr algn="ctr">
                <a:defRPr/>
              </a:pPr>
              <a:r>
                <a:rPr lang="tr-TR" sz="1600" dirty="0"/>
                <a:t>Tıbbi</a:t>
              </a:r>
            </a:p>
            <a:p>
              <a:pPr algn="ctr">
                <a:defRPr/>
              </a:pPr>
              <a:r>
                <a:rPr lang="tr-TR" sz="1600" dirty="0"/>
                <a:t>Güvenlik</a:t>
              </a:r>
            </a:p>
            <a:p>
              <a:pPr algn="ctr">
                <a:defRPr/>
              </a:pPr>
              <a:r>
                <a:rPr lang="tr-TR" sz="1600" dirty="0"/>
                <a:t>Çevresel Meseleler</a:t>
              </a:r>
            </a:p>
          </p:txBody>
        </p:sp>
        <p:cxnSp>
          <p:nvCxnSpPr>
            <p:cNvPr id="10" name="Straight Connector 9"/>
            <p:cNvCxnSpPr/>
            <p:nvPr/>
          </p:nvCxnSpPr>
          <p:spPr>
            <a:xfrm>
              <a:off x="5156204" y="2500180"/>
              <a:ext cx="2300304" cy="158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49158" name="Group 13"/>
          <p:cNvGrpSpPr>
            <a:grpSpLocks/>
          </p:cNvGrpSpPr>
          <p:nvPr/>
        </p:nvGrpSpPr>
        <p:grpSpPr bwMode="auto">
          <a:xfrm>
            <a:off x="5143500" y="4327525"/>
            <a:ext cx="2357438" cy="1846263"/>
            <a:chOff x="5143504" y="2198487"/>
            <a:chExt cx="2357454" cy="1431194"/>
          </a:xfrm>
        </p:grpSpPr>
        <p:sp>
          <p:nvSpPr>
            <p:cNvPr id="15" name="TextBox 14"/>
            <p:cNvSpPr txBox="1"/>
            <p:nvPr/>
          </p:nvSpPr>
          <p:spPr>
            <a:xfrm>
              <a:off x="5143504" y="2198487"/>
              <a:ext cx="2357454" cy="1431194"/>
            </a:xfrm>
            <a:prstGeom prst="rect">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tr-TR" b="1" dirty="0">
                  <a:solidFill>
                    <a:srgbClr val="C00000"/>
                  </a:solidFill>
                </a:rPr>
                <a:t>Destek Hizmetler</a:t>
              </a:r>
            </a:p>
            <a:p>
              <a:pPr algn="ctr">
                <a:defRPr/>
              </a:pPr>
              <a:r>
                <a:rPr lang="tr-TR" sz="1600" dirty="0"/>
                <a:t>Mühendislik</a:t>
              </a:r>
            </a:p>
            <a:p>
              <a:pPr algn="ctr">
                <a:defRPr/>
              </a:pPr>
              <a:r>
                <a:rPr lang="tr-TR" sz="1600" dirty="0" err="1"/>
                <a:t>Satınalma</a:t>
              </a:r>
              <a:r>
                <a:rPr lang="tr-TR" sz="1600" dirty="0"/>
                <a:t>/Kontratlar</a:t>
              </a:r>
            </a:p>
            <a:p>
              <a:pPr algn="ctr">
                <a:defRPr/>
              </a:pPr>
              <a:r>
                <a:rPr lang="tr-TR" sz="1600" dirty="0"/>
                <a:t>Finans</a:t>
              </a:r>
            </a:p>
            <a:p>
              <a:pPr algn="ctr">
                <a:defRPr/>
              </a:pPr>
              <a:r>
                <a:rPr lang="tr-TR" sz="1600" dirty="0"/>
                <a:t>Bakım</a:t>
              </a:r>
            </a:p>
            <a:p>
              <a:pPr algn="ctr">
                <a:defRPr/>
              </a:pPr>
              <a:r>
                <a:rPr lang="tr-TR" sz="1600" dirty="0"/>
                <a:t>Bilgi İşlem</a:t>
              </a:r>
            </a:p>
            <a:p>
              <a:pPr algn="ctr">
                <a:defRPr/>
              </a:pPr>
              <a:r>
                <a:rPr lang="tr-TR" sz="1600" dirty="0"/>
                <a:t>Veri Depolama</a:t>
              </a:r>
            </a:p>
          </p:txBody>
        </p:sp>
        <p:cxnSp>
          <p:nvCxnSpPr>
            <p:cNvPr id="16" name="Straight Connector 15"/>
            <p:cNvCxnSpPr/>
            <p:nvPr/>
          </p:nvCxnSpPr>
          <p:spPr>
            <a:xfrm>
              <a:off x="5156204" y="2499986"/>
              <a:ext cx="2300304" cy="246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49159" name="Group 16"/>
          <p:cNvGrpSpPr>
            <a:grpSpLocks/>
          </p:cNvGrpSpPr>
          <p:nvPr/>
        </p:nvGrpSpPr>
        <p:grpSpPr bwMode="auto">
          <a:xfrm>
            <a:off x="6000750" y="2143125"/>
            <a:ext cx="2928938" cy="1354138"/>
            <a:chOff x="1571604" y="1785926"/>
            <a:chExt cx="2000264" cy="1353891"/>
          </a:xfrm>
        </p:grpSpPr>
        <p:sp>
          <p:nvSpPr>
            <p:cNvPr id="18" name="TextBox 17"/>
            <p:cNvSpPr txBox="1"/>
            <p:nvPr/>
          </p:nvSpPr>
          <p:spPr>
            <a:xfrm>
              <a:off x="1571604" y="1785926"/>
              <a:ext cx="2000264" cy="1353891"/>
            </a:xfrm>
            <a:prstGeom prst="rect">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tr-TR" b="1" dirty="0">
                  <a:solidFill>
                    <a:srgbClr val="C00000"/>
                  </a:solidFill>
                </a:rPr>
                <a:t>Yönetim ve Personel</a:t>
              </a:r>
            </a:p>
            <a:p>
              <a:pPr algn="ctr">
                <a:defRPr/>
              </a:pPr>
              <a:r>
                <a:rPr lang="tr-TR" sz="1600" dirty="0"/>
                <a:t>Orta Kademe Yönetim</a:t>
              </a:r>
            </a:p>
            <a:p>
              <a:pPr algn="ctr">
                <a:defRPr/>
              </a:pPr>
              <a:r>
                <a:rPr lang="tr-TR" sz="1600" dirty="0"/>
                <a:t>İşçi temsilcisi</a:t>
              </a:r>
            </a:p>
            <a:p>
              <a:pPr algn="ctr">
                <a:defRPr/>
              </a:pPr>
              <a:r>
                <a:rPr lang="tr-TR" sz="1600" dirty="0"/>
                <a:t>İnsan kaynakları</a:t>
              </a:r>
            </a:p>
            <a:p>
              <a:pPr algn="ctr">
                <a:defRPr/>
              </a:pPr>
              <a:endParaRPr lang="tr-TR" sz="1600" dirty="0"/>
            </a:p>
          </p:txBody>
        </p:sp>
        <p:cxnSp>
          <p:nvCxnSpPr>
            <p:cNvPr id="19" name="Straight Connector 18"/>
            <p:cNvCxnSpPr/>
            <p:nvPr/>
          </p:nvCxnSpPr>
          <p:spPr>
            <a:xfrm>
              <a:off x="1571604" y="2143049"/>
              <a:ext cx="2000264" cy="158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49160" name="Group 20"/>
          <p:cNvGrpSpPr>
            <a:grpSpLocks/>
          </p:cNvGrpSpPr>
          <p:nvPr/>
        </p:nvGrpSpPr>
        <p:grpSpPr bwMode="auto">
          <a:xfrm>
            <a:off x="285750" y="2214563"/>
            <a:ext cx="2357438" cy="923925"/>
            <a:chOff x="5143504" y="2143116"/>
            <a:chExt cx="2357454" cy="923330"/>
          </a:xfrm>
        </p:grpSpPr>
        <p:sp>
          <p:nvSpPr>
            <p:cNvPr id="22" name="TextBox 21"/>
            <p:cNvSpPr txBox="1"/>
            <p:nvPr/>
          </p:nvSpPr>
          <p:spPr>
            <a:xfrm>
              <a:off x="5143504" y="2143116"/>
              <a:ext cx="2357454" cy="923330"/>
            </a:xfrm>
            <a:prstGeom prst="rect">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tr-TR" b="1" dirty="0">
                  <a:solidFill>
                    <a:srgbClr val="C00000"/>
                  </a:solidFill>
                </a:rPr>
                <a:t>İletişim</a:t>
              </a:r>
            </a:p>
            <a:p>
              <a:pPr algn="ctr">
                <a:defRPr/>
              </a:pPr>
              <a:r>
                <a:rPr lang="tr-TR" dirty="0"/>
                <a:t>Toplum İlişkileri</a:t>
              </a:r>
            </a:p>
            <a:p>
              <a:pPr algn="ctr">
                <a:defRPr/>
              </a:pPr>
              <a:r>
                <a:rPr lang="tr-TR" dirty="0"/>
                <a:t>Kamu Yetkilileri</a:t>
              </a:r>
            </a:p>
          </p:txBody>
        </p:sp>
        <p:cxnSp>
          <p:nvCxnSpPr>
            <p:cNvPr id="23" name="Straight Connector 22"/>
            <p:cNvCxnSpPr/>
            <p:nvPr/>
          </p:nvCxnSpPr>
          <p:spPr>
            <a:xfrm>
              <a:off x="5156204" y="2500073"/>
              <a:ext cx="2300304" cy="158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4" name="Oval 23"/>
          <p:cNvSpPr/>
          <p:nvPr/>
        </p:nvSpPr>
        <p:spPr>
          <a:xfrm>
            <a:off x="2928938" y="3071813"/>
            <a:ext cx="2857500" cy="857250"/>
          </a:xfrm>
          <a:prstGeom prst="ellipse">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dirty="0">
                <a:solidFill>
                  <a:srgbClr val="FFFF00"/>
                </a:solidFill>
              </a:rPr>
              <a:t>Planlama Takımı</a:t>
            </a:r>
          </a:p>
        </p:txBody>
      </p:sp>
      <p:cxnSp>
        <p:nvCxnSpPr>
          <p:cNvPr id="26" name="Straight Arrow Connector 25"/>
          <p:cNvCxnSpPr/>
          <p:nvPr/>
        </p:nvCxnSpPr>
        <p:spPr>
          <a:xfrm rot="16200000" flipH="1">
            <a:off x="2006601" y="2635250"/>
            <a:ext cx="361950" cy="1393825"/>
          </a:xfrm>
          <a:prstGeom prst="straightConnector1">
            <a:avLst/>
          </a:prstGeom>
          <a:ln w="25400" cmpd="sng">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4" idx="2"/>
            <a:endCxn id="24" idx="0"/>
          </p:cNvCxnSpPr>
          <p:nvPr/>
        </p:nvCxnSpPr>
        <p:spPr>
          <a:xfrm rot="16200000" flipH="1">
            <a:off x="4221957" y="2936081"/>
            <a:ext cx="234950" cy="36513"/>
          </a:xfrm>
          <a:prstGeom prst="straightConnector1">
            <a:avLst/>
          </a:prstGeom>
          <a:ln w="25400" cmpd="sng">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8" idx="1"/>
            <a:endCxn id="24" idx="7"/>
          </p:cNvCxnSpPr>
          <p:nvPr/>
        </p:nvCxnSpPr>
        <p:spPr>
          <a:xfrm rot="10800000" flipV="1">
            <a:off x="5367338" y="2820988"/>
            <a:ext cx="633412" cy="376237"/>
          </a:xfrm>
          <a:prstGeom prst="straightConnector1">
            <a:avLst/>
          </a:prstGeom>
          <a:ln w="25400" cmpd="sng">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9" idx="0"/>
          </p:cNvCxnSpPr>
          <p:nvPr/>
        </p:nvCxnSpPr>
        <p:spPr>
          <a:xfrm rot="5400000" flipH="1" flipV="1">
            <a:off x="2226469" y="3618707"/>
            <a:ext cx="763587" cy="857250"/>
          </a:xfrm>
          <a:prstGeom prst="straightConnector1">
            <a:avLst/>
          </a:prstGeom>
          <a:ln w="25400" cmpd="sng">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5" idx="0"/>
          </p:cNvCxnSpPr>
          <p:nvPr/>
        </p:nvCxnSpPr>
        <p:spPr>
          <a:xfrm rot="16200000" flipV="1">
            <a:off x="5605463" y="3609975"/>
            <a:ext cx="541337" cy="893763"/>
          </a:xfrm>
          <a:prstGeom prst="straightConnector1">
            <a:avLst/>
          </a:prstGeom>
          <a:ln w="25400" cmpd="sng">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274638"/>
            <a:ext cx="8229600" cy="725487"/>
          </a:xfrm>
        </p:spPr>
        <p:txBody>
          <a:bodyPr/>
          <a:lstStyle/>
          <a:p>
            <a:r>
              <a:rPr lang="tr-TR" sz="3600" dirty="0" smtClean="0">
                <a:solidFill>
                  <a:schemeClr val="accent6"/>
                </a:solidFill>
                <a:latin typeface="Comic Sans MS" panose="030F0702030302020204" pitchFamily="66" charset="0"/>
              </a:rPr>
              <a:t>Otoritenin Oluşturulması</a:t>
            </a:r>
          </a:p>
        </p:txBody>
      </p:sp>
      <p:sp>
        <p:nvSpPr>
          <p:cNvPr id="50179" name="Content Placeholder 2"/>
          <p:cNvSpPr>
            <a:spLocks noGrp="1"/>
          </p:cNvSpPr>
          <p:nvPr>
            <p:ph idx="1"/>
          </p:nvPr>
        </p:nvSpPr>
        <p:spPr>
          <a:xfrm>
            <a:off x="742950" y="1988840"/>
            <a:ext cx="7758113" cy="3654723"/>
          </a:xfrm>
        </p:spPr>
        <p:txBody>
          <a:bodyPr/>
          <a:lstStyle/>
          <a:p>
            <a:pPr algn="just">
              <a:lnSpc>
                <a:spcPct val="150000"/>
              </a:lnSpc>
              <a:buClr>
                <a:schemeClr val="accent6"/>
              </a:buClr>
              <a:buFont typeface="Wingdings" panose="05000000000000000000" pitchFamily="2" charset="2"/>
              <a:buChar char="v"/>
            </a:pPr>
            <a:r>
              <a:rPr lang="tr-TR" sz="2400" dirty="0" smtClean="0">
                <a:latin typeface="Comic Sans MS" panose="030F0702030302020204" pitchFamily="66" charset="0"/>
              </a:rPr>
              <a:t>Bir plan oluşturmak için gerekli adımları gerçekleştirecek olan planlama takımı yetkilendirilerek bir işbirliği atmosferi teşvik edilir ve yönetimin sorumluluğu ortaya konulur.</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5DF6E82-4022-41F9-A637-6482FAF12175}" type="slidenum">
              <a:rPr lang="tr-TR">
                <a:solidFill>
                  <a:srgbClr val="898989"/>
                </a:solidFill>
              </a:rPr>
              <a:pPr eaLnBrk="1" hangingPunct="1"/>
              <a:t>48</a:t>
            </a:fld>
            <a:endParaRPr lang="tr-TR">
              <a:solidFill>
                <a:srgbClr val="898989"/>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274638"/>
            <a:ext cx="8229600" cy="725487"/>
          </a:xfrm>
        </p:spPr>
        <p:txBody>
          <a:bodyPr/>
          <a:lstStyle/>
          <a:p>
            <a:r>
              <a:rPr lang="tr-TR" sz="3600" dirty="0" smtClean="0">
                <a:solidFill>
                  <a:schemeClr val="accent6"/>
                </a:solidFill>
                <a:latin typeface="Comic Sans MS" panose="030F0702030302020204" pitchFamily="66" charset="0"/>
              </a:rPr>
              <a:t>Misyonun Beyan Edilmesi</a:t>
            </a:r>
          </a:p>
        </p:txBody>
      </p:sp>
      <p:sp>
        <p:nvSpPr>
          <p:cNvPr id="51203" name="Content Placeholder 2"/>
          <p:cNvSpPr>
            <a:spLocks noGrp="1"/>
          </p:cNvSpPr>
          <p:nvPr>
            <p:ph idx="1"/>
          </p:nvPr>
        </p:nvSpPr>
        <p:spPr>
          <a:xfrm>
            <a:off x="742950" y="1600200"/>
            <a:ext cx="7758113" cy="4349080"/>
          </a:xfrm>
        </p:spPr>
        <p:txBody>
          <a:bodyPr/>
          <a:lstStyle/>
          <a:p>
            <a:pPr marL="0" indent="0">
              <a:buClr>
                <a:schemeClr val="accent6"/>
              </a:buClr>
              <a:buNone/>
            </a:pPr>
            <a:r>
              <a:rPr lang="tr-TR" sz="2400" dirty="0" smtClean="0">
                <a:latin typeface="Comic Sans MS" panose="030F0702030302020204" pitchFamily="66" charset="0"/>
              </a:rPr>
              <a:t>	Acil durum yönetiminde şirketin sorumluluğunu ortaya koymak için </a:t>
            </a:r>
            <a:r>
              <a:rPr lang="tr-TR" sz="2400" dirty="0" err="1" smtClean="0">
                <a:latin typeface="Comic Sans MS" panose="030F0702030302020204" pitchFamily="66" charset="0"/>
              </a:rPr>
              <a:t>tesis’in</a:t>
            </a:r>
            <a:r>
              <a:rPr lang="tr-TR" sz="2400" dirty="0" smtClean="0">
                <a:latin typeface="Comic Sans MS" panose="030F0702030302020204" pitchFamily="66" charset="0"/>
              </a:rPr>
              <a:t> yöneticisi veya icra kurulu başkanı bir misyon beyan etmelidir. Beyan edilen misyon:</a:t>
            </a:r>
          </a:p>
          <a:p>
            <a:pPr marL="0" indent="0">
              <a:buClr>
                <a:schemeClr val="accent6"/>
              </a:buClr>
              <a:buNone/>
            </a:pPr>
            <a:endParaRPr lang="tr-TR" sz="2400" dirty="0" smtClean="0">
              <a:latin typeface="Comic Sans MS" panose="030F0702030302020204" pitchFamily="66" charset="0"/>
            </a:endParaRPr>
          </a:p>
          <a:p>
            <a:pPr>
              <a:buClr>
                <a:schemeClr val="accent6"/>
              </a:buClr>
              <a:buFont typeface="Wingdings" panose="05000000000000000000" pitchFamily="2" charset="2"/>
              <a:buChar char="v"/>
            </a:pPr>
            <a:r>
              <a:rPr lang="tr-TR" sz="2400" dirty="0" smtClean="0">
                <a:latin typeface="Comic Sans MS" panose="030F0702030302020204" pitchFamily="66" charset="0"/>
              </a:rPr>
              <a:t>Planın amaçlarını tanımlamalı ve tüm organizasyonu kapsayacak şekilde olmalıdır</a:t>
            </a:r>
          </a:p>
          <a:p>
            <a:pPr marL="0" indent="0">
              <a:buClr>
                <a:schemeClr val="accent6"/>
              </a:buClr>
              <a:buNone/>
            </a:pPr>
            <a:endParaRPr lang="tr-TR" sz="2400" dirty="0" smtClean="0">
              <a:latin typeface="Comic Sans MS" panose="030F0702030302020204" pitchFamily="66" charset="0"/>
            </a:endParaRPr>
          </a:p>
          <a:p>
            <a:pPr>
              <a:buClr>
                <a:schemeClr val="accent6"/>
              </a:buClr>
              <a:buFont typeface="Wingdings" panose="05000000000000000000" pitchFamily="2" charset="2"/>
              <a:buChar char="v"/>
            </a:pPr>
            <a:r>
              <a:rPr lang="tr-TR" sz="2400" dirty="0" smtClean="0">
                <a:latin typeface="Comic Sans MS" panose="030F0702030302020204" pitchFamily="66" charset="0"/>
              </a:rPr>
              <a:t> Planlama grubunun yapısını ve yetkilerini tanımlamalıdır</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7E15D16-B30D-4F97-9D62-427E0067114B}" type="slidenum">
              <a:rPr lang="tr-TR">
                <a:solidFill>
                  <a:srgbClr val="898989"/>
                </a:solidFill>
              </a:rPr>
              <a:pPr eaLnBrk="1" hangingPunct="1"/>
              <a:t>49</a:t>
            </a:fld>
            <a:endParaRPr lang="tr-TR">
              <a:solidFill>
                <a:srgbClr val="89898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14375" y="142875"/>
            <a:ext cx="7793038" cy="785813"/>
          </a:xfrm>
        </p:spPr>
        <p:txBody>
          <a:bodyPr/>
          <a:lstStyle/>
          <a:p>
            <a:r>
              <a:rPr lang="tr-TR" sz="3600" dirty="0" smtClean="0">
                <a:solidFill>
                  <a:schemeClr val="accent6"/>
                </a:solidFill>
                <a:latin typeface="Comic Sans MS" panose="030F0702030302020204" pitchFamily="66" charset="0"/>
              </a:rPr>
              <a:t>GİRİŞ</a:t>
            </a:r>
          </a:p>
        </p:txBody>
      </p:sp>
      <p:sp>
        <p:nvSpPr>
          <p:cNvPr id="61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24A8F48-4FC7-437C-8B8B-F190C5EC0B99}" type="slidenum">
              <a:rPr lang="tr-TR" sz="1400">
                <a:solidFill>
                  <a:srgbClr val="002060"/>
                </a:solidFill>
              </a:rPr>
              <a:pPr eaLnBrk="1" hangingPunct="1"/>
              <a:t>5</a:t>
            </a:fld>
            <a:endParaRPr lang="tr-TR" sz="1400">
              <a:solidFill>
                <a:srgbClr val="002060"/>
              </a:solidFill>
            </a:endParaRPr>
          </a:p>
        </p:txBody>
      </p:sp>
      <p:sp>
        <p:nvSpPr>
          <p:cNvPr id="6148" name="Rectangle 3"/>
          <p:cNvSpPr txBox="1">
            <a:spLocks noChangeArrowheads="1"/>
          </p:cNvSpPr>
          <p:nvPr/>
        </p:nvSpPr>
        <p:spPr bwMode="auto">
          <a:xfrm>
            <a:off x="214313" y="928688"/>
            <a:ext cx="8740775" cy="566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algn="just" eaLnBrk="1" hangingPunct="1">
              <a:lnSpc>
                <a:spcPct val="150000"/>
              </a:lnSpc>
              <a:spcBef>
                <a:spcPct val="20000"/>
              </a:spcBef>
              <a:buClr>
                <a:schemeClr val="accent6"/>
              </a:buClr>
              <a:buFont typeface="Wingdings" panose="05000000000000000000" pitchFamily="2" charset="2"/>
              <a:buChar char="v"/>
            </a:pPr>
            <a:r>
              <a:rPr lang="tr-TR" sz="2400" dirty="0">
                <a:latin typeface="Comic Sans MS" panose="030F0702030302020204" pitchFamily="66" charset="0"/>
              </a:rPr>
              <a:t>İnsanlık tarihi boyunca yaşanan felaketlerin büyük can ve mal kayıplarına neden oldukları bilinmektedir. Büyük bir çoğunluğu doğa olayları sonucunda meydana gelen bu felaketlerin önceden tahmin edilebilmesi oldukça güç ve çoğu zamanda mümkün olmamaktadır. Buna karşılık bir felakete neden olan bu doğa olaylarının iyi bilinmesi ve bunlarla ilgili gerekli çalışmaların yapılması gerekmektedir. Ancak bu şekilde meydana gelebilecek olası bir afetin zararlarının azaltılabilmesi mümkün olabilmektedir.</a:t>
            </a:r>
            <a:endParaRPr lang="tr-TR" sz="2400" b="1"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274638"/>
            <a:ext cx="8229600" cy="725487"/>
          </a:xfrm>
        </p:spPr>
        <p:txBody>
          <a:bodyPr/>
          <a:lstStyle/>
          <a:p>
            <a:r>
              <a:rPr lang="tr-TR" sz="3200" dirty="0" smtClean="0">
                <a:solidFill>
                  <a:schemeClr val="accent6"/>
                </a:solidFill>
                <a:latin typeface="Comic Sans MS" panose="030F0702030302020204" pitchFamily="66" charset="0"/>
              </a:rPr>
              <a:t>Bir çizelge ve bütçenin tesis edilmesi</a:t>
            </a:r>
          </a:p>
        </p:txBody>
      </p:sp>
      <p:sp>
        <p:nvSpPr>
          <p:cNvPr id="52227" name="Content Placeholder 2"/>
          <p:cNvSpPr>
            <a:spLocks noGrp="1"/>
          </p:cNvSpPr>
          <p:nvPr>
            <p:ph idx="1"/>
          </p:nvPr>
        </p:nvSpPr>
        <p:spPr>
          <a:xfrm>
            <a:off x="742950" y="1600200"/>
            <a:ext cx="7758113" cy="4205064"/>
          </a:xfrm>
        </p:spPr>
        <p:txBody>
          <a:bodyPr/>
          <a:lstStyle/>
          <a:p>
            <a:pPr algn="just">
              <a:lnSpc>
                <a:spcPct val="150000"/>
              </a:lnSpc>
              <a:buClr>
                <a:schemeClr val="accent6"/>
              </a:buClr>
              <a:buFont typeface="Wingdings" panose="05000000000000000000" pitchFamily="2" charset="2"/>
              <a:buChar char="v"/>
            </a:pPr>
            <a:r>
              <a:rPr lang="tr-TR" sz="2400" dirty="0" smtClean="0">
                <a:latin typeface="Comic Sans MS" panose="030F0702030302020204" pitchFamily="66" charset="0"/>
              </a:rPr>
              <a:t>	Planlama faaliyetlerinin tarihlerinin ve yapılacak işlerin çizelgesinin oluşturulmalıdır. Zaman çizelgesi açık ve net olmalıdır. Araştırma, dokümantasyon, seminerler, danışmanlık hizmetleri ve geliştirme prosesi esnasında gerekli olabilecek diğer giderler gibi şeyler için bir başlangıç bütçesi oluşturulmalıdır. </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55FAA1E-E4DD-44E0-93C1-C8B883B78DEE}" type="slidenum">
              <a:rPr lang="tr-TR">
                <a:solidFill>
                  <a:srgbClr val="898989"/>
                </a:solidFill>
              </a:rPr>
              <a:pPr eaLnBrk="1" hangingPunct="1"/>
              <a:t>50</a:t>
            </a:fld>
            <a:endParaRPr lang="tr-TR">
              <a:solidFill>
                <a:srgbClr val="898989"/>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214313"/>
            <a:ext cx="8229600" cy="725487"/>
          </a:xfrm>
        </p:spPr>
        <p:txBody>
          <a:bodyPr/>
          <a:lstStyle/>
          <a:p>
            <a:r>
              <a:rPr lang="tr-TR" sz="2400" dirty="0" smtClean="0">
                <a:solidFill>
                  <a:schemeClr val="accent6"/>
                </a:solidFill>
                <a:latin typeface="Comic Sans MS" panose="030F0702030302020204" pitchFamily="66" charset="0"/>
              </a:rPr>
              <a:t>Adım 2: Tehlikelerin, imkan ve kabiliyetlerin analizi</a:t>
            </a:r>
          </a:p>
        </p:txBody>
      </p:sp>
      <p:sp>
        <p:nvSpPr>
          <p:cNvPr id="53251" name="Content Placeholder 2"/>
          <p:cNvSpPr>
            <a:spLocks noGrp="1"/>
          </p:cNvSpPr>
          <p:nvPr>
            <p:ph idx="1"/>
          </p:nvPr>
        </p:nvSpPr>
        <p:spPr>
          <a:xfrm>
            <a:off x="742950" y="1600200"/>
            <a:ext cx="7758113" cy="4043363"/>
          </a:xfrm>
        </p:spPr>
        <p:txBody>
          <a:bodyPr/>
          <a:lstStyle/>
          <a:p>
            <a:pPr>
              <a:lnSpc>
                <a:spcPct val="150000"/>
              </a:lnSpc>
              <a:buFont typeface="Arial" panose="020B0604020202020204" pitchFamily="34" charset="0"/>
              <a:buNone/>
            </a:pPr>
            <a:r>
              <a:rPr lang="tr-TR" sz="2400" dirty="0" smtClean="0">
                <a:latin typeface="Comic Sans MS" panose="030F0702030302020204" pitchFamily="66" charset="0"/>
              </a:rPr>
              <a:t>	     Bu adım </a:t>
            </a:r>
            <a:r>
              <a:rPr lang="tr-TR" sz="2400" b="1" dirty="0" smtClean="0">
                <a:solidFill>
                  <a:srgbClr val="FF0000"/>
                </a:solidFill>
                <a:latin typeface="Comic Sans MS" panose="030F0702030302020204" pitchFamily="66" charset="0"/>
              </a:rPr>
              <a:t>olası tehlikeler ve acil durumlar hakkında ve sahip olunan mevcut kabiliyetler hakkında bilgi toplamayı gerektirir</a:t>
            </a:r>
            <a:r>
              <a:rPr lang="tr-TR" sz="2400" dirty="0" smtClean="0">
                <a:latin typeface="Comic Sans MS" panose="030F0702030302020204" pitchFamily="66" charset="0"/>
              </a:rPr>
              <a:t> ve daha sonra acil durum için tesisin yeteneklerini belirlemek için </a:t>
            </a:r>
            <a:r>
              <a:rPr lang="tr-TR" sz="2400" b="1" dirty="0" smtClean="0">
                <a:solidFill>
                  <a:srgbClr val="FF0000"/>
                </a:solidFill>
                <a:latin typeface="Comic Sans MS" panose="030F0702030302020204" pitchFamily="66" charset="0"/>
              </a:rPr>
              <a:t>hasar görebilirlik analizlerini</a:t>
            </a:r>
            <a:r>
              <a:rPr lang="tr-TR" sz="2400" dirty="0" smtClean="0">
                <a:latin typeface="Comic Sans MS" panose="030F0702030302020204" pitchFamily="66" charset="0"/>
              </a:rPr>
              <a:t> yapmayı gerektir</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872EF90-4F53-4D53-9B3D-04A4633F5C2C}" type="slidenum">
              <a:rPr lang="tr-TR">
                <a:solidFill>
                  <a:srgbClr val="898989"/>
                </a:solidFill>
              </a:rPr>
              <a:pPr eaLnBrk="1" hangingPunct="1"/>
              <a:t>51</a:t>
            </a:fld>
            <a:endParaRPr lang="tr-TR">
              <a:solidFill>
                <a:srgbClr val="898989"/>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214313"/>
            <a:ext cx="8229600" cy="725487"/>
          </a:xfrm>
        </p:spPr>
        <p:txBody>
          <a:bodyPr/>
          <a:lstStyle/>
          <a:p>
            <a:r>
              <a:rPr lang="tr-TR" sz="3600" dirty="0" smtClean="0">
                <a:solidFill>
                  <a:schemeClr val="accent6"/>
                </a:solidFill>
                <a:latin typeface="Comic Sans MS" panose="030F0702030302020204" pitchFamily="66" charset="0"/>
              </a:rPr>
              <a:t>Mevcut Durum Analizi</a:t>
            </a:r>
          </a:p>
        </p:txBody>
      </p:sp>
      <p:sp>
        <p:nvSpPr>
          <p:cNvPr id="45059" name="Content Placeholder 2"/>
          <p:cNvSpPr>
            <a:spLocks noGrp="1"/>
          </p:cNvSpPr>
          <p:nvPr>
            <p:ph idx="1"/>
          </p:nvPr>
        </p:nvSpPr>
        <p:spPr>
          <a:xfrm>
            <a:off x="742950" y="1285874"/>
            <a:ext cx="7758113" cy="5311477"/>
          </a:xfrm>
        </p:spPr>
        <p:txBody>
          <a:bodyPr rtlCol="0">
            <a:normAutofit/>
          </a:bodyPr>
          <a:lstStyle/>
          <a:p>
            <a:pPr marL="457200" indent="-457200" fontAlgn="auto">
              <a:spcAft>
                <a:spcPts val="0"/>
              </a:spcAft>
              <a:buClr>
                <a:schemeClr val="accent6"/>
              </a:buClr>
              <a:buFont typeface="+mj-lt"/>
              <a:buAutoNum type="alphaLcParenR"/>
              <a:defRPr/>
            </a:pPr>
            <a:endParaRPr lang="tr-TR" sz="2400" dirty="0" smtClean="0">
              <a:latin typeface="Comic Sans MS" panose="030F0702030302020204" pitchFamily="66" charset="0"/>
            </a:endParaRPr>
          </a:p>
          <a:p>
            <a:pPr marL="457200" indent="-457200" fontAlgn="auto">
              <a:lnSpc>
                <a:spcPct val="150000"/>
              </a:lnSpc>
              <a:spcAft>
                <a:spcPts val="0"/>
              </a:spcAft>
              <a:buClr>
                <a:schemeClr val="accent6"/>
              </a:buClr>
              <a:buFont typeface="+mj-lt"/>
              <a:buAutoNum type="alphaLcParenR"/>
              <a:defRPr/>
            </a:pPr>
            <a:r>
              <a:rPr lang="tr-TR" sz="2400" dirty="0" smtClean="0">
                <a:latin typeface="Comic Sans MS" panose="030F0702030302020204" pitchFamily="66" charset="0"/>
              </a:rPr>
              <a:t>İçsel planların ve politikaların gözden geçirilmesi</a:t>
            </a:r>
          </a:p>
          <a:p>
            <a:pPr marL="457200" indent="-457200" fontAlgn="auto">
              <a:lnSpc>
                <a:spcPct val="150000"/>
              </a:lnSpc>
              <a:spcAft>
                <a:spcPts val="0"/>
              </a:spcAft>
              <a:buClr>
                <a:schemeClr val="accent6"/>
              </a:buClr>
              <a:buFont typeface="+mj-lt"/>
              <a:buAutoNum type="alphaLcParenR"/>
              <a:defRPr/>
            </a:pPr>
            <a:r>
              <a:rPr lang="tr-TR" sz="2400" dirty="0" smtClean="0">
                <a:latin typeface="Comic Sans MS" panose="030F0702030302020204" pitchFamily="66" charset="0"/>
              </a:rPr>
              <a:t>Dış gruplar ile buluşma</a:t>
            </a:r>
          </a:p>
          <a:p>
            <a:pPr marL="457200" indent="-457200" fontAlgn="auto">
              <a:lnSpc>
                <a:spcPct val="150000"/>
              </a:lnSpc>
              <a:spcAft>
                <a:spcPts val="0"/>
              </a:spcAft>
              <a:buClr>
                <a:schemeClr val="accent6"/>
              </a:buClr>
              <a:buFont typeface="+mj-lt"/>
              <a:buAutoNum type="alphaLcParenR"/>
              <a:defRPr/>
            </a:pPr>
            <a:r>
              <a:rPr lang="tr-TR" sz="2400" dirty="0" smtClean="0">
                <a:latin typeface="Comic Sans MS" panose="030F0702030302020204" pitchFamily="66" charset="0"/>
              </a:rPr>
              <a:t>Kanunların ve yönetmeliklerin tanımlanması</a:t>
            </a:r>
          </a:p>
          <a:p>
            <a:pPr marL="457200" indent="-457200" fontAlgn="auto">
              <a:lnSpc>
                <a:spcPct val="150000"/>
              </a:lnSpc>
              <a:spcAft>
                <a:spcPts val="0"/>
              </a:spcAft>
              <a:buClr>
                <a:schemeClr val="accent6"/>
              </a:buClr>
              <a:buFont typeface="+mj-lt"/>
              <a:buAutoNum type="alphaLcParenR"/>
              <a:defRPr/>
            </a:pPr>
            <a:r>
              <a:rPr lang="tr-TR" sz="2400" dirty="0" smtClean="0">
                <a:latin typeface="Comic Sans MS" panose="030F0702030302020204" pitchFamily="66" charset="0"/>
              </a:rPr>
              <a:t>Kritik ürün, hizmet ve operasyonların tanımlanması</a:t>
            </a:r>
          </a:p>
          <a:p>
            <a:pPr marL="457200" indent="-457200" fontAlgn="auto">
              <a:lnSpc>
                <a:spcPct val="150000"/>
              </a:lnSpc>
              <a:spcAft>
                <a:spcPts val="0"/>
              </a:spcAft>
              <a:buClr>
                <a:schemeClr val="accent6"/>
              </a:buClr>
              <a:buFont typeface="+mj-lt"/>
              <a:buAutoNum type="alphaLcParenR"/>
              <a:defRPr/>
            </a:pPr>
            <a:r>
              <a:rPr lang="tr-TR" sz="2400" dirty="0" smtClean="0">
                <a:latin typeface="Comic Sans MS" panose="030F0702030302020204" pitchFamily="66" charset="0"/>
              </a:rPr>
              <a:t>İçsel kaynakların ve kabiliyetlerin tanımlanması</a:t>
            </a:r>
          </a:p>
          <a:p>
            <a:pPr marL="457200" indent="-457200" fontAlgn="auto">
              <a:lnSpc>
                <a:spcPct val="150000"/>
              </a:lnSpc>
              <a:spcAft>
                <a:spcPts val="0"/>
              </a:spcAft>
              <a:buClr>
                <a:schemeClr val="accent6"/>
              </a:buClr>
              <a:buFont typeface="+mj-lt"/>
              <a:buAutoNum type="alphaLcParenR"/>
              <a:defRPr/>
            </a:pPr>
            <a:r>
              <a:rPr lang="tr-TR" sz="2400" dirty="0" smtClean="0">
                <a:latin typeface="Comic Sans MS" panose="030F0702030302020204" pitchFamily="66" charset="0"/>
              </a:rPr>
              <a:t>Dış kaynakların tanımlanması</a:t>
            </a:r>
          </a:p>
          <a:p>
            <a:pPr marL="457200" indent="-457200" fontAlgn="auto">
              <a:lnSpc>
                <a:spcPct val="150000"/>
              </a:lnSpc>
              <a:spcAft>
                <a:spcPts val="0"/>
              </a:spcAft>
              <a:buClr>
                <a:schemeClr val="accent6"/>
              </a:buClr>
              <a:buFont typeface="+mj-lt"/>
              <a:buAutoNum type="alphaLcParenR"/>
              <a:defRPr/>
            </a:pPr>
            <a:r>
              <a:rPr lang="tr-TR" sz="2400" dirty="0" smtClean="0">
                <a:latin typeface="Comic Sans MS" panose="030F0702030302020204" pitchFamily="66" charset="0"/>
              </a:rPr>
              <a:t>Sigorta yaptırmayı gözden geçirme</a:t>
            </a:r>
          </a:p>
          <a:p>
            <a:pPr marL="457200" indent="-457200" fontAlgn="auto">
              <a:spcAft>
                <a:spcPts val="0"/>
              </a:spcAft>
              <a:buClr>
                <a:schemeClr val="accent6"/>
              </a:buClr>
              <a:buFont typeface="+mj-lt"/>
              <a:buAutoNum type="alphaLcParenR"/>
              <a:defRPr/>
            </a:pPr>
            <a:endParaRPr lang="tr-TR" sz="2400" dirty="0" smtClean="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357970A-8658-4495-BF46-47A05CD0F817}" type="slidenum">
              <a:rPr lang="tr-TR">
                <a:solidFill>
                  <a:srgbClr val="898989"/>
                </a:solidFill>
              </a:rPr>
              <a:pPr eaLnBrk="1" hangingPunct="1"/>
              <a:t>52</a:t>
            </a:fld>
            <a:endParaRPr lang="tr-TR">
              <a:solidFill>
                <a:srgbClr val="898989"/>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4"/>
          <p:cNvSpPr>
            <a:spLocks noGrp="1"/>
          </p:cNvSpPr>
          <p:nvPr>
            <p:ph type="title"/>
          </p:nvPr>
        </p:nvSpPr>
        <p:spPr>
          <a:xfrm>
            <a:off x="285750" y="214313"/>
            <a:ext cx="8643938" cy="1143000"/>
          </a:xfrm>
        </p:spPr>
        <p:txBody>
          <a:bodyPr/>
          <a:lstStyle/>
          <a:p>
            <a:r>
              <a:rPr lang="tr-TR" sz="3200" dirty="0" smtClean="0">
                <a:solidFill>
                  <a:schemeClr val="accent6"/>
                </a:solidFill>
                <a:latin typeface="Comic Sans MS" panose="030F0702030302020204" pitchFamily="66" charset="0"/>
              </a:rPr>
              <a:t>a) İçsel Planların ve Politikaların Gözden Geçirilmesi</a:t>
            </a:r>
          </a:p>
        </p:txBody>
      </p:sp>
      <p:sp>
        <p:nvSpPr>
          <p:cNvPr id="55299" name="Content Placeholder 5"/>
          <p:cNvSpPr>
            <a:spLocks noGrp="1"/>
          </p:cNvSpPr>
          <p:nvPr>
            <p:ph sz="half" idx="1"/>
          </p:nvPr>
        </p:nvSpPr>
        <p:spPr>
          <a:xfrm>
            <a:off x="457200" y="2028825"/>
            <a:ext cx="4038600" cy="4114800"/>
          </a:xfrm>
        </p:spPr>
        <p:txBody>
          <a:bodyPr/>
          <a:lstStyle/>
          <a:p>
            <a:pPr>
              <a:buClr>
                <a:schemeClr val="accent6"/>
              </a:buClr>
              <a:buFont typeface="Wingdings" panose="05000000000000000000" pitchFamily="2" charset="2"/>
              <a:buChar char="v"/>
            </a:pPr>
            <a:r>
              <a:rPr lang="tr-TR" sz="2400" dirty="0" smtClean="0">
                <a:latin typeface="Comic Sans MS" panose="030F0702030302020204" pitchFamily="66" charset="0"/>
              </a:rPr>
              <a:t>Tahliye planı</a:t>
            </a:r>
          </a:p>
          <a:p>
            <a:pPr>
              <a:buClr>
                <a:schemeClr val="accent6"/>
              </a:buClr>
              <a:buFont typeface="Wingdings" panose="05000000000000000000" pitchFamily="2" charset="2"/>
              <a:buChar char="v"/>
            </a:pPr>
            <a:r>
              <a:rPr lang="tr-TR" sz="2400" dirty="0" smtClean="0">
                <a:latin typeface="Comic Sans MS" panose="030F0702030302020204" pitchFamily="66" charset="0"/>
              </a:rPr>
              <a:t>Yangından korunma planı</a:t>
            </a:r>
          </a:p>
          <a:p>
            <a:pPr>
              <a:buClr>
                <a:schemeClr val="accent6"/>
              </a:buClr>
              <a:buFont typeface="Wingdings" panose="05000000000000000000" pitchFamily="2" charset="2"/>
              <a:buChar char="v"/>
            </a:pPr>
            <a:r>
              <a:rPr lang="tr-TR" sz="2400" dirty="0" smtClean="0">
                <a:latin typeface="Comic Sans MS" panose="030F0702030302020204" pitchFamily="66" charset="0"/>
              </a:rPr>
              <a:t>İş güvenliği ve sağlığı programı</a:t>
            </a:r>
          </a:p>
          <a:p>
            <a:pPr>
              <a:buClr>
                <a:schemeClr val="accent6"/>
              </a:buClr>
              <a:buFont typeface="Wingdings" panose="05000000000000000000" pitchFamily="2" charset="2"/>
              <a:buChar char="v"/>
            </a:pPr>
            <a:r>
              <a:rPr lang="tr-TR" sz="2400" dirty="0" smtClean="0">
                <a:latin typeface="Comic Sans MS" panose="030F0702030302020204" pitchFamily="66" charset="0"/>
              </a:rPr>
              <a:t>Çevre politikaları</a:t>
            </a:r>
          </a:p>
          <a:p>
            <a:pPr>
              <a:buClr>
                <a:schemeClr val="accent6"/>
              </a:buClr>
              <a:buFont typeface="Wingdings" panose="05000000000000000000" pitchFamily="2" charset="2"/>
              <a:buChar char="v"/>
            </a:pPr>
            <a:r>
              <a:rPr lang="tr-TR" sz="2400" dirty="0" smtClean="0">
                <a:latin typeface="Comic Sans MS" panose="030F0702030302020204" pitchFamily="66" charset="0"/>
              </a:rPr>
              <a:t>Güvenlik prosedürleri</a:t>
            </a:r>
          </a:p>
          <a:p>
            <a:pPr>
              <a:buClr>
                <a:schemeClr val="accent6"/>
              </a:buClr>
              <a:buFont typeface="Wingdings" panose="05000000000000000000" pitchFamily="2" charset="2"/>
              <a:buChar char="v"/>
            </a:pPr>
            <a:r>
              <a:rPr lang="tr-TR" sz="2400" dirty="0" smtClean="0">
                <a:latin typeface="Comic Sans MS" panose="030F0702030302020204" pitchFamily="66" charset="0"/>
              </a:rPr>
              <a:t>Sigorta programı</a:t>
            </a:r>
          </a:p>
          <a:p>
            <a:pPr>
              <a:buClr>
                <a:schemeClr val="accent6"/>
              </a:buClr>
              <a:buFont typeface="Wingdings" panose="05000000000000000000" pitchFamily="2" charset="2"/>
              <a:buChar char="v"/>
            </a:pPr>
            <a:r>
              <a:rPr lang="tr-TR" sz="2400" dirty="0" smtClean="0">
                <a:latin typeface="Comic Sans MS" panose="030F0702030302020204" pitchFamily="66" charset="0"/>
              </a:rPr>
              <a:t>Finans ve satın alma prosedürleri</a:t>
            </a:r>
          </a:p>
          <a:p>
            <a:pPr>
              <a:buClr>
                <a:schemeClr val="accent6"/>
              </a:buClr>
              <a:buFont typeface="Wingdings" panose="05000000000000000000" pitchFamily="2" charset="2"/>
              <a:buChar char="v"/>
            </a:pPr>
            <a:endParaRPr lang="tr-TR" sz="2400" dirty="0" smtClean="0">
              <a:latin typeface="Comic Sans MS" panose="030F0702030302020204" pitchFamily="66" charset="0"/>
            </a:endParaRPr>
          </a:p>
        </p:txBody>
      </p:sp>
      <p:sp>
        <p:nvSpPr>
          <p:cNvPr id="55300" name="Content Placeholder 6"/>
          <p:cNvSpPr>
            <a:spLocks noGrp="1"/>
          </p:cNvSpPr>
          <p:nvPr>
            <p:ph sz="half" idx="2"/>
          </p:nvPr>
        </p:nvSpPr>
        <p:spPr>
          <a:xfrm>
            <a:off x="4648200" y="2028825"/>
            <a:ext cx="4038600" cy="3900488"/>
          </a:xfrm>
        </p:spPr>
        <p:txBody>
          <a:bodyPr/>
          <a:lstStyle/>
          <a:p>
            <a:pPr>
              <a:buClr>
                <a:schemeClr val="accent6"/>
              </a:buClr>
              <a:buFont typeface="Wingdings" panose="05000000000000000000" pitchFamily="2" charset="2"/>
              <a:buChar char="v"/>
            </a:pPr>
            <a:r>
              <a:rPr lang="tr-TR" sz="2400" dirty="0" smtClean="0">
                <a:latin typeface="Comic Sans MS" panose="030F0702030302020204" pitchFamily="66" charset="0"/>
              </a:rPr>
              <a:t>Tesis kapama politikası</a:t>
            </a:r>
          </a:p>
          <a:p>
            <a:pPr>
              <a:buClr>
                <a:schemeClr val="accent6"/>
              </a:buClr>
              <a:buFont typeface="Wingdings" panose="05000000000000000000" pitchFamily="2" charset="2"/>
              <a:buChar char="v"/>
            </a:pPr>
            <a:r>
              <a:rPr lang="tr-TR" sz="2400" dirty="0" smtClean="0">
                <a:latin typeface="Comic Sans MS" panose="030F0702030302020204" pitchFamily="66" charset="0"/>
              </a:rPr>
              <a:t>Çalışanlar için el kitabı</a:t>
            </a:r>
          </a:p>
          <a:p>
            <a:pPr>
              <a:buClr>
                <a:schemeClr val="accent6"/>
              </a:buClr>
              <a:buFont typeface="Wingdings" panose="05000000000000000000" pitchFamily="2" charset="2"/>
              <a:buChar char="v"/>
            </a:pPr>
            <a:r>
              <a:rPr lang="tr-TR" sz="2400" dirty="0" smtClean="0">
                <a:latin typeface="Comic Sans MS" panose="030F0702030302020204" pitchFamily="66" charset="0"/>
              </a:rPr>
              <a:t>Tehlikeli maddeler için plan</a:t>
            </a:r>
          </a:p>
          <a:p>
            <a:pPr>
              <a:buClr>
                <a:schemeClr val="accent6"/>
              </a:buClr>
              <a:buFont typeface="Wingdings" panose="05000000000000000000" pitchFamily="2" charset="2"/>
              <a:buChar char="v"/>
            </a:pPr>
            <a:r>
              <a:rPr lang="tr-TR" sz="2400" dirty="0" smtClean="0">
                <a:latin typeface="Comic Sans MS" panose="030F0702030302020204" pitchFamily="66" charset="0"/>
              </a:rPr>
              <a:t>Proseslerin emniyet değerlendirmesi</a:t>
            </a:r>
          </a:p>
          <a:p>
            <a:pPr>
              <a:buClr>
                <a:schemeClr val="accent6"/>
              </a:buClr>
              <a:buFont typeface="Wingdings" panose="05000000000000000000" pitchFamily="2" charset="2"/>
              <a:buChar char="v"/>
            </a:pPr>
            <a:r>
              <a:rPr lang="tr-TR" sz="2400" dirty="0" smtClean="0">
                <a:latin typeface="Comic Sans MS" panose="030F0702030302020204" pitchFamily="66" charset="0"/>
              </a:rPr>
              <a:t>Risk yönetim planları</a:t>
            </a:r>
          </a:p>
          <a:p>
            <a:pPr>
              <a:buClr>
                <a:schemeClr val="accent6"/>
              </a:buClr>
              <a:buFont typeface="Wingdings" panose="05000000000000000000" pitchFamily="2" charset="2"/>
              <a:buChar char="v"/>
            </a:pPr>
            <a:r>
              <a:rPr lang="tr-TR" sz="2400" dirty="0" smtClean="0">
                <a:latin typeface="Comic Sans MS" panose="030F0702030302020204" pitchFamily="66" charset="0"/>
              </a:rPr>
              <a:t>Sermaye geliştirme programları</a:t>
            </a: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D208C50-E1F6-47CF-BBA2-94811D48896B}" type="slidenum">
              <a:rPr lang="tr-TR">
                <a:solidFill>
                  <a:srgbClr val="898989"/>
                </a:solidFill>
              </a:rPr>
              <a:pPr eaLnBrk="1" hangingPunct="1"/>
              <a:t>53</a:t>
            </a:fld>
            <a:endParaRPr lang="tr-TR">
              <a:solidFill>
                <a:srgbClr val="898989"/>
              </a:solidFill>
            </a:endParaRPr>
          </a:p>
        </p:txBody>
      </p:sp>
      <p:sp>
        <p:nvSpPr>
          <p:cNvPr id="8" name="Rectangle 7"/>
          <p:cNvSpPr/>
          <p:nvPr/>
        </p:nvSpPr>
        <p:spPr>
          <a:xfrm>
            <a:off x="785813" y="1285875"/>
            <a:ext cx="7286625" cy="461963"/>
          </a:xfrm>
          <a:prstGeom prst="rect">
            <a:avLst/>
          </a:prstGeom>
        </p:spPr>
        <p:txBody>
          <a:bodyPr>
            <a:spAutoFit/>
          </a:bodyPr>
          <a:lstStyle/>
          <a:p>
            <a:pPr>
              <a:defRPr/>
            </a:pPr>
            <a:r>
              <a:rPr lang="tr-TR" sz="2400" dirty="0">
                <a:latin typeface="Comic Sans MS" panose="030F0702030302020204" pitchFamily="66" charset="0"/>
                <a:cs typeface="+mn-cs"/>
              </a:rPr>
              <a:t>Yapılması gerekli olan dokümanlar şunlardır:</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142875"/>
            <a:ext cx="8229600" cy="1000125"/>
          </a:xfrm>
        </p:spPr>
        <p:txBody>
          <a:bodyPr/>
          <a:lstStyle/>
          <a:p>
            <a:r>
              <a:rPr lang="tr-TR" sz="3600" dirty="0" smtClean="0">
                <a:solidFill>
                  <a:schemeClr val="accent6"/>
                </a:solidFill>
                <a:latin typeface="Comic Sans MS" panose="030F0702030302020204" pitchFamily="66" charset="0"/>
              </a:rPr>
              <a:t>b) Dış gruplar ile bulaşma</a:t>
            </a:r>
          </a:p>
        </p:txBody>
      </p:sp>
      <p:sp>
        <p:nvSpPr>
          <p:cNvPr id="56323" name="Content Placeholder 3"/>
          <p:cNvSpPr>
            <a:spLocks noGrp="1"/>
          </p:cNvSpPr>
          <p:nvPr>
            <p:ph sz="half" idx="1"/>
          </p:nvPr>
        </p:nvSpPr>
        <p:spPr>
          <a:xfrm>
            <a:off x="457200" y="2214563"/>
            <a:ext cx="4038600" cy="3911600"/>
          </a:xfrm>
        </p:spPr>
        <p:txBody>
          <a:bodyPr/>
          <a:lstStyle/>
          <a:p>
            <a:pPr>
              <a:buClr>
                <a:schemeClr val="accent6"/>
              </a:buClr>
              <a:buFont typeface="Wingdings" panose="05000000000000000000" pitchFamily="2" charset="2"/>
              <a:buChar char="v"/>
            </a:pPr>
            <a:r>
              <a:rPr lang="tr-TR" sz="2400" dirty="0" smtClean="0">
                <a:latin typeface="Comic Sans MS" panose="030F0702030302020204" pitchFamily="66" charset="0"/>
              </a:rPr>
              <a:t>Sivil acil durum yönetim ofisleri</a:t>
            </a:r>
          </a:p>
          <a:p>
            <a:pPr>
              <a:buClr>
                <a:schemeClr val="accent6"/>
              </a:buClr>
              <a:buFont typeface="Wingdings" panose="05000000000000000000" pitchFamily="2" charset="2"/>
              <a:buChar char="v"/>
            </a:pPr>
            <a:r>
              <a:rPr lang="tr-TR" sz="2400" dirty="0" smtClean="0">
                <a:latin typeface="Comic Sans MS" panose="030F0702030302020204" pitchFamily="66" charset="0"/>
              </a:rPr>
              <a:t>Yerel yönetim ofisleri</a:t>
            </a:r>
          </a:p>
          <a:p>
            <a:pPr>
              <a:buClr>
                <a:schemeClr val="accent6"/>
              </a:buClr>
              <a:buFont typeface="Wingdings" panose="05000000000000000000" pitchFamily="2" charset="2"/>
              <a:buChar char="v"/>
            </a:pPr>
            <a:r>
              <a:rPr lang="tr-TR" sz="2400" dirty="0" smtClean="0">
                <a:latin typeface="Comic Sans MS" panose="030F0702030302020204" pitchFamily="66" charset="0"/>
              </a:rPr>
              <a:t>Yerel acil durum planlama komisyonu</a:t>
            </a:r>
          </a:p>
          <a:p>
            <a:pPr>
              <a:buClr>
                <a:schemeClr val="accent6"/>
              </a:buClr>
              <a:buFont typeface="Wingdings" panose="05000000000000000000" pitchFamily="2" charset="2"/>
              <a:buChar char="v"/>
            </a:pPr>
            <a:r>
              <a:rPr lang="tr-TR" sz="2400" dirty="0" smtClean="0">
                <a:latin typeface="Comic Sans MS" panose="030F0702030302020204" pitchFamily="66" charset="0"/>
              </a:rPr>
              <a:t>İtfaiye merkezi</a:t>
            </a:r>
          </a:p>
          <a:p>
            <a:pPr>
              <a:buClr>
                <a:schemeClr val="accent6"/>
              </a:buClr>
              <a:buFont typeface="Wingdings" panose="05000000000000000000" pitchFamily="2" charset="2"/>
              <a:buChar char="v"/>
            </a:pPr>
            <a:r>
              <a:rPr lang="tr-TR" sz="2400" dirty="0" smtClean="0">
                <a:latin typeface="Comic Sans MS" panose="030F0702030302020204" pitchFamily="66" charset="0"/>
              </a:rPr>
              <a:t>Polis departmanı</a:t>
            </a:r>
          </a:p>
          <a:p>
            <a:pPr>
              <a:buClr>
                <a:schemeClr val="accent6"/>
              </a:buClr>
              <a:buFont typeface="Wingdings" panose="05000000000000000000" pitchFamily="2" charset="2"/>
              <a:buChar char="v"/>
            </a:pPr>
            <a:r>
              <a:rPr lang="tr-TR" sz="2400" dirty="0" smtClean="0">
                <a:latin typeface="Comic Sans MS" panose="030F0702030302020204" pitchFamily="66" charset="0"/>
              </a:rPr>
              <a:t>Acil durum tıbbi müdahale organizasyonları</a:t>
            </a:r>
          </a:p>
        </p:txBody>
      </p:sp>
      <p:sp>
        <p:nvSpPr>
          <p:cNvPr id="56324" name="Content Placeholder 4"/>
          <p:cNvSpPr>
            <a:spLocks noGrp="1"/>
          </p:cNvSpPr>
          <p:nvPr>
            <p:ph sz="half" idx="2"/>
          </p:nvPr>
        </p:nvSpPr>
        <p:spPr>
          <a:xfrm>
            <a:off x="4648200" y="2564904"/>
            <a:ext cx="4038600" cy="3960439"/>
          </a:xfrm>
        </p:spPr>
        <p:txBody>
          <a:bodyPr/>
          <a:lstStyle/>
          <a:p>
            <a:pPr>
              <a:buClr>
                <a:schemeClr val="accent6"/>
              </a:buClr>
              <a:buFont typeface="Wingdings" panose="05000000000000000000" pitchFamily="2" charset="2"/>
              <a:buChar char="v"/>
            </a:pPr>
            <a:r>
              <a:rPr lang="tr-TR" sz="2400" dirty="0" smtClean="0">
                <a:latin typeface="Comic Sans MS" panose="030F0702030302020204" pitchFamily="66" charset="0"/>
              </a:rPr>
              <a:t>Kızılay</a:t>
            </a:r>
          </a:p>
          <a:p>
            <a:pPr>
              <a:buClr>
                <a:schemeClr val="accent6"/>
              </a:buClr>
              <a:buFont typeface="Wingdings" panose="05000000000000000000" pitchFamily="2" charset="2"/>
              <a:buChar char="v"/>
            </a:pPr>
            <a:r>
              <a:rPr lang="tr-TR" sz="2400" dirty="0" smtClean="0">
                <a:latin typeface="Comic Sans MS" panose="030F0702030302020204" pitchFamily="66" charset="0"/>
              </a:rPr>
              <a:t>Devlet Meteoroloji Kurumu</a:t>
            </a:r>
          </a:p>
          <a:p>
            <a:pPr>
              <a:buClr>
                <a:schemeClr val="accent6"/>
              </a:buClr>
              <a:buFont typeface="Wingdings" panose="05000000000000000000" pitchFamily="2" charset="2"/>
              <a:buChar char="v"/>
            </a:pPr>
            <a:r>
              <a:rPr lang="tr-TR" sz="2400" dirty="0" smtClean="0">
                <a:latin typeface="Comic Sans MS" panose="030F0702030302020204" pitchFamily="66" charset="0"/>
              </a:rPr>
              <a:t>Bayındırlık hizmetleri</a:t>
            </a:r>
          </a:p>
          <a:p>
            <a:pPr>
              <a:buClr>
                <a:schemeClr val="accent6"/>
              </a:buClr>
              <a:buFont typeface="Wingdings" panose="05000000000000000000" pitchFamily="2" charset="2"/>
              <a:buChar char="v"/>
            </a:pPr>
            <a:r>
              <a:rPr lang="tr-TR" sz="2400" dirty="0" smtClean="0">
                <a:latin typeface="Comic Sans MS" panose="030F0702030302020204" pitchFamily="66" charset="0"/>
              </a:rPr>
              <a:t>Telefon şirketleri</a:t>
            </a:r>
          </a:p>
          <a:p>
            <a:pPr>
              <a:buClr>
                <a:schemeClr val="accent6"/>
              </a:buClr>
              <a:buFont typeface="Wingdings" panose="05000000000000000000" pitchFamily="2" charset="2"/>
              <a:buChar char="v"/>
            </a:pPr>
            <a:r>
              <a:rPr lang="tr-TR" sz="2400" dirty="0" smtClean="0">
                <a:latin typeface="Comic Sans MS" panose="030F0702030302020204" pitchFamily="66" charset="0"/>
              </a:rPr>
              <a:t>Türkiye elektrik kurumu</a:t>
            </a:r>
          </a:p>
          <a:p>
            <a:pPr>
              <a:buClr>
                <a:schemeClr val="accent6"/>
              </a:buClr>
              <a:buFont typeface="Wingdings" panose="05000000000000000000" pitchFamily="2" charset="2"/>
              <a:buChar char="v"/>
            </a:pPr>
            <a:r>
              <a:rPr lang="tr-TR" sz="2400" dirty="0" smtClean="0">
                <a:latin typeface="Comic Sans MS" panose="030F0702030302020204" pitchFamily="66" charset="0"/>
              </a:rPr>
              <a:t>Komşu iş yerleri</a:t>
            </a:r>
          </a:p>
        </p:txBody>
      </p:sp>
      <p:sp>
        <p:nvSpPr>
          <p:cNvPr id="7" name="Slide Number Placeholder 6"/>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482D124-9837-459F-A080-737372C74554}" type="slidenum">
              <a:rPr lang="tr-TR">
                <a:solidFill>
                  <a:srgbClr val="898989"/>
                </a:solidFill>
              </a:rPr>
              <a:pPr eaLnBrk="1" hangingPunct="1"/>
              <a:t>54</a:t>
            </a:fld>
            <a:endParaRPr lang="tr-TR">
              <a:solidFill>
                <a:srgbClr val="898989"/>
              </a:solidFill>
            </a:endParaRPr>
          </a:p>
        </p:txBody>
      </p:sp>
      <p:sp>
        <p:nvSpPr>
          <p:cNvPr id="6" name="Rectangle 5"/>
          <p:cNvSpPr/>
          <p:nvPr/>
        </p:nvSpPr>
        <p:spPr>
          <a:xfrm>
            <a:off x="785813" y="1285875"/>
            <a:ext cx="7286625" cy="830263"/>
          </a:xfrm>
          <a:prstGeom prst="rect">
            <a:avLst/>
          </a:prstGeom>
        </p:spPr>
        <p:txBody>
          <a:bodyPr>
            <a:spAutoFit/>
          </a:bodyPr>
          <a:lstStyle/>
          <a:p>
            <a:pPr>
              <a:defRPr/>
            </a:pPr>
            <a:r>
              <a:rPr lang="tr-TR" sz="2400" dirty="0">
                <a:latin typeface="Comic Sans MS" panose="030F0702030302020204" pitchFamily="66" charset="0"/>
                <a:cs typeface="+mn-cs"/>
              </a:rPr>
              <a:t>Resmi kurumlar, sivil toplum örgütleri ve kamu hizmetleri ile bir araya gelme.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274638"/>
            <a:ext cx="8229600" cy="725487"/>
          </a:xfrm>
        </p:spPr>
        <p:txBody>
          <a:bodyPr/>
          <a:lstStyle/>
          <a:p>
            <a:r>
              <a:rPr lang="tr-TR" sz="3200" dirty="0" smtClean="0">
                <a:solidFill>
                  <a:schemeClr val="accent6"/>
                </a:solidFill>
                <a:latin typeface="Comic Sans MS" panose="030F0702030302020204" pitchFamily="66" charset="0"/>
              </a:rPr>
              <a:t>c) Kanunların ve yönetmeliklerin tanımlanması </a:t>
            </a:r>
          </a:p>
        </p:txBody>
      </p:sp>
      <p:sp>
        <p:nvSpPr>
          <p:cNvPr id="57347" name="Content Placeholder 2"/>
          <p:cNvSpPr>
            <a:spLocks noGrp="1"/>
          </p:cNvSpPr>
          <p:nvPr>
            <p:ph idx="1"/>
          </p:nvPr>
        </p:nvSpPr>
        <p:spPr>
          <a:xfrm>
            <a:off x="742950" y="1600200"/>
            <a:ext cx="7758113" cy="4043363"/>
          </a:xfrm>
        </p:spPr>
        <p:txBody>
          <a:bodyPr/>
          <a:lstStyle/>
          <a:p>
            <a:pPr>
              <a:buClr>
                <a:schemeClr val="accent6"/>
              </a:buClr>
              <a:buFont typeface="Wingdings" panose="05000000000000000000" pitchFamily="2" charset="2"/>
              <a:buChar char="v"/>
            </a:pPr>
            <a:r>
              <a:rPr lang="tr-TR" dirty="0" smtClean="0"/>
              <a:t>İş güvenliği ve sağlığı kanunu</a:t>
            </a:r>
          </a:p>
          <a:p>
            <a:pPr>
              <a:buClr>
                <a:schemeClr val="accent6"/>
              </a:buClr>
              <a:buFont typeface="Wingdings" panose="05000000000000000000" pitchFamily="2" charset="2"/>
              <a:buChar char="v"/>
            </a:pPr>
            <a:r>
              <a:rPr lang="tr-TR" dirty="0" smtClean="0"/>
              <a:t>Çevresel düzenlemeler</a:t>
            </a:r>
          </a:p>
          <a:p>
            <a:pPr>
              <a:buClr>
                <a:schemeClr val="accent6"/>
              </a:buClr>
              <a:buFont typeface="Wingdings" panose="05000000000000000000" pitchFamily="2" charset="2"/>
              <a:buChar char="v"/>
            </a:pPr>
            <a:r>
              <a:rPr lang="tr-TR" dirty="0" smtClean="0"/>
              <a:t>Yangın yönetmelikleri</a:t>
            </a:r>
          </a:p>
          <a:p>
            <a:pPr>
              <a:buClr>
                <a:schemeClr val="accent6"/>
              </a:buClr>
              <a:buFont typeface="Wingdings" panose="05000000000000000000" pitchFamily="2" charset="2"/>
              <a:buChar char="v"/>
            </a:pPr>
            <a:r>
              <a:rPr lang="tr-TR" dirty="0" smtClean="0"/>
              <a:t>Deprem yönetmelikleri</a:t>
            </a:r>
          </a:p>
          <a:p>
            <a:pPr>
              <a:buClr>
                <a:schemeClr val="accent6"/>
              </a:buClr>
              <a:buFont typeface="Wingdings" panose="05000000000000000000" pitchFamily="2" charset="2"/>
              <a:buChar char="v"/>
            </a:pPr>
            <a:r>
              <a:rPr lang="tr-TR" dirty="0" smtClean="0"/>
              <a:t>Ulaştırma yönetmelikleri</a:t>
            </a:r>
          </a:p>
          <a:p>
            <a:pPr>
              <a:buClr>
                <a:schemeClr val="accent6"/>
              </a:buClr>
              <a:buFont typeface="Wingdings" panose="05000000000000000000" pitchFamily="2" charset="2"/>
              <a:buChar char="v"/>
            </a:pPr>
            <a:r>
              <a:rPr lang="tr-TR" dirty="0" smtClean="0"/>
              <a:t>İmar yönetmelikleri</a:t>
            </a:r>
          </a:p>
          <a:p>
            <a:pPr>
              <a:buClr>
                <a:schemeClr val="accent6"/>
              </a:buClr>
              <a:buFont typeface="Wingdings" panose="05000000000000000000" pitchFamily="2" charset="2"/>
              <a:buChar char="v"/>
            </a:pPr>
            <a:r>
              <a:rPr lang="tr-TR" dirty="0" smtClean="0"/>
              <a:t>Tüzel politikalar</a:t>
            </a: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AC52F15-1854-4297-AB7B-B3C7E5D89005}" type="slidenum">
              <a:rPr lang="tr-TR">
                <a:solidFill>
                  <a:srgbClr val="898989"/>
                </a:solidFill>
              </a:rPr>
              <a:pPr eaLnBrk="1" hangingPunct="1"/>
              <a:t>55</a:t>
            </a:fld>
            <a:endParaRPr lang="tr-TR">
              <a:solidFill>
                <a:srgbClr val="898989"/>
              </a:solidFill>
            </a:endParaRPr>
          </a:p>
        </p:txBody>
      </p:sp>
      <p:pic>
        <p:nvPicPr>
          <p:cNvPr id="57349" name="Picture 5" descr="http://www.ibb.gov.tr/sites/itfaiye/araclarimiz/PublishingImages/araclar_head/ana_resim_da.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9313" y="3786188"/>
            <a:ext cx="2571750"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11" descr="http://t2.gstatic.com/images?q=tbn:m1GOFvQ_KN3IpM:http://www.osmaniye.gov.tr/upload/2010/01/logo-medium-.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2000250"/>
            <a:ext cx="14732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74638"/>
            <a:ext cx="8229600" cy="725487"/>
          </a:xfrm>
        </p:spPr>
        <p:txBody>
          <a:bodyPr/>
          <a:lstStyle/>
          <a:p>
            <a:r>
              <a:rPr lang="tr-TR" sz="3200" dirty="0" smtClean="0">
                <a:solidFill>
                  <a:schemeClr val="accent6"/>
                </a:solidFill>
                <a:latin typeface="Comic Sans MS" panose="030F0702030302020204" pitchFamily="66" charset="0"/>
              </a:rPr>
              <a:t>d) Kritik ürün, hizmet ve operasyonların tanımlanması</a:t>
            </a:r>
          </a:p>
        </p:txBody>
      </p:sp>
      <p:sp>
        <p:nvSpPr>
          <p:cNvPr id="58371" name="Content Placeholder 2"/>
          <p:cNvSpPr>
            <a:spLocks noGrp="1"/>
          </p:cNvSpPr>
          <p:nvPr>
            <p:ph idx="1"/>
          </p:nvPr>
        </p:nvSpPr>
        <p:spPr>
          <a:xfrm>
            <a:off x="742950" y="1357312"/>
            <a:ext cx="7758113" cy="5240039"/>
          </a:xfrm>
        </p:spPr>
        <p:txBody>
          <a:bodyPr/>
          <a:lstStyle/>
          <a:p>
            <a:pPr algn="just">
              <a:buClr>
                <a:schemeClr val="accent6"/>
              </a:buClr>
              <a:buFont typeface="Wingdings" panose="05000000000000000000" pitchFamily="2" charset="2"/>
              <a:buChar char="v"/>
            </a:pPr>
            <a:r>
              <a:rPr lang="tr-TR" sz="2400" dirty="0" smtClean="0">
                <a:latin typeface="Comic Sans MS" panose="030F0702030302020204" pitchFamily="66" charset="0"/>
              </a:rPr>
              <a:t>Firmanın ürünleri, hizmetleri, tesisleri ve üretimi gerçekleştirmek için gereken ekipmanlar</a:t>
            </a:r>
          </a:p>
          <a:p>
            <a:pPr marL="0" indent="0" algn="just">
              <a:buClr>
                <a:schemeClr val="accent6"/>
              </a:buClr>
              <a:buNone/>
            </a:pPr>
            <a:endParaRPr lang="tr-TR" sz="2400" dirty="0" smtClean="0">
              <a:latin typeface="Comic Sans MS" panose="030F0702030302020204" pitchFamily="66" charset="0"/>
            </a:endParaRPr>
          </a:p>
          <a:p>
            <a:pPr algn="just">
              <a:buClr>
                <a:schemeClr val="accent6"/>
              </a:buClr>
              <a:buFont typeface="Wingdings" panose="05000000000000000000" pitchFamily="2" charset="2"/>
              <a:buChar char="v"/>
            </a:pPr>
            <a:r>
              <a:rPr lang="tr-TR" sz="2400" dirty="0" smtClean="0">
                <a:latin typeface="Comic Sans MS" panose="030F0702030302020204" pitchFamily="66" charset="0"/>
              </a:rPr>
              <a:t>Tedarikçiler tarafından sağlanan ürün ve hizmetler, özellikle tekel durumundaki kaynak satıcıları</a:t>
            </a:r>
          </a:p>
          <a:p>
            <a:pPr marL="0" indent="0" algn="just">
              <a:buClr>
                <a:schemeClr val="accent6"/>
              </a:buClr>
              <a:buNone/>
            </a:pPr>
            <a:endParaRPr lang="tr-TR" sz="2400" dirty="0" smtClean="0">
              <a:latin typeface="Comic Sans MS" panose="030F0702030302020204" pitchFamily="66" charset="0"/>
            </a:endParaRPr>
          </a:p>
          <a:p>
            <a:pPr algn="just">
              <a:buClr>
                <a:schemeClr val="accent6"/>
              </a:buClr>
              <a:buFont typeface="Wingdings" panose="05000000000000000000" pitchFamily="2" charset="2"/>
              <a:buChar char="v"/>
            </a:pPr>
            <a:r>
              <a:rPr lang="tr-TR" sz="2400" dirty="0" smtClean="0">
                <a:latin typeface="Comic Sans MS" panose="030F0702030302020204" pitchFamily="66" charset="0"/>
              </a:rPr>
              <a:t>Elektrik enerjisi, su, doğal gaz, kanalizasyon, iletişim ve ulaşım gibi yaşamsal hizmetler</a:t>
            </a:r>
          </a:p>
          <a:p>
            <a:pPr marL="0" indent="0" algn="just">
              <a:buClr>
                <a:schemeClr val="accent6"/>
              </a:buClr>
              <a:buNone/>
            </a:pPr>
            <a:endParaRPr lang="tr-TR" sz="2400" dirty="0" smtClean="0">
              <a:latin typeface="Comic Sans MS" panose="030F0702030302020204" pitchFamily="66" charset="0"/>
            </a:endParaRPr>
          </a:p>
          <a:p>
            <a:pPr algn="just">
              <a:buClr>
                <a:schemeClr val="accent6"/>
              </a:buClr>
              <a:buFont typeface="Wingdings" panose="05000000000000000000" pitchFamily="2" charset="2"/>
              <a:buChar char="v"/>
            </a:pPr>
            <a:r>
              <a:rPr lang="tr-TR" sz="2400" dirty="0" smtClean="0">
                <a:latin typeface="Comic Sans MS" panose="030F0702030302020204" pitchFamily="66" charset="0"/>
              </a:rPr>
              <a:t> Bir tesisin fonksiyonelliğinin sürekliliği için hayati öneme sahip personel, ekipman ve operasyonlar </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4E3B6B2-823A-4DBA-AA9D-96D8B522A6F0}" type="slidenum">
              <a:rPr lang="tr-TR">
                <a:solidFill>
                  <a:srgbClr val="898989"/>
                </a:solidFill>
              </a:rPr>
              <a:pPr eaLnBrk="1" hangingPunct="1"/>
              <a:t>56</a:t>
            </a:fld>
            <a:endParaRPr lang="tr-TR">
              <a:solidFill>
                <a:srgbClr val="898989"/>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42875" y="357188"/>
            <a:ext cx="8686800" cy="582612"/>
          </a:xfrm>
        </p:spPr>
        <p:txBody>
          <a:bodyPr/>
          <a:lstStyle/>
          <a:p>
            <a:r>
              <a:rPr lang="tr-TR" sz="2800" dirty="0" smtClean="0">
                <a:solidFill>
                  <a:schemeClr val="accent6"/>
                </a:solidFill>
                <a:latin typeface="Comic Sans MS" panose="030F0702030302020204" pitchFamily="66" charset="0"/>
              </a:rPr>
              <a:t>e) İçsel kaynakların ve kabiliyetlerin tanımlanması (1)</a:t>
            </a:r>
            <a:br>
              <a:rPr lang="tr-TR" sz="2800" dirty="0" smtClean="0">
                <a:solidFill>
                  <a:schemeClr val="accent6"/>
                </a:solidFill>
                <a:latin typeface="Comic Sans MS" panose="030F0702030302020204" pitchFamily="66" charset="0"/>
              </a:rPr>
            </a:br>
            <a:endParaRPr lang="tr-TR" sz="2800" dirty="0" smtClean="0">
              <a:solidFill>
                <a:schemeClr val="accent6"/>
              </a:solidFill>
              <a:latin typeface="Comic Sans MS" panose="030F0702030302020204" pitchFamily="66" charset="0"/>
            </a:endParaRPr>
          </a:p>
        </p:txBody>
      </p:sp>
      <p:sp>
        <p:nvSpPr>
          <p:cNvPr id="59395" name="Content Placeholder 2"/>
          <p:cNvSpPr>
            <a:spLocks noGrp="1"/>
          </p:cNvSpPr>
          <p:nvPr>
            <p:ph idx="1"/>
          </p:nvPr>
        </p:nvSpPr>
        <p:spPr>
          <a:xfrm>
            <a:off x="357188" y="1143000"/>
            <a:ext cx="8501062" cy="5382344"/>
          </a:xfrm>
        </p:spPr>
        <p:txBody>
          <a:bodyPr/>
          <a:lstStyle/>
          <a:p>
            <a:pPr algn="just">
              <a:buClr>
                <a:schemeClr val="accent6"/>
              </a:buClr>
              <a:buFont typeface="Wingdings" panose="05000000000000000000" pitchFamily="2" charset="2"/>
              <a:buChar char="v"/>
            </a:pPr>
            <a:r>
              <a:rPr lang="tr-TR" sz="2400" b="1" dirty="0" smtClean="0">
                <a:solidFill>
                  <a:srgbClr val="FF0000"/>
                </a:solidFill>
                <a:latin typeface="Comic Sans MS" panose="030F0702030302020204" pitchFamily="66" charset="0"/>
              </a:rPr>
              <a:t>Personel:</a:t>
            </a:r>
            <a:r>
              <a:rPr lang="tr-TR" sz="2400" dirty="0" smtClean="0">
                <a:latin typeface="Comic Sans MS" panose="030F0702030302020204" pitchFamily="66" charset="0"/>
              </a:rPr>
              <a:t> Yangın ekibi, tehlikeli madde müdahale takımı, acil durum tıbbi hizmetler, güvenlik, acil durum yönetim takımı, tahliye takımı, kamu bilgilendirme sorumlusu</a:t>
            </a:r>
          </a:p>
          <a:p>
            <a:pPr marL="0" indent="0" algn="just">
              <a:buClr>
                <a:schemeClr val="accent6"/>
              </a:buClr>
              <a:buNone/>
            </a:pPr>
            <a:endParaRPr lang="tr-TR" sz="2400" dirty="0" smtClean="0">
              <a:latin typeface="Comic Sans MS" panose="030F0702030302020204" pitchFamily="66" charset="0"/>
            </a:endParaRPr>
          </a:p>
          <a:p>
            <a:pPr algn="just">
              <a:buClr>
                <a:schemeClr val="accent6"/>
              </a:buClr>
              <a:buFont typeface="Wingdings" panose="05000000000000000000" pitchFamily="2" charset="2"/>
              <a:buChar char="v"/>
            </a:pPr>
            <a:r>
              <a:rPr lang="tr-TR" sz="2400" b="1" dirty="0" smtClean="0">
                <a:solidFill>
                  <a:srgbClr val="FF0000"/>
                </a:solidFill>
                <a:latin typeface="Comic Sans MS" panose="030F0702030302020204" pitchFamily="66" charset="0"/>
              </a:rPr>
              <a:t>Ekipman: </a:t>
            </a:r>
            <a:r>
              <a:rPr lang="tr-TR" sz="2400" dirty="0" smtClean="0">
                <a:latin typeface="Comic Sans MS" panose="030F0702030302020204" pitchFamily="66" charset="0"/>
              </a:rPr>
              <a:t>Yangından korunma ve bastırma ekipmanları, iletişim ekipmanları, ilk yardım malzemeleri, acil durum malzemeleri, uyarı sistemleri, acil durum güç ekipmanları, dezenfeksiyon ekipmanları</a:t>
            </a:r>
          </a:p>
          <a:p>
            <a:pPr marL="0" indent="0" algn="just">
              <a:buClr>
                <a:schemeClr val="accent6"/>
              </a:buClr>
              <a:buNone/>
            </a:pPr>
            <a:endParaRPr lang="tr-TR" sz="2400" dirty="0" smtClean="0">
              <a:latin typeface="Comic Sans MS" panose="030F0702030302020204" pitchFamily="66" charset="0"/>
            </a:endParaRPr>
          </a:p>
          <a:p>
            <a:pPr algn="just">
              <a:buClr>
                <a:schemeClr val="accent6"/>
              </a:buClr>
              <a:buFont typeface="Wingdings" panose="05000000000000000000" pitchFamily="2" charset="2"/>
              <a:buChar char="v"/>
            </a:pPr>
            <a:r>
              <a:rPr lang="tr-TR" sz="2400" b="1" dirty="0" smtClean="0">
                <a:solidFill>
                  <a:srgbClr val="FF0000"/>
                </a:solidFill>
                <a:latin typeface="Comic Sans MS" panose="030F0702030302020204" pitchFamily="66" charset="0"/>
              </a:rPr>
              <a:t>Tesisler:</a:t>
            </a:r>
            <a:r>
              <a:rPr lang="tr-TR" sz="2400" dirty="0" smtClean="0">
                <a:solidFill>
                  <a:srgbClr val="FF0000"/>
                </a:solidFill>
                <a:latin typeface="Comic Sans MS" panose="030F0702030302020204" pitchFamily="66" charset="0"/>
              </a:rPr>
              <a:t> </a:t>
            </a:r>
            <a:r>
              <a:rPr lang="tr-TR" sz="2400" dirty="0" smtClean="0">
                <a:latin typeface="Comic Sans MS" panose="030F0702030302020204" pitchFamily="66" charset="0"/>
              </a:rPr>
              <a:t>Acil durum operasyon merkezi, medya brifing alanı, sığınak alanları, ilk yardım istasyonları, </a:t>
            </a:r>
            <a:r>
              <a:rPr lang="tr-TR" sz="2400" dirty="0" err="1" smtClean="0">
                <a:latin typeface="Comic Sans MS" panose="030F0702030302020204" pitchFamily="66" charset="0"/>
              </a:rPr>
              <a:t>hıfzısıhha</a:t>
            </a:r>
            <a:r>
              <a:rPr lang="tr-TR" sz="2400" dirty="0" smtClean="0">
                <a:latin typeface="Comic Sans MS" panose="030F0702030302020204" pitchFamily="66" charset="0"/>
              </a:rPr>
              <a:t> tesisleri</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B0805AD-06C3-44D8-B147-38B241128D44}" type="slidenum">
              <a:rPr lang="tr-TR">
                <a:solidFill>
                  <a:srgbClr val="898989"/>
                </a:solidFill>
              </a:rPr>
              <a:pPr eaLnBrk="1" hangingPunct="1"/>
              <a:t>57</a:t>
            </a:fld>
            <a:endParaRPr lang="tr-TR">
              <a:solidFill>
                <a:srgbClr val="898989"/>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42875" y="357188"/>
            <a:ext cx="8686800" cy="582612"/>
          </a:xfrm>
        </p:spPr>
        <p:txBody>
          <a:bodyPr/>
          <a:lstStyle/>
          <a:p>
            <a:r>
              <a:rPr lang="tr-TR" sz="2800" dirty="0" smtClean="0">
                <a:solidFill>
                  <a:schemeClr val="accent6"/>
                </a:solidFill>
                <a:latin typeface="Comic Sans MS" panose="030F0702030302020204" pitchFamily="66" charset="0"/>
              </a:rPr>
              <a:t>e) İçsel kaynakların ve kabiliyetlerin tanımlanması (2)</a:t>
            </a:r>
          </a:p>
        </p:txBody>
      </p:sp>
      <p:sp>
        <p:nvSpPr>
          <p:cNvPr id="60419" name="Content Placeholder 2"/>
          <p:cNvSpPr>
            <a:spLocks noGrp="1"/>
          </p:cNvSpPr>
          <p:nvPr>
            <p:ph idx="1"/>
          </p:nvPr>
        </p:nvSpPr>
        <p:spPr>
          <a:xfrm>
            <a:off x="357188" y="1143000"/>
            <a:ext cx="8501062" cy="4857750"/>
          </a:xfrm>
        </p:spPr>
        <p:txBody>
          <a:bodyPr/>
          <a:lstStyle/>
          <a:p>
            <a:pPr algn="just">
              <a:buClr>
                <a:schemeClr val="accent6"/>
              </a:buClr>
              <a:buFont typeface="Wingdings" panose="05000000000000000000" pitchFamily="2" charset="2"/>
              <a:buChar char="v"/>
            </a:pPr>
            <a:r>
              <a:rPr lang="tr-TR" sz="2400" b="1" dirty="0" err="1" smtClean="0">
                <a:solidFill>
                  <a:srgbClr val="FF0000"/>
                </a:solidFill>
                <a:latin typeface="Comic Sans MS" panose="030F0702030302020204" pitchFamily="66" charset="0"/>
              </a:rPr>
              <a:t>Oraganizasyonel</a:t>
            </a:r>
            <a:r>
              <a:rPr lang="tr-TR" sz="2400" b="1" dirty="0" smtClean="0">
                <a:solidFill>
                  <a:srgbClr val="FF0000"/>
                </a:solidFill>
                <a:latin typeface="Comic Sans MS" panose="030F0702030302020204" pitchFamily="66" charset="0"/>
              </a:rPr>
              <a:t> kabiliyetler:</a:t>
            </a:r>
            <a:r>
              <a:rPr lang="tr-TR" sz="2400" dirty="0" smtClean="0">
                <a:latin typeface="Comic Sans MS" panose="030F0702030302020204" pitchFamily="66" charset="0"/>
              </a:rPr>
              <a:t> Eğitim, tahliye planı, çalışan destek sistemi</a:t>
            </a:r>
          </a:p>
          <a:p>
            <a:pPr algn="just">
              <a:buClr>
                <a:schemeClr val="accent6"/>
              </a:buClr>
              <a:buFont typeface="Wingdings" panose="05000000000000000000" pitchFamily="2" charset="2"/>
              <a:buChar char="v"/>
            </a:pPr>
            <a:r>
              <a:rPr lang="tr-TR" sz="2400" b="1" dirty="0" smtClean="0">
                <a:solidFill>
                  <a:srgbClr val="FF0000"/>
                </a:solidFill>
                <a:latin typeface="Comic Sans MS" panose="030F0702030302020204" pitchFamily="66" charset="0"/>
              </a:rPr>
              <a:t>Yedekleme sistemleri: </a:t>
            </a:r>
            <a:r>
              <a:rPr lang="tr-TR" sz="2400" dirty="0" smtClean="0">
                <a:latin typeface="Comic Sans MS" panose="030F0702030302020204" pitchFamily="66" charset="0"/>
              </a:rPr>
              <a:t>Aşağıdakileri sağlamak için diğer olanaklar ile düzenlemeler;</a:t>
            </a:r>
            <a:endParaRPr lang="tr-TR" sz="2400" dirty="0">
              <a:latin typeface="Comic Sans MS" panose="030F0702030302020204" pitchFamily="66" charset="0"/>
            </a:endParaRPr>
          </a:p>
          <a:p>
            <a:pPr marL="0" indent="0" algn="just">
              <a:buClr>
                <a:schemeClr val="accent6"/>
              </a:buClr>
              <a:buNone/>
            </a:pPr>
            <a:endParaRPr lang="tr-TR" sz="2400" dirty="0" smtClean="0">
              <a:latin typeface="Comic Sans MS" panose="030F0702030302020204" pitchFamily="66" charset="0"/>
            </a:endParaRPr>
          </a:p>
          <a:p>
            <a:pPr lvl="2" algn="just">
              <a:buClr>
                <a:schemeClr val="accent6"/>
              </a:buClr>
              <a:buFont typeface="Wingdings" panose="05000000000000000000" pitchFamily="2" charset="2"/>
              <a:buChar char="Ø"/>
            </a:pPr>
            <a:r>
              <a:rPr lang="tr-TR" dirty="0" smtClean="0">
                <a:latin typeface="Comic Sans MS" panose="030F0702030302020204" pitchFamily="66" charset="0"/>
              </a:rPr>
              <a:t>Maaş bordroları           </a:t>
            </a:r>
          </a:p>
          <a:p>
            <a:pPr lvl="2" algn="just">
              <a:buClr>
                <a:schemeClr val="accent6"/>
              </a:buClr>
              <a:buFont typeface="Wingdings" panose="05000000000000000000" pitchFamily="2" charset="2"/>
              <a:buChar char="Ø"/>
            </a:pPr>
            <a:r>
              <a:rPr lang="tr-TR" dirty="0" smtClean="0">
                <a:latin typeface="Comic Sans MS" panose="030F0702030302020204" pitchFamily="66" charset="0"/>
              </a:rPr>
              <a:t>İletişim</a:t>
            </a:r>
          </a:p>
          <a:p>
            <a:pPr lvl="2" algn="just">
              <a:buClr>
                <a:schemeClr val="accent6"/>
              </a:buClr>
              <a:buFont typeface="Wingdings" panose="05000000000000000000" pitchFamily="2" charset="2"/>
              <a:buChar char="Ø"/>
            </a:pPr>
            <a:r>
              <a:rPr lang="tr-TR" dirty="0" smtClean="0">
                <a:latin typeface="Comic Sans MS" panose="030F0702030302020204" pitchFamily="66" charset="0"/>
              </a:rPr>
              <a:t>Üretim</a:t>
            </a:r>
          </a:p>
          <a:p>
            <a:pPr lvl="2" algn="just">
              <a:buClr>
                <a:schemeClr val="accent6"/>
              </a:buClr>
              <a:buFont typeface="Wingdings" panose="05000000000000000000" pitchFamily="2" charset="2"/>
              <a:buChar char="Ø"/>
            </a:pPr>
            <a:r>
              <a:rPr lang="tr-TR" dirty="0" smtClean="0">
                <a:latin typeface="Comic Sans MS" panose="030F0702030302020204" pitchFamily="66" charset="0"/>
              </a:rPr>
              <a:t>Müşteri hizmetleri</a:t>
            </a:r>
          </a:p>
          <a:p>
            <a:pPr marL="0" indent="0" algn="just">
              <a:buNone/>
            </a:pPr>
            <a:endParaRPr lang="tr-TR" sz="2400" dirty="0" smtClean="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7CB92A4-C1FE-4CFF-B3A8-0FCEAE9A41E0}" type="slidenum">
              <a:rPr lang="tr-TR">
                <a:solidFill>
                  <a:srgbClr val="898989"/>
                </a:solidFill>
              </a:rPr>
              <a:pPr eaLnBrk="1" hangingPunct="1"/>
              <a:t>58</a:t>
            </a:fld>
            <a:endParaRPr lang="tr-TR">
              <a:solidFill>
                <a:srgbClr val="898989"/>
              </a:solidFill>
            </a:endParaRPr>
          </a:p>
        </p:txBody>
      </p:sp>
      <p:sp>
        <p:nvSpPr>
          <p:cNvPr id="2" name="Metin kutusu 1"/>
          <p:cNvSpPr txBox="1"/>
          <p:nvPr/>
        </p:nvSpPr>
        <p:spPr>
          <a:xfrm>
            <a:off x="3707904" y="3140968"/>
            <a:ext cx="5121770" cy="1938992"/>
          </a:xfrm>
          <a:prstGeom prst="rect">
            <a:avLst/>
          </a:prstGeom>
          <a:noFill/>
        </p:spPr>
        <p:txBody>
          <a:bodyPr wrap="square" rtlCol="0">
            <a:spAutoFit/>
          </a:bodyPr>
          <a:lstStyle/>
          <a:p>
            <a:pPr lvl="2" algn="just">
              <a:buClr>
                <a:schemeClr val="accent6"/>
              </a:buClr>
              <a:buFont typeface="Wingdings" panose="05000000000000000000" pitchFamily="2" charset="2"/>
              <a:buChar char="Ø"/>
            </a:pPr>
            <a:r>
              <a:rPr lang="tr-TR" sz="2400" dirty="0">
                <a:latin typeface="Comic Sans MS" panose="030F0702030302020204" pitchFamily="66" charset="0"/>
              </a:rPr>
              <a:t>Sevkiyat ve kabul etme</a:t>
            </a:r>
          </a:p>
          <a:p>
            <a:pPr lvl="2" algn="just">
              <a:buClr>
                <a:schemeClr val="accent6"/>
              </a:buClr>
              <a:buFont typeface="Wingdings" panose="05000000000000000000" pitchFamily="2" charset="2"/>
              <a:buChar char="Ø"/>
            </a:pPr>
            <a:r>
              <a:rPr lang="tr-TR" sz="2400" dirty="0">
                <a:latin typeface="Comic Sans MS" panose="030F0702030302020204" pitchFamily="66" charset="0"/>
              </a:rPr>
              <a:t>Bilgi sistem destekleri</a:t>
            </a:r>
          </a:p>
          <a:p>
            <a:pPr lvl="2" algn="just">
              <a:buClr>
                <a:schemeClr val="accent6"/>
              </a:buClr>
              <a:buFont typeface="Wingdings" panose="05000000000000000000" pitchFamily="2" charset="2"/>
              <a:buChar char="Ø"/>
            </a:pPr>
            <a:r>
              <a:rPr lang="tr-TR" sz="2400" dirty="0">
                <a:latin typeface="Comic Sans MS" panose="030F0702030302020204" pitchFamily="66" charset="0"/>
              </a:rPr>
              <a:t>Acil durum enerji sistemleri</a:t>
            </a:r>
          </a:p>
          <a:p>
            <a:pPr lvl="2" algn="just">
              <a:buClr>
                <a:schemeClr val="accent6"/>
              </a:buClr>
              <a:buFont typeface="Wingdings" panose="05000000000000000000" pitchFamily="2" charset="2"/>
              <a:buChar char="Ø"/>
            </a:pPr>
            <a:r>
              <a:rPr lang="tr-TR" sz="2400" dirty="0">
                <a:latin typeface="Comic Sans MS" panose="030F0702030302020204" pitchFamily="66" charset="0"/>
              </a:rPr>
              <a:t>Düzeltme desteği</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285750" y="560388"/>
            <a:ext cx="8229600" cy="511175"/>
          </a:xfrm>
        </p:spPr>
        <p:txBody>
          <a:bodyPr/>
          <a:lstStyle/>
          <a:p>
            <a:r>
              <a:rPr lang="tr-TR" sz="3200" dirty="0" smtClean="0">
                <a:solidFill>
                  <a:schemeClr val="accent6"/>
                </a:solidFill>
                <a:latin typeface="Comic Sans MS" panose="030F0702030302020204" pitchFamily="66" charset="0"/>
              </a:rPr>
              <a:t>f) Dış kaynakların tanımlanması</a:t>
            </a:r>
          </a:p>
        </p:txBody>
      </p:sp>
      <p:sp>
        <p:nvSpPr>
          <p:cNvPr id="61443" name="Content Placeholder 2"/>
          <p:cNvSpPr>
            <a:spLocks noGrp="1"/>
          </p:cNvSpPr>
          <p:nvPr>
            <p:ph idx="1"/>
          </p:nvPr>
        </p:nvSpPr>
        <p:spPr>
          <a:xfrm>
            <a:off x="814388" y="1412776"/>
            <a:ext cx="7543800" cy="4487962"/>
          </a:xfrm>
        </p:spPr>
        <p:txBody>
          <a:bodyPr/>
          <a:lstStyle/>
          <a:p>
            <a:pPr>
              <a:buClr>
                <a:schemeClr val="accent6"/>
              </a:buClr>
              <a:buFont typeface="Wingdings" panose="05000000000000000000" pitchFamily="2" charset="2"/>
              <a:buChar char="v"/>
            </a:pPr>
            <a:r>
              <a:rPr lang="tr-TR" sz="2400" dirty="0" smtClean="0">
                <a:latin typeface="Comic Sans MS" panose="030F0702030302020204" pitchFamily="66" charset="0"/>
              </a:rPr>
              <a:t>Yerel acil yönetim ofisleri</a:t>
            </a:r>
          </a:p>
          <a:p>
            <a:pPr>
              <a:buClr>
                <a:schemeClr val="accent6"/>
              </a:buClr>
              <a:buFont typeface="Wingdings" panose="05000000000000000000" pitchFamily="2" charset="2"/>
              <a:buChar char="v"/>
            </a:pPr>
            <a:r>
              <a:rPr lang="tr-TR" sz="2400" dirty="0" smtClean="0">
                <a:latin typeface="Comic Sans MS" panose="030F0702030302020204" pitchFamily="66" charset="0"/>
              </a:rPr>
              <a:t>İtfaiye merkezleri</a:t>
            </a:r>
          </a:p>
          <a:p>
            <a:pPr>
              <a:buClr>
                <a:schemeClr val="accent6"/>
              </a:buClr>
              <a:buFont typeface="Wingdings" panose="05000000000000000000" pitchFamily="2" charset="2"/>
              <a:buChar char="v"/>
            </a:pPr>
            <a:r>
              <a:rPr lang="tr-TR" sz="2400" dirty="0" smtClean="0">
                <a:latin typeface="Comic Sans MS" panose="030F0702030302020204" pitchFamily="66" charset="0"/>
              </a:rPr>
              <a:t>Tehlikeli madde müdahale organizasyonları</a:t>
            </a:r>
          </a:p>
          <a:p>
            <a:pPr>
              <a:buClr>
                <a:schemeClr val="accent6"/>
              </a:buClr>
              <a:buFont typeface="Wingdings" panose="05000000000000000000" pitchFamily="2" charset="2"/>
              <a:buChar char="v"/>
            </a:pPr>
            <a:r>
              <a:rPr lang="tr-TR" sz="2400" dirty="0" smtClean="0">
                <a:latin typeface="Comic Sans MS" panose="030F0702030302020204" pitchFamily="66" charset="0"/>
              </a:rPr>
              <a:t>Hastaneler</a:t>
            </a:r>
          </a:p>
          <a:p>
            <a:pPr>
              <a:buClr>
                <a:schemeClr val="accent6"/>
              </a:buClr>
              <a:buFont typeface="Wingdings" panose="05000000000000000000" pitchFamily="2" charset="2"/>
              <a:buChar char="v"/>
            </a:pPr>
            <a:r>
              <a:rPr lang="tr-TR" sz="2400" dirty="0" smtClean="0">
                <a:latin typeface="Comic Sans MS" panose="030F0702030302020204" pitchFamily="66" charset="0"/>
              </a:rPr>
              <a:t>Polis merkezleri</a:t>
            </a:r>
          </a:p>
          <a:p>
            <a:pPr>
              <a:buClr>
                <a:schemeClr val="accent6"/>
              </a:buClr>
              <a:buFont typeface="Wingdings" panose="05000000000000000000" pitchFamily="2" charset="2"/>
              <a:buChar char="v"/>
            </a:pPr>
            <a:r>
              <a:rPr lang="tr-TR" sz="2400" dirty="0" smtClean="0">
                <a:latin typeface="Comic Sans MS" panose="030F0702030302020204" pitchFamily="66" charset="0"/>
              </a:rPr>
              <a:t>Sivil toplum organizasyonları</a:t>
            </a:r>
          </a:p>
          <a:p>
            <a:pPr>
              <a:buClr>
                <a:schemeClr val="accent6"/>
              </a:buClr>
              <a:buFont typeface="Wingdings" panose="05000000000000000000" pitchFamily="2" charset="2"/>
              <a:buChar char="v"/>
            </a:pPr>
            <a:r>
              <a:rPr lang="tr-TR" sz="2400" dirty="0" smtClean="0">
                <a:latin typeface="Comic Sans MS" panose="030F0702030302020204" pitchFamily="66" charset="0"/>
              </a:rPr>
              <a:t>Kamu hizmetleri</a:t>
            </a:r>
          </a:p>
          <a:p>
            <a:pPr>
              <a:buClr>
                <a:schemeClr val="accent6"/>
              </a:buClr>
              <a:buFont typeface="Wingdings" panose="05000000000000000000" pitchFamily="2" charset="2"/>
              <a:buChar char="v"/>
            </a:pPr>
            <a:r>
              <a:rPr lang="tr-TR" sz="2400" dirty="0" smtClean="0">
                <a:latin typeface="Comic Sans MS" panose="030F0702030302020204" pitchFamily="66" charset="0"/>
              </a:rPr>
              <a:t>Acil durum ekipman tedarikçileri</a:t>
            </a:r>
          </a:p>
          <a:p>
            <a:pPr>
              <a:buClr>
                <a:schemeClr val="accent6"/>
              </a:buClr>
              <a:buFont typeface="Wingdings" panose="05000000000000000000" pitchFamily="2" charset="2"/>
              <a:buChar char="v"/>
            </a:pPr>
            <a:r>
              <a:rPr lang="tr-TR" sz="2400" dirty="0" smtClean="0">
                <a:latin typeface="Comic Sans MS" panose="030F0702030302020204" pitchFamily="66" charset="0"/>
              </a:rPr>
              <a:t>Sigorta yüklenicileri</a:t>
            </a: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8496C54-1481-4D70-87D2-BC4BFDD3B68B}" type="slidenum">
              <a:rPr lang="tr-TR">
                <a:solidFill>
                  <a:srgbClr val="898989"/>
                </a:solidFill>
              </a:rPr>
              <a:pPr eaLnBrk="1" hangingPunct="1"/>
              <a:t>59</a:t>
            </a:fld>
            <a:endParaRPr lang="tr-TR">
              <a:solidFill>
                <a:srgbClr val="898989"/>
              </a:solidFill>
            </a:endParaRPr>
          </a:p>
        </p:txBody>
      </p:sp>
      <p:pic>
        <p:nvPicPr>
          <p:cNvPr id="61445" name="Picture 7" descr="http://t3.gstatic.com/images?q=tbn:Aq-TapB_7LnsAM:http://www.tedbirliolmali.net/wp-content/uploads/2009/10/acildurum-copy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0813" y="3857625"/>
            <a:ext cx="2341562"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2375" y="1285875"/>
            <a:ext cx="1214438"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457200" y="274638"/>
            <a:ext cx="8229600" cy="725487"/>
          </a:xfrm>
        </p:spPr>
        <p:txBody>
          <a:bodyPr rtlCol="0">
            <a:normAutofit/>
          </a:bodyPr>
          <a:lstStyle/>
          <a:p>
            <a:pPr fontAlgn="auto">
              <a:spcAft>
                <a:spcPts val="0"/>
              </a:spcAft>
              <a:defRPr/>
            </a:pPr>
            <a:r>
              <a:rPr lang="tr-TR" sz="3600" dirty="0" smtClean="0">
                <a:solidFill>
                  <a:schemeClr val="accent6"/>
                </a:solidFill>
                <a:latin typeface="Comic Sans MS" panose="030F0702030302020204" pitchFamily="66" charset="0"/>
              </a:rPr>
              <a:t>GİRİŞ</a:t>
            </a:r>
          </a:p>
        </p:txBody>
      </p:sp>
      <p:sp>
        <p:nvSpPr>
          <p:cNvPr id="7171" name="Content Placeholder 2"/>
          <p:cNvSpPr>
            <a:spLocks noGrp="1"/>
          </p:cNvSpPr>
          <p:nvPr>
            <p:ph idx="1"/>
          </p:nvPr>
        </p:nvSpPr>
        <p:spPr>
          <a:xfrm>
            <a:off x="250825" y="1196974"/>
            <a:ext cx="8642350" cy="5159375"/>
          </a:xfrm>
        </p:spPr>
        <p:txBody>
          <a:bodyPr/>
          <a:lstStyle/>
          <a:p>
            <a:pPr>
              <a:buClr>
                <a:schemeClr val="accent6"/>
              </a:buClr>
              <a:buFont typeface="Wingdings" panose="05000000000000000000" pitchFamily="2" charset="2"/>
              <a:buChar char="v"/>
            </a:pPr>
            <a:r>
              <a:rPr lang="tr-TR" sz="2000" dirty="0" smtClean="0">
                <a:latin typeface="Comic Sans MS" panose="030F0702030302020204" pitchFamily="66" charset="0"/>
              </a:rPr>
              <a:t>Hazırlanan bir rapora göre:</a:t>
            </a:r>
          </a:p>
          <a:p>
            <a:pPr>
              <a:buClr>
                <a:schemeClr val="accent6"/>
              </a:buClr>
              <a:buFont typeface="Wingdings" panose="05000000000000000000" pitchFamily="2" charset="2"/>
              <a:buChar char="v"/>
            </a:pPr>
            <a:r>
              <a:rPr lang="tr-TR" sz="2000" dirty="0" smtClean="0">
                <a:latin typeface="Comic Sans MS" panose="030F0702030302020204" pitchFamily="66" charset="0"/>
              </a:rPr>
              <a:t>“Türkiye'deki doğal afetlerin yüzde 61'ini deprem, yüzde 15'ini heyelan, yüzde 14'ünü sel, yüzde 5'ini kaya düşmesi, yüzde 4'ünü yangın, yüzde 1'ini çığ oluşturuyor.</a:t>
            </a:r>
          </a:p>
          <a:p>
            <a:pPr>
              <a:buClr>
                <a:schemeClr val="accent6"/>
              </a:buClr>
              <a:buFont typeface="Wingdings" panose="05000000000000000000" pitchFamily="2" charset="2"/>
              <a:buChar char="v"/>
            </a:pPr>
            <a:r>
              <a:rPr lang="tr-TR" sz="2000" dirty="0" smtClean="0">
                <a:latin typeface="Comic Sans MS" panose="030F0702030302020204" pitchFamily="66" charset="0"/>
              </a:rPr>
              <a:t>20. yüzyılın başından bu yana meydana gelen doğal afetlerde yaklaşık 100 bin insanın hayatını kaybettiği; 175 bin kişinin yaralandığı; ve Yaklaşık 650 bin konutun da yıkıldığı veya ağır hasar gördüğü belirtiliyor.</a:t>
            </a:r>
          </a:p>
          <a:p>
            <a:pPr>
              <a:buClr>
                <a:schemeClr val="accent6"/>
              </a:buClr>
              <a:buFont typeface="Wingdings" panose="05000000000000000000" pitchFamily="2" charset="2"/>
              <a:buChar char="v"/>
            </a:pPr>
            <a:r>
              <a:rPr lang="tr-TR" sz="2000" dirty="0" smtClean="0">
                <a:latin typeface="Comic Sans MS" panose="030F0702030302020204" pitchFamily="66" charset="0"/>
              </a:rPr>
              <a:t>Raporda, konuya ilişkin istatistiklere işaret edilerek, Türkiye'de 1 yıl içinde 7 şiddetinde depremin meydana gelme olasılığının yüzde 63 olduğu vurgulanıyor.</a:t>
            </a:r>
          </a:p>
          <a:p>
            <a:pPr>
              <a:buClr>
                <a:schemeClr val="accent6"/>
              </a:buClr>
              <a:buFont typeface="Wingdings" panose="05000000000000000000" pitchFamily="2" charset="2"/>
              <a:buChar char="v"/>
            </a:pPr>
            <a:r>
              <a:rPr lang="tr-TR" sz="2000" dirty="0" smtClean="0">
                <a:latin typeface="Comic Sans MS" panose="030F0702030302020204" pitchFamily="66" charset="0"/>
              </a:rPr>
              <a:t>Rapora göre, 1900-2003 yılları arasındaki deprem bilançosu incelendiğinde hasar yaratan 182 depremde, 495 bin konutun yıkıldığı, 99 bin 389 insanın yaşamını yitirdiği görülüyor. Depremlerin bu süreçte neden olduğu mali kayıp ise yaklaşık 19 milyar dolar.” </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636F537-56A0-40AC-BBAD-FB2F4DF7D191}" type="slidenum">
              <a:rPr lang="tr-TR">
                <a:solidFill>
                  <a:srgbClr val="898989"/>
                </a:solidFill>
              </a:rPr>
              <a:pPr eaLnBrk="1" hangingPunct="1"/>
              <a:t>6</a:t>
            </a:fld>
            <a:endParaRPr lang="tr-TR">
              <a:solidFill>
                <a:srgbClr val="898989"/>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274638"/>
            <a:ext cx="8229600" cy="725487"/>
          </a:xfrm>
        </p:spPr>
        <p:txBody>
          <a:bodyPr/>
          <a:lstStyle/>
          <a:p>
            <a:r>
              <a:rPr lang="tr-TR" sz="3200" dirty="0" smtClean="0">
                <a:solidFill>
                  <a:schemeClr val="accent6"/>
                </a:solidFill>
                <a:latin typeface="Comic Sans MS" panose="030F0702030302020204" pitchFamily="66" charset="0"/>
              </a:rPr>
              <a:t>g) Sigorta yaptırmayı gözden geçirme</a:t>
            </a:r>
          </a:p>
        </p:txBody>
      </p:sp>
      <p:sp>
        <p:nvSpPr>
          <p:cNvPr id="62467" name="Content Placeholder 2"/>
          <p:cNvSpPr>
            <a:spLocks noGrp="1"/>
          </p:cNvSpPr>
          <p:nvPr>
            <p:ph idx="1"/>
          </p:nvPr>
        </p:nvSpPr>
        <p:spPr>
          <a:xfrm>
            <a:off x="457201" y="1885950"/>
            <a:ext cx="7615238" cy="2971800"/>
          </a:xfrm>
        </p:spPr>
        <p:txBody>
          <a:bodyPr/>
          <a:lstStyle/>
          <a:p>
            <a:pPr>
              <a:buClr>
                <a:schemeClr val="accent6"/>
              </a:buClr>
              <a:buFont typeface="Wingdings" panose="05000000000000000000" pitchFamily="2" charset="2"/>
              <a:buChar char="v"/>
            </a:pPr>
            <a:r>
              <a:rPr lang="tr-TR" dirty="0" smtClean="0">
                <a:latin typeface="Comic Sans MS" panose="030F0702030302020204" pitchFamily="66" charset="0"/>
              </a:rPr>
              <a:t>Tüm politikaları gözden geçirmek için sigorta yüklenicileri ile bir araya gelme.</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A7F841-A104-44E8-B363-AEEA8FDCA0AE}" type="slidenum">
              <a:rPr lang="tr-TR">
                <a:solidFill>
                  <a:srgbClr val="898989"/>
                </a:solidFill>
              </a:rPr>
              <a:pPr eaLnBrk="1" hangingPunct="1"/>
              <a:t>60</a:t>
            </a:fld>
            <a:endParaRPr lang="tr-TR">
              <a:solidFill>
                <a:srgbClr val="898989"/>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74638"/>
            <a:ext cx="8229600" cy="725487"/>
          </a:xfrm>
        </p:spPr>
        <p:txBody>
          <a:bodyPr/>
          <a:lstStyle/>
          <a:p>
            <a:r>
              <a:rPr lang="tr-TR" sz="3600" dirty="0" smtClean="0">
                <a:solidFill>
                  <a:schemeClr val="accent6"/>
                </a:solidFill>
                <a:latin typeface="Comic Sans MS" panose="030F0702030302020204" pitchFamily="66" charset="0"/>
              </a:rPr>
              <a:t>Hasar Görebilirlik Analizi</a:t>
            </a:r>
          </a:p>
        </p:txBody>
      </p:sp>
      <p:sp>
        <p:nvSpPr>
          <p:cNvPr id="63491" name="Content Placeholder 2"/>
          <p:cNvSpPr>
            <a:spLocks noGrp="1"/>
          </p:cNvSpPr>
          <p:nvPr>
            <p:ph idx="1"/>
          </p:nvPr>
        </p:nvSpPr>
        <p:spPr>
          <a:xfrm>
            <a:off x="785813" y="1643062"/>
            <a:ext cx="7758112" cy="4713287"/>
          </a:xfrm>
        </p:spPr>
        <p:txBody>
          <a:bodyPr/>
          <a:lstStyle/>
          <a:p>
            <a:pPr marL="514350" indent="-514350">
              <a:lnSpc>
                <a:spcPct val="150000"/>
              </a:lnSpc>
              <a:buClr>
                <a:schemeClr val="accent6"/>
              </a:buClr>
              <a:buFont typeface="Calibri" panose="020F0502020204030204" pitchFamily="34" charset="0"/>
              <a:buAutoNum type="alphaLcParenR"/>
            </a:pPr>
            <a:r>
              <a:rPr lang="tr-TR" sz="2400" dirty="0" smtClean="0">
                <a:latin typeface="Comic Sans MS" panose="030F0702030302020204" pitchFamily="66" charset="0"/>
              </a:rPr>
              <a:t>Potansiyel acil durumların listelenmesi</a:t>
            </a:r>
          </a:p>
          <a:p>
            <a:pPr marL="514350" indent="-514350">
              <a:lnSpc>
                <a:spcPct val="150000"/>
              </a:lnSpc>
              <a:buClr>
                <a:schemeClr val="accent6"/>
              </a:buClr>
              <a:buFont typeface="Calibri" panose="020F0502020204030204" pitchFamily="34" charset="0"/>
              <a:buAutoNum type="alphaLcParenR"/>
            </a:pPr>
            <a:r>
              <a:rPr lang="tr-TR" sz="2400" dirty="0" smtClean="0">
                <a:latin typeface="Comic Sans MS" panose="030F0702030302020204" pitchFamily="66" charset="0"/>
              </a:rPr>
              <a:t>Olasılık tahmini </a:t>
            </a:r>
          </a:p>
          <a:p>
            <a:pPr marL="514350" indent="-514350">
              <a:lnSpc>
                <a:spcPct val="150000"/>
              </a:lnSpc>
              <a:buClr>
                <a:schemeClr val="accent6"/>
              </a:buClr>
              <a:buFont typeface="Calibri" panose="020F0502020204030204" pitchFamily="34" charset="0"/>
              <a:buAutoNum type="alphaLcParenR"/>
            </a:pPr>
            <a:r>
              <a:rPr lang="tr-TR" sz="2400" dirty="0" smtClean="0">
                <a:latin typeface="Comic Sans MS" panose="030F0702030302020204" pitchFamily="66" charset="0"/>
              </a:rPr>
              <a:t>Potansiyel insan etkisinin değerlendirilmesi</a:t>
            </a:r>
          </a:p>
          <a:p>
            <a:pPr marL="514350" indent="-514350">
              <a:lnSpc>
                <a:spcPct val="150000"/>
              </a:lnSpc>
              <a:buClr>
                <a:schemeClr val="accent6"/>
              </a:buClr>
              <a:buFont typeface="Calibri" panose="020F0502020204030204" pitchFamily="34" charset="0"/>
              <a:buAutoNum type="alphaLcParenR"/>
            </a:pPr>
            <a:r>
              <a:rPr lang="tr-TR" sz="2400" dirty="0" smtClean="0">
                <a:latin typeface="Comic Sans MS" panose="030F0702030302020204" pitchFamily="66" charset="0"/>
              </a:rPr>
              <a:t>Potansiyel mal ve mülk etkisinin değerlendirilmesi</a:t>
            </a:r>
          </a:p>
          <a:p>
            <a:pPr marL="514350" indent="-514350">
              <a:lnSpc>
                <a:spcPct val="150000"/>
              </a:lnSpc>
              <a:buClr>
                <a:schemeClr val="accent6"/>
              </a:buClr>
              <a:buFont typeface="Calibri" panose="020F0502020204030204" pitchFamily="34" charset="0"/>
              <a:buAutoNum type="alphaLcParenR"/>
            </a:pPr>
            <a:r>
              <a:rPr lang="tr-TR" sz="2400" dirty="0" smtClean="0">
                <a:latin typeface="Comic Sans MS" panose="030F0702030302020204" pitchFamily="66" charset="0"/>
              </a:rPr>
              <a:t>Potansiyel iş etkisinin değerlendirilmesi</a:t>
            </a:r>
          </a:p>
          <a:p>
            <a:pPr marL="514350" indent="-514350">
              <a:lnSpc>
                <a:spcPct val="150000"/>
              </a:lnSpc>
              <a:buClr>
                <a:schemeClr val="accent6"/>
              </a:buClr>
              <a:buFont typeface="Calibri" panose="020F0502020204030204" pitchFamily="34" charset="0"/>
              <a:buAutoNum type="alphaLcParenR"/>
            </a:pPr>
            <a:r>
              <a:rPr lang="tr-TR" sz="2400" dirty="0" smtClean="0">
                <a:latin typeface="Comic Sans MS" panose="030F0702030302020204" pitchFamily="66" charset="0"/>
              </a:rPr>
              <a:t>İçsel ve dışsal kaynakların değerlendirilmesi</a:t>
            </a:r>
          </a:p>
          <a:p>
            <a:pPr marL="514350" indent="-514350">
              <a:lnSpc>
                <a:spcPct val="150000"/>
              </a:lnSpc>
              <a:buClr>
                <a:schemeClr val="accent6"/>
              </a:buClr>
              <a:buFont typeface="Calibri" panose="020F0502020204030204" pitchFamily="34" charset="0"/>
              <a:buAutoNum type="alphaLcParenR"/>
            </a:pPr>
            <a:r>
              <a:rPr lang="tr-TR" sz="2400" dirty="0" smtClean="0">
                <a:latin typeface="Comic Sans MS" panose="030F0702030302020204" pitchFamily="66" charset="0"/>
              </a:rPr>
              <a:t>Toplam skorun belirlenmesi</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E2D51B2-30A6-41FB-AB72-ED1A3C6E1374}" type="slidenum">
              <a:rPr lang="tr-TR">
                <a:solidFill>
                  <a:srgbClr val="898989"/>
                </a:solidFill>
              </a:rPr>
              <a:pPr eaLnBrk="1" hangingPunct="1"/>
              <a:t>61</a:t>
            </a:fld>
            <a:endParaRPr lang="tr-TR">
              <a:solidFill>
                <a:srgbClr val="898989"/>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142875" y="357188"/>
            <a:ext cx="8786813" cy="725487"/>
          </a:xfrm>
        </p:spPr>
        <p:txBody>
          <a:bodyPr/>
          <a:lstStyle/>
          <a:p>
            <a:r>
              <a:rPr lang="tr-TR" sz="3600" dirty="0" smtClean="0">
                <a:solidFill>
                  <a:schemeClr val="accent6"/>
                </a:solidFill>
                <a:latin typeface="Comic Sans MS" panose="030F0702030302020204" pitchFamily="66" charset="0"/>
              </a:rPr>
              <a:t>a) Potansiyel acil durumların listelenmesi (1)</a:t>
            </a:r>
          </a:p>
        </p:txBody>
      </p:sp>
      <p:sp>
        <p:nvSpPr>
          <p:cNvPr id="64515" name="Content Placeholder 2"/>
          <p:cNvSpPr>
            <a:spLocks noGrp="1"/>
          </p:cNvSpPr>
          <p:nvPr>
            <p:ph idx="1"/>
          </p:nvPr>
        </p:nvSpPr>
        <p:spPr>
          <a:xfrm>
            <a:off x="742950" y="1500188"/>
            <a:ext cx="7758113" cy="4521100"/>
          </a:xfrm>
        </p:spPr>
        <p:txBody>
          <a:bodyPr/>
          <a:lstStyle/>
          <a:p>
            <a:pPr algn="just">
              <a:buFont typeface="Arial" panose="020B0604020202020204" pitchFamily="34" charset="0"/>
              <a:buNone/>
            </a:pPr>
            <a:r>
              <a:rPr lang="tr-TR" sz="2400" dirty="0" smtClean="0">
                <a:latin typeface="Comic Sans MS" panose="030F0702030302020204" pitchFamily="66" charset="0"/>
              </a:rPr>
              <a:t>	   Tablonun ilk kolonunda bölgesel acil durum yönetim ofisleri tarafından tanımlananları içeren ve tesisi etkileyebilecek olan tüm acil durumlar listelenir. Aşağıdakilerin her ikisi de göz önüne alınır:</a:t>
            </a:r>
          </a:p>
          <a:p>
            <a:pPr algn="just">
              <a:buFont typeface="Arial" panose="020B0604020202020204" pitchFamily="34" charset="0"/>
              <a:buNone/>
            </a:pPr>
            <a:endParaRPr lang="tr-TR" sz="2400" dirty="0" smtClean="0">
              <a:latin typeface="Comic Sans MS" panose="030F0702030302020204" pitchFamily="66" charset="0"/>
            </a:endParaRPr>
          </a:p>
          <a:p>
            <a:pPr algn="just">
              <a:buClr>
                <a:schemeClr val="accent6"/>
              </a:buClr>
              <a:buFont typeface="Wingdings" panose="05000000000000000000" pitchFamily="2" charset="2"/>
              <a:buChar char="v"/>
            </a:pPr>
            <a:r>
              <a:rPr lang="tr-TR" sz="2400" dirty="0" smtClean="0">
                <a:latin typeface="Comic Sans MS" panose="030F0702030302020204" pitchFamily="66" charset="0"/>
              </a:rPr>
              <a:t>Tesisin içinde meydana gelebilecek olan acil durumlar</a:t>
            </a:r>
          </a:p>
          <a:p>
            <a:pPr marL="0" indent="0" algn="just">
              <a:buClr>
                <a:schemeClr val="accent6"/>
              </a:buClr>
              <a:buNone/>
            </a:pPr>
            <a:endParaRPr lang="tr-TR" sz="2400" dirty="0" smtClean="0">
              <a:latin typeface="Comic Sans MS" panose="030F0702030302020204" pitchFamily="66" charset="0"/>
            </a:endParaRPr>
          </a:p>
          <a:p>
            <a:pPr algn="just">
              <a:buClr>
                <a:schemeClr val="accent6"/>
              </a:buClr>
              <a:buFont typeface="Wingdings" panose="05000000000000000000" pitchFamily="2" charset="2"/>
              <a:buChar char="v"/>
            </a:pPr>
            <a:r>
              <a:rPr lang="tr-TR" sz="2400" dirty="0" smtClean="0">
                <a:latin typeface="Comic Sans MS" panose="030F0702030302020204" pitchFamily="66" charset="0"/>
              </a:rPr>
              <a:t>İçinde bulunduğun çevrede meydana gelebilecek olan acil durumlar</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CA1CBD8-22F2-4C3C-897D-4BF93B27FE8D}" type="slidenum">
              <a:rPr lang="tr-TR">
                <a:solidFill>
                  <a:srgbClr val="898989"/>
                </a:solidFill>
              </a:rPr>
              <a:pPr eaLnBrk="1" hangingPunct="1"/>
              <a:t>62</a:t>
            </a:fld>
            <a:endParaRPr lang="tr-TR">
              <a:solidFill>
                <a:srgbClr val="898989"/>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285750" y="274638"/>
            <a:ext cx="8686800" cy="725487"/>
          </a:xfrm>
        </p:spPr>
        <p:txBody>
          <a:bodyPr/>
          <a:lstStyle/>
          <a:p>
            <a:r>
              <a:rPr lang="tr-TR" sz="3200" dirty="0" smtClean="0">
                <a:solidFill>
                  <a:schemeClr val="accent6"/>
                </a:solidFill>
                <a:latin typeface="Comic Sans MS" panose="030F0702030302020204" pitchFamily="66" charset="0"/>
              </a:rPr>
              <a:t>a) Potansiyel acil durumların listelenmesi (2)</a:t>
            </a:r>
          </a:p>
        </p:txBody>
      </p:sp>
      <p:sp>
        <p:nvSpPr>
          <p:cNvPr id="65539" name="Content Placeholder 2"/>
          <p:cNvSpPr>
            <a:spLocks noGrp="1"/>
          </p:cNvSpPr>
          <p:nvPr>
            <p:ph idx="1"/>
          </p:nvPr>
        </p:nvSpPr>
        <p:spPr>
          <a:xfrm>
            <a:off x="742950" y="1500188"/>
            <a:ext cx="7758113" cy="4449092"/>
          </a:xfrm>
        </p:spPr>
        <p:txBody>
          <a:bodyPr/>
          <a:lstStyle/>
          <a:p>
            <a:pPr algn="just">
              <a:buFont typeface="Arial" panose="020B0604020202020204" pitchFamily="34" charset="0"/>
              <a:buNone/>
            </a:pPr>
            <a:r>
              <a:rPr lang="tr-TR" sz="2400" dirty="0" smtClean="0">
                <a:latin typeface="Comic Sans MS" panose="030F0702030302020204" pitchFamily="66" charset="0"/>
              </a:rPr>
              <a:t>	      Liste oluştururken dikkate alınacak diğer faktörler:</a:t>
            </a:r>
          </a:p>
          <a:p>
            <a:pPr algn="just">
              <a:buFont typeface="Arial" panose="020B0604020202020204" pitchFamily="34" charset="0"/>
              <a:buNone/>
            </a:pPr>
            <a:endParaRPr lang="tr-TR" sz="2400" dirty="0" smtClean="0">
              <a:latin typeface="Comic Sans MS" panose="030F0702030302020204" pitchFamily="66" charset="0"/>
            </a:endParaRPr>
          </a:p>
          <a:p>
            <a:pPr algn="just">
              <a:buClr>
                <a:schemeClr val="accent6"/>
              </a:buClr>
              <a:buFont typeface="Wingdings" panose="05000000000000000000" pitchFamily="2" charset="2"/>
              <a:buChar char="v"/>
            </a:pPr>
            <a:r>
              <a:rPr lang="tr-TR" sz="2400" b="1" dirty="0" smtClean="0">
                <a:solidFill>
                  <a:srgbClr val="FF0000"/>
                </a:solidFill>
                <a:latin typeface="Comic Sans MS" panose="030F0702030302020204" pitchFamily="66" charset="0"/>
              </a:rPr>
              <a:t>Tarihsel:</a:t>
            </a:r>
            <a:r>
              <a:rPr lang="tr-TR" sz="2400" dirty="0" smtClean="0">
                <a:latin typeface="Comic Sans MS" panose="030F0702030302020204" pitchFamily="66" charset="0"/>
              </a:rPr>
              <a:t> Bu bölgedeki bu tesiste ve diğer tesislerde veya içinde bulunduğun çevrede meydana gelmiş olan acil durum tipleri nelerdir?</a:t>
            </a:r>
          </a:p>
          <a:p>
            <a:pPr algn="just">
              <a:buClr>
                <a:schemeClr val="accent6"/>
              </a:buClr>
              <a:buFont typeface="Wingdings" panose="05000000000000000000" pitchFamily="2" charset="2"/>
              <a:buChar char="v"/>
            </a:pPr>
            <a:endParaRPr lang="tr-TR" sz="2400" dirty="0" smtClean="0">
              <a:latin typeface="Comic Sans MS" panose="030F0702030302020204" pitchFamily="66" charset="0"/>
            </a:endParaRPr>
          </a:p>
          <a:p>
            <a:pPr algn="just">
              <a:buFont typeface="Arial" panose="020B0604020202020204" pitchFamily="34" charset="0"/>
              <a:buNone/>
            </a:pPr>
            <a:r>
              <a:rPr lang="tr-TR" sz="2400" dirty="0">
                <a:latin typeface="Comic Sans MS" panose="030F0702030302020204" pitchFamily="66" charset="0"/>
              </a:rPr>
              <a:t> </a:t>
            </a:r>
            <a:r>
              <a:rPr lang="tr-TR" sz="2400" dirty="0" smtClean="0">
                <a:latin typeface="Comic Sans MS" panose="030F0702030302020204" pitchFamily="66" charset="0"/>
              </a:rPr>
              <a:t>   (Yangınlar, şiddetli hava durumları, tehlikeli madde dökülmesi, ulaşım kazaları, depremler, fırtınalar, kasırgalar, terör, kamusal hizmetlerde kesintiler)</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E09F0C8-05ED-478B-9A25-D3B2B111B934}" type="slidenum">
              <a:rPr lang="tr-TR">
                <a:solidFill>
                  <a:srgbClr val="898989"/>
                </a:solidFill>
              </a:rPr>
              <a:pPr eaLnBrk="1" hangingPunct="1"/>
              <a:t>63</a:t>
            </a:fld>
            <a:endParaRPr lang="tr-TR">
              <a:solidFill>
                <a:srgbClr val="898989"/>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285750" y="274638"/>
            <a:ext cx="8686800" cy="725487"/>
          </a:xfrm>
        </p:spPr>
        <p:txBody>
          <a:bodyPr/>
          <a:lstStyle/>
          <a:p>
            <a:r>
              <a:rPr lang="tr-TR" sz="3200" dirty="0" smtClean="0">
                <a:solidFill>
                  <a:schemeClr val="accent6"/>
                </a:solidFill>
                <a:latin typeface="Comic Sans MS" panose="030F0702030302020204" pitchFamily="66" charset="0"/>
              </a:rPr>
              <a:t>a) Potansiyel acil durumların listelenmesi (3)</a:t>
            </a:r>
          </a:p>
        </p:txBody>
      </p:sp>
      <p:sp>
        <p:nvSpPr>
          <p:cNvPr id="66563" name="Content Placeholder 2"/>
          <p:cNvSpPr>
            <a:spLocks noGrp="1"/>
          </p:cNvSpPr>
          <p:nvPr>
            <p:ph idx="1"/>
          </p:nvPr>
        </p:nvSpPr>
        <p:spPr>
          <a:xfrm>
            <a:off x="742950" y="1314450"/>
            <a:ext cx="7758113" cy="3829050"/>
          </a:xfrm>
        </p:spPr>
        <p:txBody>
          <a:bodyPr/>
          <a:lstStyle/>
          <a:p>
            <a:pPr algn="just">
              <a:buClr>
                <a:schemeClr val="accent6"/>
              </a:buClr>
              <a:buFont typeface="Wingdings" panose="05000000000000000000" pitchFamily="2" charset="2"/>
              <a:buChar char="v"/>
            </a:pPr>
            <a:r>
              <a:rPr lang="tr-TR" sz="2400" b="1" dirty="0" smtClean="0">
                <a:solidFill>
                  <a:srgbClr val="FF0000"/>
                </a:solidFill>
                <a:latin typeface="Comic Sans MS" panose="030F0702030302020204" pitchFamily="66" charset="0"/>
              </a:rPr>
              <a:t>Coğrafi:</a:t>
            </a:r>
            <a:r>
              <a:rPr lang="tr-TR" sz="2400" dirty="0" smtClean="0">
                <a:latin typeface="Comic Sans MS" panose="030F0702030302020204" pitchFamily="66" charset="0"/>
              </a:rPr>
              <a:t> Tesisin kurulduğu alanda meydana gelen olaylar nelerdir?</a:t>
            </a:r>
          </a:p>
          <a:p>
            <a:pPr marL="0" indent="0" algn="just">
              <a:buClr>
                <a:schemeClr val="accent6"/>
              </a:buClr>
              <a:buNone/>
            </a:pPr>
            <a:endParaRPr lang="tr-TR" sz="2400" dirty="0" smtClean="0">
              <a:latin typeface="Comic Sans MS" panose="030F0702030302020204" pitchFamily="66" charset="0"/>
            </a:endParaRPr>
          </a:p>
          <a:p>
            <a:pPr marL="0" indent="0" algn="just">
              <a:buClr>
                <a:schemeClr val="accent6"/>
              </a:buClr>
              <a:buNone/>
            </a:pPr>
            <a:r>
              <a:rPr lang="tr-TR" sz="2400" dirty="0">
                <a:latin typeface="Comic Sans MS" panose="030F0702030302020204" pitchFamily="66" charset="0"/>
              </a:rPr>
              <a:t> </a:t>
            </a:r>
            <a:r>
              <a:rPr lang="tr-TR" sz="2400" dirty="0" smtClean="0">
                <a:latin typeface="Comic Sans MS" panose="030F0702030302020204" pitchFamily="66" charset="0"/>
              </a:rPr>
              <a:t>   (Su havzalarına, fay hatlarına ve barajlara  yakınlık; zararlı madde taşıyan veya kullanan, üreten, depolayan şirketlere yakınlık, ana ulaşım rotalarına veya havaalanlarına yakınlık, nükleer tesislere yakınlık)</a:t>
            </a: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8B7CE18-0D3F-4509-A4EC-242850423837}" type="slidenum">
              <a:rPr lang="tr-TR">
                <a:solidFill>
                  <a:srgbClr val="898989"/>
                </a:solidFill>
              </a:rPr>
              <a:pPr eaLnBrk="1" hangingPunct="1"/>
              <a:t>64</a:t>
            </a:fld>
            <a:endParaRPr lang="tr-TR">
              <a:solidFill>
                <a:srgbClr val="898989"/>
              </a:solidFill>
            </a:endParaRPr>
          </a:p>
        </p:txBody>
      </p:sp>
      <p:pic>
        <p:nvPicPr>
          <p:cNvPr id="66565" name="Picture 2" descr="http://t1.gstatic.com/images?q=tbn:-ys9VgW7F_vVPM:http://www.nature.com/nature/journal/v438/n7065/images/438171a-f1.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7063" y="4090988"/>
            <a:ext cx="1238250"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285750" y="274638"/>
            <a:ext cx="8686800" cy="725487"/>
          </a:xfrm>
        </p:spPr>
        <p:txBody>
          <a:bodyPr/>
          <a:lstStyle/>
          <a:p>
            <a:r>
              <a:rPr lang="tr-TR" sz="3200" dirty="0" smtClean="0">
                <a:solidFill>
                  <a:schemeClr val="accent6"/>
                </a:solidFill>
                <a:latin typeface="Comic Sans MS" panose="030F0702030302020204" pitchFamily="66" charset="0"/>
              </a:rPr>
              <a:t>a) Potansiyel acil durumların listelenmesi (4)</a:t>
            </a:r>
          </a:p>
        </p:txBody>
      </p:sp>
      <p:sp>
        <p:nvSpPr>
          <p:cNvPr id="67587" name="Content Placeholder 2"/>
          <p:cNvSpPr>
            <a:spLocks noGrp="1"/>
          </p:cNvSpPr>
          <p:nvPr>
            <p:ph idx="1"/>
          </p:nvPr>
        </p:nvSpPr>
        <p:spPr>
          <a:xfrm>
            <a:off x="714375" y="1428750"/>
            <a:ext cx="7758113" cy="3500438"/>
          </a:xfrm>
        </p:spPr>
        <p:txBody>
          <a:bodyPr/>
          <a:lstStyle/>
          <a:p>
            <a:pPr algn="just">
              <a:buClr>
                <a:schemeClr val="accent6"/>
              </a:buClr>
              <a:buFont typeface="Wingdings" panose="05000000000000000000" pitchFamily="2" charset="2"/>
              <a:buChar char="v"/>
            </a:pPr>
            <a:r>
              <a:rPr lang="tr-TR" sz="2400" b="1" dirty="0" smtClean="0">
                <a:solidFill>
                  <a:srgbClr val="FF0000"/>
                </a:solidFill>
                <a:latin typeface="Comic Sans MS" panose="030F0702030302020204" pitchFamily="66" charset="0"/>
              </a:rPr>
              <a:t>Teknolojik:</a:t>
            </a:r>
            <a:r>
              <a:rPr lang="tr-TR" sz="2400" dirty="0" smtClean="0">
                <a:latin typeface="Comic Sans MS" panose="030F0702030302020204" pitchFamily="66" charset="0"/>
              </a:rPr>
              <a:t> Bir sistem veya proses hatasından meydana gelen sonuçlar nelerdir?</a:t>
            </a:r>
          </a:p>
          <a:p>
            <a:pPr marL="0" indent="0" algn="just">
              <a:buClr>
                <a:schemeClr val="accent6"/>
              </a:buClr>
              <a:buNone/>
            </a:pPr>
            <a:r>
              <a:rPr lang="tr-TR" sz="2400" i="1" dirty="0">
                <a:latin typeface="Comic Sans MS" panose="030F0702030302020204" pitchFamily="66" charset="0"/>
              </a:rPr>
              <a:t> </a:t>
            </a:r>
            <a:r>
              <a:rPr lang="tr-TR" sz="2400" i="1" dirty="0" smtClean="0">
                <a:latin typeface="Comic Sans MS" panose="030F0702030302020204" pitchFamily="66" charset="0"/>
              </a:rPr>
              <a:t>   </a:t>
            </a:r>
          </a:p>
          <a:p>
            <a:pPr marL="0" indent="0" algn="just">
              <a:buClr>
                <a:schemeClr val="accent6"/>
              </a:buClr>
              <a:buNone/>
            </a:pPr>
            <a:r>
              <a:rPr lang="tr-TR" sz="2400" i="1" dirty="0">
                <a:latin typeface="Comic Sans MS" panose="030F0702030302020204" pitchFamily="66" charset="0"/>
              </a:rPr>
              <a:t> </a:t>
            </a:r>
            <a:r>
              <a:rPr lang="tr-TR" sz="2400" i="1" dirty="0" smtClean="0">
                <a:latin typeface="Comic Sans MS" panose="030F0702030302020204" pitchFamily="66" charset="0"/>
              </a:rPr>
              <a:t>   (Yangın, patlama, tehlikeli madde kazaları; güvenlik sistemi hataları; iletişim hataları; bilgisayar sistemi hataları; enerji sistemi hataları; ısıtma soğutma sistemi hataları; acil durum ihbar sistemi hataları) </a:t>
            </a:r>
          </a:p>
          <a:p>
            <a:pPr algn="just">
              <a:buClr>
                <a:schemeClr val="accent6"/>
              </a:buClr>
              <a:buFont typeface="Wingdings" panose="05000000000000000000" pitchFamily="2" charset="2"/>
              <a:buChar char="v"/>
            </a:pPr>
            <a:endParaRPr lang="tr-TR" sz="2400" i="1" dirty="0" smtClean="0">
              <a:latin typeface="Comic Sans MS" panose="030F0702030302020204" pitchFamily="66" charset="0"/>
            </a:endParaRP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77B2922-055C-4304-BBF7-FFCC7D507A3E}" type="slidenum">
              <a:rPr lang="tr-TR">
                <a:solidFill>
                  <a:srgbClr val="898989"/>
                </a:solidFill>
              </a:rPr>
              <a:pPr eaLnBrk="1" hangingPunct="1"/>
              <a:t>65</a:t>
            </a:fld>
            <a:endParaRPr lang="tr-TR">
              <a:solidFill>
                <a:srgbClr val="898989"/>
              </a:solidFill>
            </a:endParaRPr>
          </a:p>
        </p:txBody>
      </p:sp>
      <p:pic>
        <p:nvPicPr>
          <p:cNvPr id="67589" name="Picture 6" descr="http://www.nesec.org/images/haz_cleanu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7813" y="4240213"/>
            <a:ext cx="2857500"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285750" y="274638"/>
            <a:ext cx="8686800" cy="725487"/>
          </a:xfrm>
        </p:spPr>
        <p:txBody>
          <a:bodyPr/>
          <a:lstStyle/>
          <a:p>
            <a:r>
              <a:rPr lang="tr-TR" sz="3200" dirty="0" smtClean="0">
                <a:solidFill>
                  <a:schemeClr val="accent6"/>
                </a:solidFill>
                <a:latin typeface="Comic Sans MS" panose="030F0702030302020204" pitchFamily="66" charset="0"/>
              </a:rPr>
              <a:t>a) Potansiyel acil durumların listelenmesi (5)</a:t>
            </a:r>
          </a:p>
        </p:txBody>
      </p:sp>
      <p:sp>
        <p:nvSpPr>
          <p:cNvPr id="68611" name="Content Placeholder 2"/>
          <p:cNvSpPr>
            <a:spLocks noGrp="1"/>
          </p:cNvSpPr>
          <p:nvPr>
            <p:ph idx="1"/>
          </p:nvPr>
        </p:nvSpPr>
        <p:spPr>
          <a:xfrm>
            <a:off x="742950" y="1528763"/>
            <a:ext cx="7758113" cy="3829050"/>
          </a:xfrm>
        </p:spPr>
        <p:txBody>
          <a:bodyPr/>
          <a:lstStyle/>
          <a:p>
            <a:pPr algn="just">
              <a:buClr>
                <a:schemeClr val="accent6"/>
              </a:buClr>
              <a:buFont typeface="Wingdings" panose="05000000000000000000" pitchFamily="2" charset="2"/>
              <a:buChar char="v"/>
            </a:pPr>
            <a:r>
              <a:rPr lang="tr-TR" sz="2400" b="1" dirty="0" smtClean="0">
                <a:solidFill>
                  <a:srgbClr val="FF0000"/>
                </a:solidFill>
                <a:latin typeface="Comic Sans MS" panose="030F0702030302020204" pitchFamily="66" charset="0"/>
              </a:rPr>
              <a:t>İnsan Hataları:</a:t>
            </a:r>
            <a:r>
              <a:rPr lang="tr-TR" sz="2400" dirty="0" smtClean="0">
                <a:latin typeface="Comic Sans MS" panose="030F0702030302020204" pitchFamily="66" charset="0"/>
              </a:rPr>
              <a:t> Çalışan hatalarından kaynaklanabilen acil durumlar nelerdir? Çalışanlar </a:t>
            </a:r>
            <a:r>
              <a:rPr lang="tr-TR" sz="2400" dirty="0" err="1" smtClean="0">
                <a:latin typeface="Comic Sans MS" panose="030F0702030302020204" pitchFamily="66" charset="0"/>
              </a:rPr>
              <a:t>işgüvenliği</a:t>
            </a:r>
            <a:r>
              <a:rPr lang="tr-TR" sz="2400" dirty="0" smtClean="0">
                <a:latin typeface="Comic Sans MS" panose="030F0702030302020204" pitchFamily="66" charset="0"/>
              </a:rPr>
              <a:t> için eğitimli mi? Bir acil durumda ne yapmaları gerektiğini biliyorlar mı?</a:t>
            </a:r>
          </a:p>
          <a:p>
            <a:pPr marL="0" indent="0" algn="just">
              <a:buClr>
                <a:schemeClr val="accent6"/>
              </a:buClr>
              <a:buNone/>
            </a:pPr>
            <a:endParaRPr lang="tr-TR" sz="2400" i="1" dirty="0" smtClean="0">
              <a:latin typeface="Comic Sans MS" panose="030F0702030302020204" pitchFamily="66" charset="0"/>
            </a:endParaRPr>
          </a:p>
          <a:p>
            <a:pPr marL="0" indent="0" algn="just">
              <a:buClr>
                <a:schemeClr val="accent6"/>
              </a:buClr>
              <a:buNone/>
            </a:pPr>
            <a:r>
              <a:rPr lang="tr-TR" sz="2400" i="1" dirty="0" smtClean="0">
                <a:latin typeface="Comic Sans MS" panose="030F0702030302020204" pitchFamily="66" charset="0"/>
              </a:rPr>
              <a:t>	(Yetersiz eğitim; yetersiz bakım; dikkatsizlik; görevi ihmal; malzeme ve maddeleri kötüye kullanma; yorgunluk ve bitkinlik) </a:t>
            </a:r>
          </a:p>
          <a:p>
            <a:pPr algn="just">
              <a:buClr>
                <a:schemeClr val="accent6"/>
              </a:buClr>
              <a:buFont typeface="Wingdings" panose="05000000000000000000" pitchFamily="2" charset="2"/>
              <a:buChar char="v"/>
            </a:pPr>
            <a:endParaRPr lang="tr-TR" sz="2400" i="1" dirty="0" smtClean="0">
              <a:latin typeface="Comic Sans MS" panose="030F0702030302020204" pitchFamily="66" charset="0"/>
            </a:endParaRP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CCA9C2E-4AC0-46CC-8CB8-2CC25C43A50A}" type="slidenum">
              <a:rPr lang="tr-TR">
                <a:solidFill>
                  <a:srgbClr val="898989"/>
                </a:solidFill>
              </a:rPr>
              <a:pPr eaLnBrk="1" hangingPunct="1"/>
              <a:t>66</a:t>
            </a:fld>
            <a:endParaRPr lang="tr-TR">
              <a:solidFill>
                <a:srgbClr val="898989"/>
              </a:solidFill>
            </a:endParaRPr>
          </a:p>
        </p:txBody>
      </p:sp>
      <p:pic>
        <p:nvPicPr>
          <p:cNvPr id="68613" name="Picture 2" descr="http://biopharmaspecialists.com/images/pic_services_err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208463"/>
            <a:ext cx="1431925"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285750" y="274638"/>
            <a:ext cx="8686800" cy="725487"/>
          </a:xfrm>
        </p:spPr>
        <p:txBody>
          <a:bodyPr/>
          <a:lstStyle/>
          <a:p>
            <a:r>
              <a:rPr lang="tr-TR" sz="3200" dirty="0" smtClean="0">
                <a:solidFill>
                  <a:schemeClr val="accent6"/>
                </a:solidFill>
                <a:latin typeface="Comic Sans MS" panose="030F0702030302020204" pitchFamily="66" charset="0"/>
              </a:rPr>
              <a:t>a) Potansiyel acil durumların listelenmesi (6)</a:t>
            </a:r>
          </a:p>
        </p:txBody>
      </p:sp>
      <p:sp>
        <p:nvSpPr>
          <p:cNvPr id="69635" name="Content Placeholder 2"/>
          <p:cNvSpPr>
            <a:spLocks noGrp="1"/>
          </p:cNvSpPr>
          <p:nvPr>
            <p:ph idx="1"/>
          </p:nvPr>
        </p:nvSpPr>
        <p:spPr>
          <a:xfrm>
            <a:off x="742950" y="1357313"/>
            <a:ext cx="7758113" cy="3829050"/>
          </a:xfrm>
        </p:spPr>
        <p:txBody>
          <a:bodyPr/>
          <a:lstStyle/>
          <a:p>
            <a:pPr marL="0" indent="0" algn="just">
              <a:buClr>
                <a:schemeClr val="accent6"/>
              </a:buClr>
              <a:buNone/>
            </a:pPr>
            <a:r>
              <a:rPr lang="tr-TR" sz="2400" dirty="0" smtClean="0">
                <a:latin typeface="Comic Sans MS" panose="030F0702030302020204" pitchFamily="66" charset="0"/>
              </a:rPr>
              <a:t>	</a:t>
            </a:r>
          </a:p>
          <a:p>
            <a:pPr algn="just">
              <a:buClr>
                <a:schemeClr val="accent6"/>
              </a:buClr>
              <a:buFont typeface="Wingdings" panose="05000000000000000000" pitchFamily="2" charset="2"/>
              <a:buChar char="v"/>
            </a:pPr>
            <a:r>
              <a:rPr lang="tr-TR" sz="2400" b="1" dirty="0" smtClean="0">
                <a:solidFill>
                  <a:srgbClr val="FF0000"/>
                </a:solidFill>
                <a:latin typeface="Comic Sans MS" panose="030F0702030302020204" pitchFamily="66" charset="0"/>
              </a:rPr>
              <a:t>Fiziksel:</a:t>
            </a:r>
            <a:r>
              <a:rPr lang="tr-TR" sz="2400" dirty="0" smtClean="0">
                <a:latin typeface="Comic Sans MS" panose="030F0702030302020204" pitchFamily="66" charset="0"/>
              </a:rPr>
              <a:t> Tesisin konstrüksiyonundan veya tasarımından kaynaklanabilen acil durum tipleri nelerdir? </a:t>
            </a:r>
          </a:p>
          <a:p>
            <a:pPr marL="0" indent="0" algn="just">
              <a:buClr>
                <a:schemeClr val="accent6"/>
              </a:buClr>
              <a:buNone/>
            </a:pPr>
            <a:endParaRPr lang="tr-TR" sz="2400" i="1" dirty="0" smtClean="0">
              <a:latin typeface="Comic Sans MS" panose="030F0702030302020204" pitchFamily="66" charset="0"/>
            </a:endParaRPr>
          </a:p>
          <a:p>
            <a:pPr marL="0" indent="0" algn="just">
              <a:buClr>
                <a:schemeClr val="accent6"/>
              </a:buClr>
              <a:buNone/>
            </a:pPr>
            <a:r>
              <a:rPr lang="tr-TR" sz="2400" i="1" dirty="0" smtClean="0">
                <a:latin typeface="Comic Sans MS" panose="030F0702030302020204" pitchFamily="66" charset="0"/>
              </a:rPr>
              <a:t>	( Tesisin fiziksel konstrüksiyonu; tehlikeli prosesler veya yan ürünler; yanabilecek madde depolama için tesis; ekipman yerleşimi; yıldırım; tahliye rotaları ve çıkışlar; sığınak alanların yakınlık) </a:t>
            </a:r>
          </a:p>
          <a:p>
            <a:pPr algn="just">
              <a:buClr>
                <a:schemeClr val="accent6"/>
              </a:buClr>
              <a:buFont typeface="Wingdings" panose="05000000000000000000" pitchFamily="2" charset="2"/>
              <a:buChar char="v"/>
            </a:pPr>
            <a:endParaRPr lang="tr-TR" sz="2400" i="1" dirty="0" smtClean="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5A790D-66D2-45B0-A1FD-EF0BDDF90D81}" type="slidenum">
              <a:rPr lang="tr-TR">
                <a:solidFill>
                  <a:srgbClr val="898989"/>
                </a:solidFill>
              </a:rPr>
              <a:pPr eaLnBrk="1" hangingPunct="1"/>
              <a:t>67</a:t>
            </a:fld>
            <a:endParaRPr lang="tr-TR">
              <a:solidFill>
                <a:srgbClr val="898989"/>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285750" y="274638"/>
            <a:ext cx="8686800" cy="725487"/>
          </a:xfrm>
        </p:spPr>
        <p:txBody>
          <a:bodyPr/>
          <a:lstStyle/>
          <a:p>
            <a:r>
              <a:rPr lang="tr-TR" sz="3200" dirty="0" smtClean="0">
                <a:solidFill>
                  <a:schemeClr val="accent6"/>
                </a:solidFill>
                <a:latin typeface="Comic Sans MS" panose="030F0702030302020204" pitchFamily="66" charset="0"/>
              </a:rPr>
              <a:t>a) Potansiyel acil durumların listelenmesi (7)</a:t>
            </a:r>
          </a:p>
        </p:txBody>
      </p:sp>
      <p:sp>
        <p:nvSpPr>
          <p:cNvPr id="70659" name="Content Placeholder 2"/>
          <p:cNvSpPr>
            <a:spLocks noGrp="1"/>
          </p:cNvSpPr>
          <p:nvPr>
            <p:ph idx="1"/>
          </p:nvPr>
        </p:nvSpPr>
        <p:spPr>
          <a:xfrm>
            <a:off x="742950" y="1143000"/>
            <a:ext cx="7758113" cy="4929188"/>
          </a:xfrm>
        </p:spPr>
        <p:txBody>
          <a:bodyPr/>
          <a:lstStyle/>
          <a:p>
            <a:pPr marL="0" indent="0" algn="just">
              <a:buClr>
                <a:schemeClr val="accent6"/>
              </a:buClr>
              <a:buNone/>
            </a:pPr>
            <a:endParaRPr lang="tr-TR" sz="2400" dirty="0" smtClean="0">
              <a:latin typeface="Comic Sans MS" panose="030F0702030302020204" pitchFamily="66" charset="0"/>
            </a:endParaRPr>
          </a:p>
          <a:p>
            <a:pPr algn="just">
              <a:buClr>
                <a:schemeClr val="accent6"/>
              </a:buClr>
              <a:buFont typeface="Wingdings" panose="05000000000000000000" pitchFamily="2" charset="2"/>
              <a:buChar char="v"/>
            </a:pPr>
            <a:r>
              <a:rPr lang="tr-TR" sz="2400" b="1" dirty="0" smtClean="0">
                <a:solidFill>
                  <a:srgbClr val="FF0000"/>
                </a:solidFill>
                <a:latin typeface="Comic Sans MS" panose="030F0702030302020204" pitchFamily="66" charset="0"/>
              </a:rPr>
              <a:t>Düzenlemeler:</a:t>
            </a:r>
            <a:r>
              <a:rPr lang="tr-TR" sz="2400" dirty="0" smtClean="0">
                <a:latin typeface="Comic Sans MS" panose="030F0702030302020204" pitchFamily="66" charset="0"/>
              </a:rPr>
              <a:t> Tesisin düzenlemeleri yüzünden meydana gelen acil durumlar nelerdir?</a:t>
            </a:r>
          </a:p>
          <a:p>
            <a:pPr marL="0" indent="0" algn="just">
              <a:buClr>
                <a:schemeClr val="accent6"/>
              </a:buClr>
              <a:buNone/>
            </a:pPr>
            <a:r>
              <a:rPr lang="tr-TR" sz="2400" dirty="0" smtClean="0">
                <a:latin typeface="Comic Sans MS" panose="030F0702030302020204" pitchFamily="66" charset="0"/>
              </a:rPr>
              <a:t> </a:t>
            </a:r>
          </a:p>
          <a:p>
            <a:pPr algn="just">
              <a:buClr>
                <a:schemeClr val="accent6"/>
              </a:buClr>
              <a:buFont typeface="Wingdings" panose="05000000000000000000" pitchFamily="2" charset="2"/>
              <a:buChar char="v"/>
            </a:pPr>
            <a:r>
              <a:rPr lang="tr-TR" sz="2400" dirty="0" smtClean="0">
                <a:latin typeface="Comic Sans MS" panose="030F0702030302020204" pitchFamily="66" charset="0"/>
              </a:rPr>
              <a:t>	Aşağıdakiler yüzünden meydana gelebilecek şeylerin göz önüne alınması </a:t>
            </a:r>
          </a:p>
          <a:p>
            <a:pPr marL="0" indent="0" algn="just">
              <a:buClr>
                <a:schemeClr val="accent6"/>
              </a:buClr>
              <a:buNone/>
            </a:pPr>
            <a:endParaRPr lang="tr-TR" sz="2400" i="1" dirty="0" smtClean="0">
              <a:latin typeface="Comic Sans MS" panose="030F0702030302020204" pitchFamily="66" charset="0"/>
            </a:endParaRPr>
          </a:p>
          <a:p>
            <a:pPr marL="0" indent="0" algn="just">
              <a:buClr>
                <a:schemeClr val="accent6"/>
              </a:buClr>
              <a:buNone/>
            </a:pPr>
            <a:r>
              <a:rPr lang="tr-TR" sz="2400" i="1" dirty="0" smtClean="0">
                <a:latin typeface="Comic Sans MS" panose="030F0702030302020204" pitchFamily="66" charset="0"/>
              </a:rPr>
              <a:t>	( Tesise erişimin yasaklanması; elektrik enerjisinin kesilmesi; iletişim hatlarının kapatılması; ana gaz şebekesindeki çatlak veya kopması; su hasarı; duman hasarı; yapısal hasar; hava veya su kirliliği; patlama; bina çökmesi; serbest kalan kimyasallar) </a:t>
            </a:r>
          </a:p>
          <a:p>
            <a:pPr algn="just">
              <a:buClr>
                <a:schemeClr val="accent6"/>
              </a:buClr>
              <a:buFont typeface="Wingdings" panose="05000000000000000000" pitchFamily="2" charset="2"/>
              <a:buChar char="v"/>
            </a:pPr>
            <a:endParaRPr lang="tr-TR" sz="2400" i="1" dirty="0" smtClean="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D6669C5-9A08-48CE-AF30-E927DC6EA5C2}" type="slidenum">
              <a:rPr lang="tr-TR">
                <a:solidFill>
                  <a:srgbClr val="898989"/>
                </a:solidFill>
              </a:rPr>
              <a:pPr eaLnBrk="1" hangingPunct="1"/>
              <a:t>68</a:t>
            </a:fld>
            <a:endParaRPr lang="tr-TR">
              <a:solidFill>
                <a:srgbClr val="898989"/>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274638"/>
            <a:ext cx="8229600" cy="725487"/>
          </a:xfrm>
        </p:spPr>
        <p:txBody>
          <a:bodyPr/>
          <a:lstStyle/>
          <a:p>
            <a:r>
              <a:rPr lang="tr-TR" sz="3600" dirty="0" smtClean="0">
                <a:solidFill>
                  <a:schemeClr val="accent6"/>
                </a:solidFill>
                <a:latin typeface="Comic Sans MS" panose="030F0702030302020204" pitchFamily="66" charset="0"/>
              </a:rPr>
              <a:t>b) Olasılık tahmini</a:t>
            </a:r>
          </a:p>
        </p:txBody>
      </p:sp>
      <p:sp>
        <p:nvSpPr>
          <p:cNvPr id="71683" name="Content Placeholder 2"/>
          <p:cNvSpPr>
            <a:spLocks noGrp="1"/>
          </p:cNvSpPr>
          <p:nvPr>
            <p:ph idx="1"/>
          </p:nvPr>
        </p:nvSpPr>
        <p:spPr>
          <a:xfrm>
            <a:off x="357188" y="1643063"/>
            <a:ext cx="8001000" cy="4043362"/>
          </a:xfrm>
        </p:spPr>
        <p:txBody>
          <a:bodyPr/>
          <a:lstStyle/>
          <a:p>
            <a:pPr algn="just">
              <a:buClr>
                <a:schemeClr val="accent6"/>
              </a:buClr>
              <a:buFont typeface="Wingdings" panose="05000000000000000000" pitchFamily="2" charset="2"/>
              <a:buChar char="v"/>
            </a:pPr>
            <a:r>
              <a:rPr lang="tr-TR" sz="2400" dirty="0" smtClean="0">
                <a:latin typeface="Comic Sans MS" panose="030F0702030302020204" pitchFamily="66" charset="0"/>
              </a:rPr>
              <a:t>	Olasılık kolonunda her bir acil durumun oluşum ihtimalini oranla. Bu bir </a:t>
            </a:r>
            <a:r>
              <a:rPr lang="tr-TR" sz="2400" dirty="0" err="1" smtClean="0">
                <a:latin typeface="Comic Sans MS" panose="030F0702030302020204" pitchFamily="66" charset="0"/>
              </a:rPr>
              <a:t>subjektif</a:t>
            </a:r>
            <a:r>
              <a:rPr lang="tr-TR" sz="2400" dirty="0" smtClean="0">
                <a:latin typeface="Comic Sans MS" panose="030F0702030302020204" pitchFamily="66" charset="0"/>
              </a:rPr>
              <a:t> düşünce olmasına karşılık yine de </a:t>
            </a:r>
            <a:r>
              <a:rPr lang="tr-TR" sz="2400" dirty="0" err="1" smtClean="0">
                <a:latin typeface="Comic Sans MS" panose="030F0702030302020204" pitchFamily="66" charset="0"/>
              </a:rPr>
              <a:t>kullanılabilinir</a:t>
            </a:r>
            <a:r>
              <a:rPr lang="tr-TR" sz="2400" dirty="0" smtClean="0">
                <a:latin typeface="Comic Sans MS" panose="030F0702030302020204" pitchFamily="66" charset="0"/>
              </a:rPr>
              <a:t>.</a:t>
            </a:r>
          </a:p>
          <a:p>
            <a:pPr marL="0" indent="0" algn="just">
              <a:buClr>
                <a:schemeClr val="accent6"/>
              </a:buClr>
              <a:buNone/>
            </a:pPr>
            <a:endParaRPr lang="tr-TR" sz="2400" dirty="0" smtClean="0">
              <a:latin typeface="Comic Sans MS" panose="030F0702030302020204" pitchFamily="66" charset="0"/>
            </a:endParaRPr>
          </a:p>
          <a:p>
            <a:pPr algn="just">
              <a:buClr>
                <a:schemeClr val="accent6"/>
              </a:buClr>
              <a:buFont typeface="Wingdings" panose="05000000000000000000" pitchFamily="2" charset="2"/>
              <a:buChar char="v"/>
            </a:pPr>
            <a:r>
              <a:rPr lang="tr-TR" sz="2400" dirty="0" smtClean="0">
                <a:latin typeface="Comic Sans MS" panose="030F0702030302020204" pitchFamily="66" charset="0"/>
              </a:rPr>
              <a:t>	1 ile 5 arasında basit bir skala kullanılmalıdır. Burada 1 en düşük olasılığı, 5 ise en yüksek olasılığı ifade eder. </a:t>
            </a:r>
          </a:p>
          <a:p>
            <a:pPr marL="0" indent="0" algn="just">
              <a:buClr>
                <a:schemeClr val="accent6"/>
              </a:buClr>
              <a:buNone/>
            </a:pPr>
            <a:endParaRPr lang="tr-TR" sz="2400" dirty="0" smtClean="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DE18C50-3355-4870-9B0D-D4B0150B38E1}" type="slidenum">
              <a:rPr lang="tr-TR">
                <a:solidFill>
                  <a:srgbClr val="898989"/>
                </a:solidFill>
              </a:rPr>
              <a:pPr eaLnBrk="1" hangingPunct="1"/>
              <a:t>69</a:t>
            </a:fld>
            <a:endParaRPr lang="tr-TR">
              <a:solidFill>
                <a:srgbClr val="898989"/>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457200" y="274638"/>
            <a:ext cx="8229600" cy="725487"/>
          </a:xfrm>
        </p:spPr>
        <p:txBody>
          <a:bodyPr rtlCol="0">
            <a:normAutofit/>
          </a:bodyPr>
          <a:lstStyle/>
          <a:p>
            <a:pPr fontAlgn="auto">
              <a:spcAft>
                <a:spcPts val="0"/>
              </a:spcAft>
              <a:defRPr/>
            </a:pPr>
            <a:r>
              <a:rPr lang="tr-TR" sz="3200" dirty="0" smtClean="0">
                <a:solidFill>
                  <a:schemeClr val="accent6"/>
                </a:solidFill>
                <a:latin typeface="Comic Sans MS" panose="030F0702030302020204" pitchFamily="66" charset="0"/>
              </a:rPr>
              <a:t>GİRİŞ</a:t>
            </a:r>
          </a:p>
        </p:txBody>
      </p:sp>
      <p:sp>
        <p:nvSpPr>
          <p:cNvPr id="8195" name="Content Placeholder 2"/>
          <p:cNvSpPr>
            <a:spLocks noGrp="1"/>
          </p:cNvSpPr>
          <p:nvPr>
            <p:ph idx="1"/>
          </p:nvPr>
        </p:nvSpPr>
        <p:spPr>
          <a:xfrm>
            <a:off x="742950" y="1143000"/>
            <a:ext cx="7758113" cy="4043363"/>
          </a:xfrm>
        </p:spPr>
        <p:txBody>
          <a:bodyPr/>
          <a:lstStyle/>
          <a:p>
            <a:pPr marL="0" indent="0">
              <a:buClr>
                <a:schemeClr val="accent6"/>
              </a:buClr>
              <a:buNone/>
            </a:pPr>
            <a:r>
              <a:rPr lang="tr-TR" sz="2000" dirty="0" smtClean="0">
                <a:latin typeface="Comic Sans MS" panose="030F0702030302020204" pitchFamily="66" charset="0"/>
              </a:rPr>
              <a:t>     Aynı rapora göre:</a:t>
            </a:r>
          </a:p>
          <a:p>
            <a:pPr>
              <a:buClr>
                <a:schemeClr val="accent6"/>
              </a:buClr>
              <a:buFont typeface="Wingdings" panose="05000000000000000000" pitchFamily="2" charset="2"/>
              <a:buChar char="v"/>
            </a:pPr>
            <a:r>
              <a:rPr lang="tr-TR" sz="2000" dirty="0" smtClean="0">
                <a:latin typeface="Comic Sans MS" panose="030F0702030302020204" pitchFamily="66" charset="0"/>
              </a:rPr>
              <a:t>“1990 ve 2000 yılları arasındaki 10 yıllık süre içinde Erzincan, Dinar, Çorum-Amasya, Ceyhan-Adana, Marmara Bölgesi ve Düzce'de meydana gelen 6 büyük depremin neden olduğu kayıplar ülkemizin depremselliği ve bu depremlere ne kadar hazırlıksız yakalanmış olduğumuzun ifadesidir. Bu 6 depremden toplam 17 milyon 487 bin kişi etkilenmiş ve neticesinde 942 bin kişi evsiz kalmıştır. 19 bin 135 kişi ölmüş ve 54 bin 597 kişi yaralanmıştır. Mali kayıp ise 15 milyar 130 milyon dolar düzeyindedir.”</a:t>
            </a:r>
            <a:br>
              <a:rPr lang="tr-TR" sz="2000" dirty="0" smtClean="0">
                <a:latin typeface="Comic Sans MS" panose="030F0702030302020204" pitchFamily="66" charset="0"/>
              </a:rPr>
            </a:br>
            <a:endParaRPr lang="tr-TR" sz="2000" dirty="0" smtClean="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712FBCF-07CE-4934-A36F-869DD5585CE5}" type="slidenum">
              <a:rPr lang="tr-TR">
                <a:solidFill>
                  <a:srgbClr val="898989"/>
                </a:solidFill>
              </a:rPr>
              <a:pPr eaLnBrk="1" hangingPunct="1"/>
              <a:t>7</a:t>
            </a:fld>
            <a:endParaRPr lang="tr-TR">
              <a:solidFill>
                <a:srgbClr val="898989"/>
              </a:solidFill>
            </a:endParaRPr>
          </a:p>
        </p:txBody>
      </p:sp>
      <p:pic>
        <p:nvPicPr>
          <p:cNvPr id="8197" name="Picture 4" descr="http://www.yapi.com.tr/V_Images/2008/haberler/614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4471987"/>
            <a:ext cx="285750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http://www.belgenet.com/deprem/it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4471987"/>
            <a:ext cx="2714625"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57200" y="417513"/>
            <a:ext cx="8229600" cy="654050"/>
          </a:xfrm>
        </p:spPr>
        <p:txBody>
          <a:bodyPr/>
          <a:lstStyle/>
          <a:p>
            <a:r>
              <a:rPr lang="tr-TR" sz="3200" dirty="0" smtClean="0">
                <a:solidFill>
                  <a:schemeClr val="accent6"/>
                </a:solidFill>
                <a:latin typeface="Comic Sans MS" panose="030F0702030302020204" pitchFamily="66" charset="0"/>
              </a:rPr>
              <a:t>c) Potansiyel insan etkisinin değerlendirilmesi</a:t>
            </a:r>
          </a:p>
        </p:txBody>
      </p:sp>
      <p:sp>
        <p:nvSpPr>
          <p:cNvPr id="72707" name="Content Placeholder 2"/>
          <p:cNvSpPr>
            <a:spLocks noGrp="1"/>
          </p:cNvSpPr>
          <p:nvPr>
            <p:ph idx="1"/>
          </p:nvPr>
        </p:nvSpPr>
        <p:spPr>
          <a:xfrm>
            <a:off x="742950" y="1600200"/>
            <a:ext cx="7758113" cy="4043363"/>
          </a:xfrm>
        </p:spPr>
        <p:txBody>
          <a:bodyPr/>
          <a:lstStyle/>
          <a:p>
            <a:pPr>
              <a:buClr>
                <a:schemeClr val="accent6"/>
              </a:buClr>
              <a:buFont typeface="Wingdings" panose="05000000000000000000" pitchFamily="2" charset="2"/>
              <a:buChar char="v"/>
            </a:pPr>
            <a:r>
              <a:rPr lang="tr-TR" sz="2400" dirty="0" smtClean="0">
                <a:latin typeface="Comic Sans MS" panose="030F0702030302020204" pitchFamily="66" charset="0"/>
              </a:rPr>
              <a:t>	Her bir acil durumun potansiyel insan etkisi ölüm veya yaralanma olasılığına göre analiz edilmelidir. </a:t>
            </a:r>
          </a:p>
          <a:p>
            <a:pPr marL="0" indent="0">
              <a:buClr>
                <a:schemeClr val="accent6"/>
              </a:buClr>
              <a:buNone/>
            </a:pPr>
            <a:endParaRPr lang="tr-TR" sz="2400" dirty="0" smtClean="0">
              <a:latin typeface="Comic Sans MS" panose="030F0702030302020204" pitchFamily="66" charset="0"/>
            </a:endParaRPr>
          </a:p>
          <a:p>
            <a:pPr>
              <a:buClr>
                <a:schemeClr val="accent6"/>
              </a:buClr>
              <a:buFont typeface="Wingdings" panose="05000000000000000000" pitchFamily="2" charset="2"/>
              <a:buChar char="v"/>
            </a:pPr>
            <a:r>
              <a:rPr lang="tr-TR" sz="2400" dirty="0" smtClean="0">
                <a:latin typeface="Comic Sans MS" panose="030F0702030302020204" pitchFamily="66" charset="0"/>
              </a:rPr>
              <a:t>	Hasar görebilirlik analiz tablosunun insan etkisi kolonuna bir skor değeri atanmalıdır. 1 ile 5 arasında basit bir skala kullanılmalıdır. Burada 1 en düşük olasılığı, 5 ise en yüksek olasılığı ifade eder. </a:t>
            </a:r>
          </a:p>
          <a:p>
            <a:pPr>
              <a:buClr>
                <a:schemeClr val="accent6"/>
              </a:buClr>
              <a:buFont typeface="Wingdings" panose="05000000000000000000" pitchFamily="2" charset="2"/>
              <a:buChar char="v"/>
            </a:pPr>
            <a:endParaRPr lang="tr-TR" sz="2400" dirty="0" smtClean="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4343304-7ED4-4D34-8D22-06E33F23BB0D}" type="slidenum">
              <a:rPr lang="tr-TR">
                <a:solidFill>
                  <a:srgbClr val="898989"/>
                </a:solidFill>
              </a:rPr>
              <a:pPr eaLnBrk="1" hangingPunct="1"/>
              <a:t>70</a:t>
            </a:fld>
            <a:endParaRPr lang="tr-TR">
              <a:solidFill>
                <a:srgbClr val="898989"/>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71438" y="417513"/>
            <a:ext cx="9215438" cy="725487"/>
          </a:xfrm>
        </p:spPr>
        <p:txBody>
          <a:bodyPr/>
          <a:lstStyle/>
          <a:p>
            <a:r>
              <a:rPr lang="tr-TR" sz="2800" dirty="0" smtClean="0">
                <a:solidFill>
                  <a:schemeClr val="accent6"/>
                </a:solidFill>
                <a:latin typeface="Comic Sans MS" panose="030F0702030302020204" pitchFamily="66" charset="0"/>
              </a:rPr>
              <a:t>d) Potansiyel mal ve mülk etkisinin değerlendirilmesi</a:t>
            </a:r>
          </a:p>
        </p:txBody>
      </p:sp>
      <p:sp>
        <p:nvSpPr>
          <p:cNvPr id="73731" name="Content Placeholder 2"/>
          <p:cNvSpPr>
            <a:spLocks noGrp="1"/>
          </p:cNvSpPr>
          <p:nvPr>
            <p:ph idx="1"/>
          </p:nvPr>
        </p:nvSpPr>
        <p:spPr>
          <a:xfrm>
            <a:off x="742950" y="1600200"/>
            <a:ext cx="7758113" cy="4043363"/>
          </a:xfrm>
        </p:spPr>
        <p:txBody>
          <a:bodyPr/>
          <a:lstStyle/>
          <a:p>
            <a:pPr algn="just">
              <a:buFont typeface="Arial" panose="020B0604020202020204" pitchFamily="34" charset="0"/>
              <a:buNone/>
            </a:pPr>
            <a:r>
              <a:rPr lang="tr-TR" sz="2400" dirty="0" smtClean="0">
                <a:latin typeface="Comic Sans MS" panose="030F0702030302020204" pitchFamily="66" charset="0"/>
              </a:rPr>
              <a:t>	      Kayıp ve hasarlar için potansiyel mal ve mülkler göz önüne alınmalıdır. İlgili kolona 1 en küçük etkiye ve 5 en büyük etkiye karşılık gelecek şekilde bir skor değeri atanmalıdır. Bunun için aşağıdakiler göz önüne alınmalıdır:</a:t>
            </a:r>
          </a:p>
          <a:p>
            <a:pPr algn="just">
              <a:buFont typeface="Arial" panose="020B0604020202020204" pitchFamily="34" charset="0"/>
              <a:buNone/>
            </a:pPr>
            <a:endParaRPr lang="tr-TR" sz="2400" dirty="0" smtClean="0">
              <a:latin typeface="Comic Sans MS" panose="030F0702030302020204" pitchFamily="66" charset="0"/>
            </a:endParaRPr>
          </a:p>
          <a:p>
            <a:pPr algn="just">
              <a:buFont typeface="Arial" panose="020B0604020202020204" pitchFamily="34" charset="0"/>
              <a:buNone/>
            </a:pPr>
            <a:r>
              <a:rPr lang="tr-TR" sz="2400" dirty="0" smtClean="0">
                <a:latin typeface="Comic Sans MS" panose="030F0702030302020204" pitchFamily="66" charset="0"/>
              </a:rPr>
              <a:t>	</a:t>
            </a:r>
            <a:r>
              <a:rPr lang="tr-TR" sz="2400" i="1" dirty="0" smtClean="0">
                <a:latin typeface="Comic Sans MS" panose="030F0702030302020204" pitchFamily="66" charset="0"/>
              </a:rPr>
              <a:t>(Yenileme maliyeti; geçici yenilemeyi kurma maliyeti; tamir maliyeti)</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B70AC9B-6238-4B32-A7B2-55F7C29ED713}" type="slidenum">
              <a:rPr lang="tr-TR">
                <a:solidFill>
                  <a:srgbClr val="898989"/>
                </a:solidFill>
              </a:rPr>
              <a:pPr eaLnBrk="1" hangingPunct="1"/>
              <a:t>71</a:t>
            </a:fld>
            <a:endParaRPr lang="tr-TR">
              <a:solidFill>
                <a:srgbClr val="898989"/>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285750" y="417513"/>
            <a:ext cx="8401050" cy="725487"/>
          </a:xfrm>
        </p:spPr>
        <p:txBody>
          <a:bodyPr/>
          <a:lstStyle/>
          <a:p>
            <a:r>
              <a:rPr lang="tr-TR" sz="3200" dirty="0" smtClean="0">
                <a:solidFill>
                  <a:schemeClr val="accent6"/>
                </a:solidFill>
                <a:latin typeface="Comic Sans MS" panose="030F0702030302020204" pitchFamily="66" charset="0"/>
              </a:rPr>
              <a:t>e) Potansiyel iş etkisinin değerlendirilmesi</a:t>
            </a:r>
          </a:p>
        </p:txBody>
      </p:sp>
      <p:sp>
        <p:nvSpPr>
          <p:cNvPr id="74755" name="Content Placeholder 2"/>
          <p:cNvSpPr>
            <a:spLocks noGrp="1"/>
          </p:cNvSpPr>
          <p:nvPr>
            <p:ph idx="1"/>
          </p:nvPr>
        </p:nvSpPr>
        <p:spPr>
          <a:xfrm>
            <a:off x="500063" y="1143000"/>
            <a:ext cx="8215312" cy="4929188"/>
          </a:xfrm>
        </p:spPr>
        <p:txBody>
          <a:bodyPr/>
          <a:lstStyle/>
          <a:p>
            <a:pPr>
              <a:buClr>
                <a:schemeClr val="accent6"/>
              </a:buClr>
              <a:buFont typeface="Wingdings" panose="05000000000000000000" pitchFamily="2" charset="2"/>
              <a:buChar char="v"/>
            </a:pPr>
            <a:r>
              <a:rPr lang="tr-TR" sz="2400" dirty="0" smtClean="0">
                <a:latin typeface="Comic Sans MS" panose="030F0702030302020204" pitchFamily="66" charset="0"/>
              </a:rPr>
              <a:t>Potansiyel pazar payı kayıpları göz önüne alınmalıdır. İş etkisi kolonuna 1 en düşük etkiye ve 5 en yüksek etkiye karşılık gelmek üzere bir skor değeri atanmalıdır.</a:t>
            </a:r>
          </a:p>
          <a:p>
            <a:pPr>
              <a:buClr>
                <a:schemeClr val="accent6"/>
              </a:buClr>
              <a:buFont typeface="Wingdings" panose="05000000000000000000" pitchFamily="2" charset="2"/>
              <a:buChar char="v"/>
            </a:pPr>
            <a:r>
              <a:rPr lang="tr-TR" sz="2400" dirty="0" smtClean="0">
                <a:latin typeface="Comic Sans MS" panose="030F0702030302020204" pitchFamily="66" charset="0"/>
              </a:rPr>
              <a:t>Bu skor değerinin etkisi aşağıdakiler göz önüne alınarak belirlenebilir: </a:t>
            </a:r>
          </a:p>
          <a:p>
            <a:pPr marL="0" indent="0">
              <a:buClr>
                <a:schemeClr val="accent6"/>
              </a:buClr>
              <a:buNone/>
            </a:pPr>
            <a:endParaRPr lang="tr-TR" sz="2400" dirty="0" smtClean="0">
              <a:latin typeface="Comic Sans MS" panose="030F0702030302020204" pitchFamily="66" charset="0"/>
            </a:endParaRPr>
          </a:p>
          <a:p>
            <a:pPr>
              <a:buFont typeface="Arial" panose="020B0604020202020204" pitchFamily="34" charset="0"/>
              <a:buNone/>
            </a:pPr>
            <a:r>
              <a:rPr lang="tr-TR" sz="2400" dirty="0" smtClean="0">
                <a:latin typeface="Comic Sans MS" panose="030F0702030302020204" pitchFamily="66" charset="0"/>
              </a:rPr>
              <a:t>	</a:t>
            </a:r>
            <a:r>
              <a:rPr lang="tr-TR" sz="2400" i="1" dirty="0" smtClean="0">
                <a:latin typeface="Comic Sans MS" panose="030F0702030302020204" pitchFamily="66" charset="0"/>
              </a:rPr>
              <a:t>(İş kesintileri; tesise ulaşması olanaksız müşteriler; çalışmayı raporlaması olanaksız çalışanlar; sözleşmeleri ihlal eden şirket; para cezası yükümlülükleri ve cezalar veya yasal maliyetler; kritik tedariklerin kesilmesi; ürün dağıtımının kesilmesi)</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FAD623B-5A0E-4867-8C81-0530F9BBA078}" type="slidenum">
              <a:rPr lang="tr-TR">
                <a:solidFill>
                  <a:srgbClr val="898989"/>
                </a:solidFill>
              </a:rPr>
              <a:pPr eaLnBrk="1" hangingPunct="1"/>
              <a:t>72</a:t>
            </a:fld>
            <a:endParaRPr lang="tr-TR">
              <a:solidFill>
                <a:srgbClr val="898989"/>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0" y="274638"/>
            <a:ext cx="8686800" cy="725487"/>
          </a:xfrm>
        </p:spPr>
        <p:txBody>
          <a:bodyPr/>
          <a:lstStyle/>
          <a:p>
            <a:r>
              <a:rPr lang="tr-TR" sz="2800" dirty="0" smtClean="0">
                <a:solidFill>
                  <a:schemeClr val="accent6"/>
                </a:solidFill>
                <a:latin typeface="Comic Sans MS" panose="030F0702030302020204" pitchFamily="66" charset="0"/>
              </a:rPr>
              <a:t>f) İçsel ve dışsal kaynakların değerlendirilmesi (1)</a:t>
            </a:r>
          </a:p>
        </p:txBody>
      </p:sp>
      <p:sp>
        <p:nvSpPr>
          <p:cNvPr id="75779" name="Content Placeholder 2"/>
          <p:cNvSpPr>
            <a:spLocks noGrp="1"/>
          </p:cNvSpPr>
          <p:nvPr>
            <p:ph idx="1"/>
          </p:nvPr>
        </p:nvSpPr>
        <p:spPr>
          <a:xfrm>
            <a:off x="214313" y="1143000"/>
            <a:ext cx="8715375" cy="5715000"/>
          </a:xfrm>
        </p:spPr>
        <p:txBody>
          <a:bodyPr/>
          <a:lstStyle/>
          <a:p>
            <a:pPr>
              <a:buClr>
                <a:schemeClr val="accent6"/>
              </a:buClr>
              <a:buFont typeface="Wingdings" panose="05000000000000000000" pitchFamily="2" charset="2"/>
              <a:buChar char="v"/>
            </a:pPr>
            <a:r>
              <a:rPr lang="tr-TR" sz="2400" dirty="0" smtClean="0">
                <a:latin typeface="Comic Sans MS" panose="030F0702030302020204" pitchFamily="66" charset="0"/>
              </a:rPr>
              <a:t>İçsel ve dışsal kaynaklara bir skor değeri atanmalıdır. Burada en düşük skor değeri en iyi durumu temsil etmektedir. Bu yapılan müdahale için gerekecek her bir kaynağın ve başından sonuna kadar her bir potansiyel acil durumun dikkate alınmasına yardım edecektir. Her bir acil durum için şu sorular sorulmalıdır?</a:t>
            </a:r>
          </a:p>
          <a:p>
            <a:pPr marL="0" indent="0">
              <a:buClr>
                <a:schemeClr val="accent6"/>
              </a:buClr>
              <a:buNone/>
            </a:pPr>
            <a:endParaRPr lang="tr-TR" sz="2400" dirty="0" smtClean="0">
              <a:latin typeface="Comic Sans MS" panose="030F0702030302020204" pitchFamily="66" charset="0"/>
            </a:endParaRPr>
          </a:p>
          <a:p>
            <a:pPr>
              <a:buClr>
                <a:schemeClr val="accent6"/>
              </a:buClr>
              <a:buFont typeface="Wingdings" panose="05000000000000000000" pitchFamily="2" charset="2"/>
              <a:buChar char="v"/>
            </a:pPr>
            <a:r>
              <a:rPr lang="tr-TR" sz="2400" dirty="0" smtClean="0">
                <a:latin typeface="Comic Sans MS" panose="030F0702030302020204" pitchFamily="66" charset="0"/>
              </a:rPr>
              <a:t>Müdahale için kaynak ve kabiliyet gereksinimlerine sahip miyiz? </a:t>
            </a:r>
          </a:p>
          <a:p>
            <a:pPr marL="0" indent="0">
              <a:buClr>
                <a:schemeClr val="accent6"/>
              </a:buClr>
              <a:buNone/>
            </a:pPr>
            <a:endParaRPr lang="tr-TR" sz="2400" dirty="0" smtClean="0">
              <a:latin typeface="Comic Sans MS" panose="030F0702030302020204" pitchFamily="66" charset="0"/>
            </a:endParaRPr>
          </a:p>
          <a:p>
            <a:pPr>
              <a:buClr>
                <a:schemeClr val="accent6"/>
              </a:buClr>
              <a:buFont typeface="Wingdings" panose="05000000000000000000" pitchFamily="2" charset="2"/>
              <a:buChar char="v"/>
            </a:pPr>
            <a:r>
              <a:rPr lang="tr-TR" sz="2400" dirty="0" smtClean="0">
                <a:latin typeface="Comic Sans MS" panose="030F0702030302020204" pitchFamily="66" charset="0"/>
              </a:rPr>
              <a:t>Söz konusu acil durum için bizim ihtiyaç duyduğumuz kadar hızlı olarak bize dış kaynaklar müdahale edebilecekler mi veya dış kaynaklar hizmetlerini diğer öncelikli alanlara gönderebilecekler mi?</a:t>
            </a:r>
          </a:p>
          <a:p>
            <a:pPr>
              <a:buClr>
                <a:schemeClr val="accent6"/>
              </a:buClr>
              <a:buFont typeface="Wingdings" panose="05000000000000000000" pitchFamily="2" charset="2"/>
              <a:buChar char="v"/>
            </a:pPr>
            <a:endParaRPr lang="tr-TR" sz="2400" dirty="0" smtClean="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466279C-EFE8-4C56-9FE6-11A4695DA523}" type="slidenum">
              <a:rPr lang="tr-TR">
                <a:solidFill>
                  <a:srgbClr val="898989"/>
                </a:solidFill>
              </a:rPr>
              <a:pPr eaLnBrk="1" hangingPunct="1"/>
              <a:t>73</a:t>
            </a:fld>
            <a:endParaRPr lang="tr-TR">
              <a:solidFill>
                <a:srgbClr val="898989"/>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274638"/>
            <a:ext cx="8686800" cy="725487"/>
          </a:xfrm>
        </p:spPr>
        <p:txBody>
          <a:bodyPr/>
          <a:lstStyle/>
          <a:p>
            <a:r>
              <a:rPr lang="tr-TR" sz="2800" dirty="0" smtClean="0">
                <a:solidFill>
                  <a:schemeClr val="accent6"/>
                </a:solidFill>
                <a:latin typeface="Comic Sans MS" panose="030F0702030302020204" pitchFamily="66" charset="0"/>
              </a:rPr>
              <a:t>f) İçsel ve dışsal kaynakların değerlendirilmesi (2)</a:t>
            </a:r>
          </a:p>
        </p:txBody>
      </p:sp>
      <p:sp>
        <p:nvSpPr>
          <p:cNvPr id="76803" name="Content Placeholder 2"/>
          <p:cNvSpPr>
            <a:spLocks noGrp="1"/>
          </p:cNvSpPr>
          <p:nvPr>
            <p:ph idx="1"/>
          </p:nvPr>
        </p:nvSpPr>
        <p:spPr>
          <a:xfrm>
            <a:off x="714375" y="1357313"/>
            <a:ext cx="7929563" cy="4572000"/>
          </a:xfrm>
        </p:spPr>
        <p:txBody>
          <a:bodyPr/>
          <a:lstStyle/>
          <a:p>
            <a:pPr>
              <a:buClr>
                <a:schemeClr val="accent6"/>
              </a:buClr>
              <a:buFont typeface="Wingdings" panose="05000000000000000000" pitchFamily="2" charset="2"/>
              <a:buChar char="v"/>
            </a:pPr>
            <a:r>
              <a:rPr lang="tr-TR" sz="2400" dirty="0" smtClean="0">
                <a:latin typeface="Comic Sans MS" panose="030F0702030302020204" pitchFamily="66" charset="0"/>
              </a:rPr>
              <a:t>Eğer bu sorulara cevap “evet” ise bir sonraki değerlendirmeye geçilir.  </a:t>
            </a:r>
          </a:p>
          <a:p>
            <a:pPr>
              <a:buClr>
                <a:schemeClr val="accent6"/>
              </a:buClr>
              <a:buFont typeface="Wingdings" panose="05000000000000000000" pitchFamily="2" charset="2"/>
              <a:buChar char="v"/>
            </a:pPr>
            <a:r>
              <a:rPr lang="tr-TR" sz="2400" dirty="0" smtClean="0">
                <a:latin typeface="Comic Sans MS" panose="030F0702030302020204" pitchFamily="66" charset="0"/>
              </a:rPr>
              <a:t>Eğer bu sorulara cevap “hayır” ise problemi doğru yapılabilecek şekilde ne yapılabileceğini tanımla. </a:t>
            </a:r>
          </a:p>
          <a:p>
            <a:pPr marL="0" indent="0">
              <a:buClr>
                <a:schemeClr val="accent6"/>
              </a:buClr>
              <a:buNone/>
            </a:pPr>
            <a:endParaRPr lang="tr-TR" sz="2400" dirty="0">
              <a:latin typeface="Comic Sans MS" panose="030F0702030302020204" pitchFamily="66" charset="0"/>
            </a:endParaRPr>
          </a:p>
          <a:p>
            <a:pPr marL="0" indent="0">
              <a:buClr>
                <a:schemeClr val="accent6"/>
              </a:buClr>
              <a:buNone/>
            </a:pPr>
            <a:r>
              <a:rPr lang="tr-TR" sz="2400" dirty="0" smtClean="0">
                <a:latin typeface="Comic Sans MS" panose="030F0702030302020204" pitchFamily="66" charset="0"/>
              </a:rPr>
              <a:t> Örneğin, </a:t>
            </a:r>
          </a:p>
          <a:p>
            <a:pPr lvl="1">
              <a:buClr>
                <a:schemeClr val="accent6"/>
              </a:buClr>
              <a:buFont typeface="Wingdings" panose="05000000000000000000" pitchFamily="2" charset="2"/>
              <a:buChar char="Ø"/>
            </a:pPr>
            <a:r>
              <a:rPr lang="tr-TR" sz="2400" dirty="0" smtClean="0">
                <a:latin typeface="Comic Sans MS" panose="030F0702030302020204" pitchFamily="66" charset="0"/>
              </a:rPr>
              <a:t>İlave acil durum prosedürleri geliştirmek,</a:t>
            </a:r>
          </a:p>
          <a:p>
            <a:pPr lvl="1">
              <a:buClr>
                <a:schemeClr val="accent6"/>
              </a:buClr>
              <a:buFont typeface="Wingdings" panose="05000000000000000000" pitchFamily="2" charset="2"/>
              <a:buChar char="Ø"/>
            </a:pPr>
            <a:r>
              <a:rPr lang="tr-TR" sz="2400" dirty="0" smtClean="0">
                <a:latin typeface="Comic Sans MS" panose="030F0702030302020204" pitchFamily="66" charset="0"/>
              </a:rPr>
              <a:t>İlave eğitimler gerçekleştirmek,</a:t>
            </a:r>
          </a:p>
          <a:p>
            <a:pPr lvl="1">
              <a:buClr>
                <a:schemeClr val="accent6"/>
              </a:buClr>
              <a:buFont typeface="Wingdings" panose="05000000000000000000" pitchFamily="2" charset="2"/>
              <a:buChar char="Ø"/>
            </a:pPr>
            <a:r>
              <a:rPr lang="tr-TR" sz="2400" dirty="0" smtClean="0">
                <a:latin typeface="Comic Sans MS" panose="030F0702030302020204" pitchFamily="66" charset="0"/>
              </a:rPr>
              <a:t>Ortak yardım anlaşmaları oluşturmak,</a:t>
            </a:r>
          </a:p>
          <a:p>
            <a:pPr lvl="1">
              <a:buClr>
                <a:schemeClr val="accent6"/>
              </a:buClr>
              <a:buFont typeface="Wingdings" panose="05000000000000000000" pitchFamily="2" charset="2"/>
              <a:buChar char="Ø"/>
            </a:pPr>
            <a:r>
              <a:rPr lang="tr-TR" sz="2400" dirty="0" smtClean="0">
                <a:latin typeface="Comic Sans MS" panose="030F0702030302020204" pitchFamily="66" charset="0"/>
              </a:rPr>
              <a:t>Özel yüklenicilerle anlaşmalar tesis etmek.</a:t>
            </a:r>
          </a:p>
          <a:p>
            <a:endParaRPr lang="tr-TR" sz="2400" dirty="0" smtClean="0">
              <a:latin typeface="Comic Sans MS" panose="030F0702030302020204" pitchFamily="66" charset="0"/>
            </a:endParaRPr>
          </a:p>
          <a:p>
            <a:endParaRPr lang="tr-TR" sz="2400" dirty="0" smtClean="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8CBDB96-A3CD-4C3E-AEA3-F54B5A97CDD3}" type="slidenum">
              <a:rPr lang="tr-TR">
                <a:solidFill>
                  <a:srgbClr val="898989"/>
                </a:solidFill>
              </a:rPr>
              <a:pPr eaLnBrk="1" hangingPunct="1"/>
              <a:t>74</a:t>
            </a:fld>
            <a:endParaRPr lang="tr-TR">
              <a:solidFill>
                <a:srgbClr val="898989"/>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242888" y="417513"/>
            <a:ext cx="7329487" cy="725487"/>
          </a:xfrm>
        </p:spPr>
        <p:txBody>
          <a:bodyPr/>
          <a:lstStyle/>
          <a:p>
            <a:r>
              <a:rPr lang="tr-TR" sz="3600" dirty="0" smtClean="0">
                <a:solidFill>
                  <a:schemeClr val="accent6"/>
                </a:solidFill>
                <a:latin typeface="Comic Sans MS" panose="030F0702030302020204" pitchFamily="66" charset="0"/>
              </a:rPr>
              <a:t>g) Toplam skorun belirlenmesi</a:t>
            </a:r>
          </a:p>
        </p:txBody>
      </p:sp>
      <p:sp>
        <p:nvSpPr>
          <p:cNvPr id="77827" name="Content Placeholder 2"/>
          <p:cNvSpPr>
            <a:spLocks noGrp="1"/>
          </p:cNvSpPr>
          <p:nvPr>
            <p:ph idx="1"/>
          </p:nvPr>
        </p:nvSpPr>
        <p:spPr>
          <a:xfrm>
            <a:off x="323528" y="1600200"/>
            <a:ext cx="8640960" cy="4043363"/>
          </a:xfrm>
        </p:spPr>
        <p:txBody>
          <a:bodyPr/>
          <a:lstStyle/>
          <a:p>
            <a:pPr algn="just">
              <a:lnSpc>
                <a:spcPct val="150000"/>
              </a:lnSpc>
              <a:buClr>
                <a:schemeClr val="accent6"/>
              </a:buClr>
              <a:buFont typeface="Wingdings" panose="05000000000000000000" pitchFamily="2" charset="2"/>
              <a:buChar char="v"/>
            </a:pPr>
            <a:r>
              <a:rPr lang="tr-TR" sz="2400" dirty="0" smtClean="0">
                <a:latin typeface="Comic Sans MS" panose="030F0702030302020204" pitchFamily="66" charset="0"/>
              </a:rPr>
              <a:t>Her bir acil durum için toplam skorun belirlenmesi. En düşük skor en iyiyi ifade eder. Bu bir </a:t>
            </a:r>
            <a:r>
              <a:rPr lang="tr-TR" sz="2400" dirty="0" err="1" smtClean="0">
                <a:latin typeface="Comic Sans MS" panose="030F0702030302020204" pitchFamily="66" charset="0"/>
              </a:rPr>
              <a:t>subjektif</a:t>
            </a:r>
            <a:r>
              <a:rPr lang="tr-TR" sz="2400" dirty="0" smtClean="0">
                <a:latin typeface="Comic Sans MS" panose="030F0702030302020204" pitchFamily="66" charset="0"/>
              </a:rPr>
              <a:t> değerlendirme olmasına karşılık, bu karşılaştırmalar planlama veya kaynak önceliklerinin belirlenmesine yardım edecektir.</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8B2B6E4-6A07-4258-A261-C4C8F76EDC59}" type="slidenum">
              <a:rPr lang="tr-TR">
                <a:solidFill>
                  <a:srgbClr val="898989"/>
                </a:solidFill>
              </a:rPr>
              <a:pPr eaLnBrk="1" hangingPunct="1"/>
              <a:t>75</a:t>
            </a:fld>
            <a:endParaRPr lang="tr-TR">
              <a:solidFill>
                <a:srgbClr val="898989"/>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457200" y="274638"/>
            <a:ext cx="8229600" cy="725487"/>
          </a:xfrm>
        </p:spPr>
        <p:txBody>
          <a:bodyPr/>
          <a:lstStyle/>
          <a:p>
            <a:r>
              <a:rPr lang="tr-TR" sz="3600" dirty="0" smtClean="0">
                <a:solidFill>
                  <a:schemeClr val="accent6"/>
                </a:solidFill>
                <a:latin typeface="Comic Sans MS" panose="030F0702030302020204" pitchFamily="66" charset="0"/>
              </a:rPr>
              <a:t>Hasar Görebilirlik Analizi Tablosu</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3848557"/>
              </p:ext>
            </p:extLst>
          </p:nvPr>
        </p:nvGraphicFramePr>
        <p:xfrm>
          <a:off x="285750" y="1285875"/>
          <a:ext cx="8572502" cy="4398984"/>
        </p:xfrm>
        <a:graphic>
          <a:graphicData uri="http://schemas.openxmlformats.org/drawingml/2006/table">
            <a:tbl>
              <a:tblPr firstRow="1" bandRow="1">
                <a:tableStyleId>{5C22544A-7EE6-4342-B048-85BDC9FD1C3A}</a:tableStyleId>
              </a:tblPr>
              <a:tblGrid>
                <a:gridCol w="1214438"/>
                <a:gridCol w="928688"/>
                <a:gridCol w="857250"/>
                <a:gridCol w="1000125"/>
                <a:gridCol w="928688"/>
                <a:gridCol w="1285875"/>
                <a:gridCol w="1428750"/>
                <a:gridCol w="928688"/>
              </a:tblGrid>
              <a:tr h="914376">
                <a:tc>
                  <a:txBody>
                    <a:bodyPr/>
                    <a:lstStyle/>
                    <a:p>
                      <a:pPr algn="ctr"/>
                      <a:r>
                        <a:rPr lang="tr-TR" sz="1800" dirty="0" smtClean="0"/>
                        <a:t>Acil Durum Tipi</a:t>
                      </a:r>
                      <a:endParaRPr lang="tr-TR" sz="1800" dirty="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tr-TR" sz="1800" dirty="0" smtClean="0"/>
                        <a:t>Olasılık</a:t>
                      </a:r>
                      <a:endParaRPr lang="tr-TR" sz="1800" dirty="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tr-TR" sz="1800" dirty="0" smtClean="0"/>
                        <a:t>İnsan Etkisi</a:t>
                      </a:r>
                      <a:endParaRPr lang="tr-TR" sz="1800" dirty="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tr-TR" sz="1800" dirty="0" smtClean="0"/>
                        <a:t>Mal olan Etkisi</a:t>
                      </a:r>
                      <a:endParaRPr lang="tr-TR" sz="1800" dirty="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tr-TR" sz="1800" dirty="0" smtClean="0"/>
                        <a:t>İş olan Etkisi</a:t>
                      </a:r>
                      <a:endParaRPr lang="tr-TR" sz="1800" dirty="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tr-TR" sz="1800" dirty="0" smtClean="0"/>
                        <a:t>İçsel Kaynaklar</a:t>
                      </a:r>
                      <a:endParaRPr lang="tr-TR" sz="1800" dirty="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tr-TR" sz="1800" dirty="0" smtClean="0"/>
                        <a:t>Dış Kaynaklar</a:t>
                      </a:r>
                      <a:endParaRPr lang="tr-TR" sz="1800" dirty="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tr-TR" sz="1800" dirty="0" smtClean="0"/>
                        <a:t>Toplam</a:t>
                      </a:r>
                    </a:p>
                    <a:p>
                      <a:pPr algn="ctr"/>
                      <a:r>
                        <a:rPr lang="tr-TR" sz="1800" dirty="0" smtClean="0"/>
                        <a:t>Skor</a:t>
                      </a:r>
                      <a:endParaRPr lang="tr-TR" sz="1800" dirty="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r h="518144">
                <a:tc>
                  <a:txBody>
                    <a:bodyPr/>
                    <a:lstStyle/>
                    <a:p>
                      <a:endParaRPr lang="tr-TR" sz="1400" dirty="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tr-TR" sz="1400" dirty="0" err="1" smtClean="0"/>
                        <a:t>Ysk</a:t>
                      </a:r>
                      <a:r>
                        <a:rPr lang="tr-TR" sz="1400" dirty="0" smtClean="0"/>
                        <a:t>      </a:t>
                      </a:r>
                      <a:r>
                        <a:rPr lang="tr-TR" sz="1400" dirty="0" err="1" smtClean="0"/>
                        <a:t>Dşk</a:t>
                      </a:r>
                      <a:endParaRPr lang="tr-TR" sz="1400" dirty="0" smtClean="0"/>
                    </a:p>
                    <a:p>
                      <a:r>
                        <a:rPr lang="tr-TR" sz="1400" dirty="0" smtClean="0"/>
                        <a:t>5              1 </a:t>
                      </a:r>
                      <a:endParaRPr lang="tr-TR" sz="1400" dirty="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gridSpan="3">
                  <a:txBody>
                    <a:bodyPr/>
                    <a:lstStyle/>
                    <a:p>
                      <a:r>
                        <a:rPr lang="tr-TR" sz="1400" dirty="0" smtClean="0"/>
                        <a:t>Yüksek Etki</a:t>
                      </a:r>
                      <a:r>
                        <a:rPr lang="tr-TR" sz="1400" baseline="0" dirty="0" smtClean="0"/>
                        <a:t>                       Düşük Etki</a:t>
                      </a:r>
                      <a:endParaRPr lang="tr-TR" sz="1400" dirty="0" smtClean="0"/>
                    </a:p>
                    <a:p>
                      <a:r>
                        <a:rPr lang="tr-TR" sz="1400" dirty="0" smtClean="0"/>
                        <a:t>           5                                        1</a:t>
                      </a:r>
                      <a:endParaRPr lang="tr-TR" sz="1400" dirty="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tr-TR" dirty="0"/>
                    </a:p>
                  </a:txBody>
                  <a:tcPr/>
                </a:tc>
                <a:tc hMerge="1">
                  <a:txBody>
                    <a:bodyPr/>
                    <a:lstStyle/>
                    <a:p>
                      <a:endParaRPr lang="tr-TR" dirty="0"/>
                    </a:p>
                  </a:txBody>
                  <a:tcPr/>
                </a:tc>
                <a:tc gridSpan="2">
                  <a:txBody>
                    <a:bodyPr/>
                    <a:lstStyle/>
                    <a:p>
                      <a:r>
                        <a:rPr lang="tr-TR" sz="1400" dirty="0" smtClean="0"/>
                        <a:t>Zayıf Kaynak                Güçlü Kaynak</a:t>
                      </a:r>
                    </a:p>
                    <a:p>
                      <a:r>
                        <a:rPr lang="tr-TR" sz="1400" dirty="0" smtClean="0"/>
                        <a:t>           5                                        1</a:t>
                      </a:r>
                      <a:endParaRPr lang="tr-TR" sz="1400" dirty="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tr-TR" dirty="0"/>
                    </a:p>
                  </a:txBody>
                  <a:tcPr/>
                </a:tc>
                <a:tc>
                  <a:txBody>
                    <a:bodyPr/>
                    <a:lstStyle/>
                    <a:p>
                      <a:endParaRPr lang="tr-TR" sz="1400" dirty="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r h="370805">
                <a:tc>
                  <a:txBody>
                    <a:bodyPr/>
                    <a:lstStyle/>
                    <a:p>
                      <a:endParaRPr lang="tr-TR" sz="180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dirty="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dirty="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dirty="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r h="370805">
                <a:tc>
                  <a:txBody>
                    <a:bodyPr/>
                    <a:lstStyle/>
                    <a:p>
                      <a:endParaRPr lang="tr-TR" sz="180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dirty="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dirty="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dirty="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r h="370805">
                <a:tc>
                  <a:txBody>
                    <a:bodyPr/>
                    <a:lstStyle/>
                    <a:p>
                      <a:endParaRPr lang="tr-TR" sz="180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dirty="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dirty="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r h="370805">
                <a:tc>
                  <a:txBody>
                    <a:bodyPr/>
                    <a:lstStyle/>
                    <a:p>
                      <a:endParaRPr lang="tr-TR" sz="180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dirty="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dirty="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dirty="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r h="370805">
                <a:tc>
                  <a:txBody>
                    <a:bodyPr/>
                    <a:lstStyle/>
                    <a:p>
                      <a:endParaRPr lang="tr-TR" sz="180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r h="370805">
                <a:tc>
                  <a:txBody>
                    <a:bodyPr/>
                    <a:lstStyle/>
                    <a:p>
                      <a:endParaRPr lang="tr-TR" sz="180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r h="370805">
                <a:tc>
                  <a:txBody>
                    <a:bodyPr/>
                    <a:lstStyle/>
                    <a:p>
                      <a:endParaRPr lang="tr-TR" sz="180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r h="370805">
                <a:tc>
                  <a:txBody>
                    <a:bodyPr/>
                    <a:lstStyle/>
                    <a:p>
                      <a:endParaRPr lang="tr-TR" sz="1800" dirty="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dirty="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dirty="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dirty="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dirty="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dirty="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dirty="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tr-TR" sz="1800" dirty="0"/>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bl>
          </a:graphicData>
        </a:graphic>
      </p:graphicFrame>
      <p:sp>
        <p:nvSpPr>
          <p:cNvPr id="8" name="Slide Number Placeholder 7"/>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F8FA0D8-6EC8-4DCF-943E-34D82E8D4DFA}" type="slidenum">
              <a:rPr lang="tr-TR">
                <a:solidFill>
                  <a:srgbClr val="898989"/>
                </a:solidFill>
              </a:rPr>
              <a:pPr eaLnBrk="1" hangingPunct="1"/>
              <a:t>76</a:t>
            </a:fld>
            <a:endParaRPr lang="tr-TR">
              <a:solidFill>
                <a:srgbClr val="898989"/>
              </a:solidFill>
            </a:endParaRPr>
          </a:p>
        </p:txBody>
      </p:sp>
      <p:cxnSp>
        <p:nvCxnSpPr>
          <p:cNvPr id="6" name="Straight Arrow Connector 5"/>
          <p:cNvCxnSpPr/>
          <p:nvPr/>
        </p:nvCxnSpPr>
        <p:spPr>
          <a:xfrm>
            <a:off x="1714500" y="2571750"/>
            <a:ext cx="500063" cy="1588"/>
          </a:xfrm>
          <a:prstGeom prst="straightConnector1">
            <a:avLst/>
          </a:prstGeom>
          <a:ln w="25400">
            <a:solidFill>
              <a:schemeClr val="tx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111500" y="2571750"/>
            <a:ext cx="1381125" cy="6350"/>
          </a:xfrm>
          <a:prstGeom prst="straightConnector1">
            <a:avLst/>
          </a:prstGeom>
          <a:ln w="25400">
            <a:solidFill>
              <a:schemeClr val="tx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929313" y="2571750"/>
            <a:ext cx="1381125" cy="6350"/>
          </a:xfrm>
          <a:prstGeom prst="straightConnector1">
            <a:avLst/>
          </a:prstGeom>
          <a:ln w="25400">
            <a:solidFill>
              <a:schemeClr val="tx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0"/>
            <a:ext cx="8229600" cy="1143000"/>
          </a:xfrm>
        </p:spPr>
        <p:txBody>
          <a:bodyPr/>
          <a:lstStyle/>
          <a:p>
            <a:r>
              <a:rPr lang="tr-TR" sz="3600" dirty="0" smtClean="0">
                <a:solidFill>
                  <a:schemeClr val="accent6"/>
                </a:solidFill>
                <a:latin typeface="Comic Sans MS" panose="030F0702030302020204" pitchFamily="66" charset="0"/>
              </a:rPr>
              <a:t>DEPREM</a:t>
            </a:r>
          </a:p>
        </p:txBody>
      </p:sp>
      <p:pic>
        <p:nvPicPr>
          <p:cNvPr id="79875" name="Picture 28" descr="deprem5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1752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29" descr="deprem">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1676400"/>
            <a:ext cx="19050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30" descr="deprem">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2400" y="3048000"/>
            <a:ext cx="16764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31" descr="deprem103">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1676400"/>
            <a:ext cx="19050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9" name="Picture 32" descr="duzce_deprem">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86600" y="1676400"/>
            <a:ext cx="16764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0" name="Picture 33" descr="kemalcanhakki_deprem">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1800" y="4724400"/>
            <a:ext cx="1676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1" name="Picture 34" descr="deprem_yalova">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86600" y="3200400"/>
            <a:ext cx="188436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2" name="Picture 35" descr="DEPREM-09">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81600" y="4724400"/>
            <a:ext cx="16383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3" name="Picture 36" descr="deprem_2b">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7200" y="3200400"/>
            <a:ext cx="22860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tr-TR" sz="3600" dirty="0" smtClean="0">
                <a:solidFill>
                  <a:schemeClr val="accent6"/>
                </a:solidFill>
                <a:latin typeface="Comic Sans MS" panose="030F0702030302020204" pitchFamily="66" charset="0"/>
              </a:rPr>
              <a:t>Deprem Nedir ?</a:t>
            </a:r>
          </a:p>
        </p:txBody>
      </p:sp>
      <p:sp>
        <p:nvSpPr>
          <p:cNvPr id="80899" name="Rectangle 3"/>
          <p:cNvSpPr>
            <a:spLocks noGrp="1" noChangeArrowheads="1"/>
          </p:cNvSpPr>
          <p:nvPr>
            <p:ph idx="1"/>
          </p:nvPr>
        </p:nvSpPr>
        <p:spPr>
          <a:xfrm>
            <a:off x="990600" y="1600200"/>
            <a:ext cx="7696200" cy="4525963"/>
          </a:xfrm>
        </p:spPr>
        <p:txBody>
          <a:bodyPr/>
          <a:lstStyle/>
          <a:p>
            <a:pPr>
              <a:lnSpc>
                <a:spcPct val="90000"/>
              </a:lnSpc>
              <a:buClr>
                <a:schemeClr val="accent6"/>
              </a:buClr>
              <a:buFont typeface="Wingdings" panose="05000000000000000000" pitchFamily="2" charset="2"/>
              <a:buChar char="v"/>
            </a:pPr>
            <a:r>
              <a:rPr lang="tr-TR" sz="2400" b="1" dirty="0" smtClean="0">
                <a:latin typeface="Comic Sans MS" panose="030F0702030302020204" pitchFamily="66" charset="0"/>
              </a:rPr>
              <a:t>Tanım :</a:t>
            </a:r>
          </a:p>
          <a:p>
            <a:pPr marL="0" indent="0">
              <a:lnSpc>
                <a:spcPct val="90000"/>
              </a:lnSpc>
              <a:buClr>
                <a:schemeClr val="accent6"/>
              </a:buClr>
              <a:buNone/>
            </a:pPr>
            <a:endParaRPr lang="tr-TR" sz="2400" dirty="0" smtClean="0">
              <a:latin typeface="Comic Sans MS" panose="030F0702030302020204" pitchFamily="66" charset="0"/>
            </a:endParaRPr>
          </a:p>
          <a:p>
            <a:pPr>
              <a:lnSpc>
                <a:spcPct val="90000"/>
              </a:lnSpc>
              <a:buFont typeface="Arial" panose="020B0604020202020204" pitchFamily="34" charset="0"/>
              <a:buNone/>
            </a:pPr>
            <a:r>
              <a:rPr lang="tr-TR" sz="2400" dirty="0" smtClean="0">
                <a:latin typeface="Comic Sans MS" panose="030F0702030302020204" pitchFamily="66" charset="0"/>
              </a:rPr>
              <a:t>    “Yer kabuğunun derin katmanlarının kırılıp yer değiştirmesi sonucu açığa çıkan enerjinin jeolojik baskıya dayanamayıp kırılması ile dalgalar halinde yeryüzüne yayılmasına ya da  yanardağların  püskürme durumuna geçmesi nedeniyle oluşan sarsıntılara denir.”</a:t>
            </a:r>
          </a:p>
        </p:txBody>
      </p:sp>
      <p:sp>
        <p:nvSpPr>
          <p:cNvPr id="80900" name="WordArt 4"/>
          <p:cNvSpPr>
            <a:spLocks noChangeArrowheads="1" noChangeShapeType="1" noTextEdit="1"/>
          </p:cNvSpPr>
          <p:nvPr/>
        </p:nvSpPr>
        <p:spPr bwMode="auto">
          <a:xfrm rot="1054482">
            <a:off x="7696200" y="381000"/>
            <a:ext cx="601663" cy="1282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b="1" kern="10">
                <a:blipFill dpi="0" rotWithShape="1">
                  <a:blip r:embed="rId2"/>
                  <a:srcRect/>
                  <a:stretch>
                    <a:fillRect/>
                  </a:stretch>
                </a:blipFill>
                <a:effectLst>
                  <a:outerShdw dist="107763" dir="13500000" algn="ctr" rotWithShape="0">
                    <a:srgbClr val="868686">
                      <a:alpha val="50000"/>
                    </a:srgbClr>
                  </a:outerShdw>
                </a:effectLst>
                <a:latin typeface="Arial Black" panose="020B0A04020102020204" pitchFamily="34" charset="0"/>
              </a:rPr>
              <a:t>?</a:t>
            </a:r>
          </a:p>
        </p:txBody>
      </p:sp>
      <p:pic>
        <p:nvPicPr>
          <p:cNvPr id="80901" name="Picture 5" descr="depre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09663"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tr-TR" sz="3200" dirty="0" smtClean="0">
                <a:solidFill>
                  <a:schemeClr val="accent6"/>
                </a:solidFill>
                <a:latin typeface="Comic Sans MS" panose="030F0702030302020204" pitchFamily="66" charset="0"/>
              </a:rPr>
              <a:t>Binaları Doğru İnşa Etmek</a:t>
            </a:r>
          </a:p>
        </p:txBody>
      </p:sp>
      <p:sp>
        <p:nvSpPr>
          <p:cNvPr id="81923" name="Rectangle 3"/>
          <p:cNvSpPr>
            <a:spLocks noGrp="1" noChangeArrowheads="1"/>
          </p:cNvSpPr>
          <p:nvPr>
            <p:ph idx="1"/>
          </p:nvPr>
        </p:nvSpPr>
        <p:spPr>
          <a:xfrm>
            <a:off x="457200" y="1524000"/>
            <a:ext cx="3429000" cy="4929336"/>
          </a:xfrm>
        </p:spPr>
        <p:txBody>
          <a:bodyPr/>
          <a:lstStyle/>
          <a:p>
            <a:pPr marL="0" indent="0" algn="just">
              <a:lnSpc>
                <a:spcPct val="80000"/>
              </a:lnSpc>
              <a:buNone/>
            </a:pPr>
            <a:r>
              <a:rPr lang="tr-TR" sz="1800" b="1" dirty="0" smtClean="0">
                <a:latin typeface="Comic Sans MS" panose="030F0702030302020204" pitchFamily="66" charset="0"/>
                <a:sym typeface="Wingdings 2" panose="05020102010507070707" pitchFamily="18" charset="2"/>
              </a:rPr>
              <a:t></a:t>
            </a:r>
            <a:r>
              <a:rPr lang="tr-TR" sz="1800" b="1" dirty="0" smtClean="0">
                <a:latin typeface="Comic Sans MS" panose="030F0702030302020204" pitchFamily="66" charset="0"/>
              </a:rPr>
              <a:t> YAP:</a:t>
            </a:r>
          </a:p>
          <a:p>
            <a:pPr marL="0" indent="0" algn="just">
              <a:lnSpc>
                <a:spcPct val="80000"/>
              </a:lnSpc>
              <a:buNone/>
            </a:pPr>
            <a:r>
              <a:rPr lang="tr-TR" sz="1800" b="1" dirty="0" smtClean="0">
                <a:latin typeface="Comic Sans MS" panose="030F0702030302020204" pitchFamily="66" charset="0"/>
              </a:rPr>
              <a:t/>
            </a:r>
            <a:br>
              <a:rPr lang="tr-TR" sz="1800" b="1" dirty="0" smtClean="0">
                <a:latin typeface="Comic Sans MS" panose="030F0702030302020204" pitchFamily="66" charset="0"/>
              </a:rPr>
            </a:br>
            <a:r>
              <a:rPr lang="tr-TR" sz="1800" dirty="0" smtClean="0">
                <a:latin typeface="Comic Sans MS" panose="030F0702030302020204" pitchFamily="66" charset="0"/>
              </a:rPr>
              <a:t>1. Binanızın deprem yönetmeliğine göre inşa edildiğinden emin olun.</a:t>
            </a:r>
          </a:p>
          <a:p>
            <a:pPr marL="0" indent="0" algn="just">
              <a:lnSpc>
                <a:spcPct val="80000"/>
              </a:lnSpc>
              <a:buNone/>
            </a:pPr>
            <a:endParaRPr lang="tr-TR" sz="1800" dirty="0" smtClean="0">
              <a:latin typeface="Comic Sans MS" panose="030F0702030302020204" pitchFamily="66" charset="0"/>
            </a:endParaRPr>
          </a:p>
          <a:p>
            <a:pPr marL="0" indent="0" algn="just">
              <a:lnSpc>
                <a:spcPct val="80000"/>
              </a:lnSpc>
              <a:buNone/>
            </a:pPr>
            <a:r>
              <a:rPr lang="tr-TR" sz="1800" dirty="0" smtClean="0">
                <a:latin typeface="Comic Sans MS" panose="030F0702030302020204" pitchFamily="66" charset="0"/>
              </a:rPr>
              <a:t>2. Yer/zemin şartlarını bilin.</a:t>
            </a:r>
          </a:p>
          <a:p>
            <a:pPr marL="0" indent="0" algn="just">
              <a:lnSpc>
                <a:spcPct val="80000"/>
              </a:lnSpc>
              <a:buNone/>
            </a:pPr>
            <a:endParaRPr lang="tr-TR" sz="1800" dirty="0" smtClean="0">
              <a:latin typeface="Comic Sans MS" panose="030F0702030302020204" pitchFamily="66" charset="0"/>
            </a:endParaRPr>
          </a:p>
          <a:p>
            <a:pPr marL="0" indent="0" algn="just">
              <a:lnSpc>
                <a:spcPct val="80000"/>
              </a:lnSpc>
              <a:buNone/>
            </a:pPr>
            <a:r>
              <a:rPr lang="tr-TR" sz="1800" dirty="0" smtClean="0">
                <a:latin typeface="Comic Sans MS" panose="030F0702030302020204" pitchFamily="66" charset="0"/>
              </a:rPr>
              <a:t>3. Doğru miktar ve kalitede inşaat malzemesi kullanın.</a:t>
            </a:r>
          </a:p>
          <a:p>
            <a:pPr marL="0" indent="0" algn="just">
              <a:lnSpc>
                <a:spcPct val="80000"/>
              </a:lnSpc>
              <a:buNone/>
            </a:pPr>
            <a:endParaRPr lang="tr-TR" sz="1800" dirty="0" smtClean="0">
              <a:latin typeface="Comic Sans MS" panose="030F0702030302020204" pitchFamily="66" charset="0"/>
            </a:endParaRPr>
          </a:p>
          <a:p>
            <a:pPr marL="0" indent="0" algn="just">
              <a:lnSpc>
                <a:spcPct val="80000"/>
              </a:lnSpc>
              <a:buNone/>
            </a:pPr>
            <a:r>
              <a:rPr lang="tr-TR" sz="1800" dirty="0" smtClean="0">
                <a:latin typeface="Comic Sans MS" panose="030F0702030302020204" pitchFamily="66" charset="0"/>
              </a:rPr>
              <a:t>4. İnşaatın eğitimli ve gözetim altındaki işçiler tarafından yapıldığından emin olun.</a:t>
            </a:r>
          </a:p>
          <a:p>
            <a:pPr marL="0" indent="0" algn="just">
              <a:lnSpc>
                <a:spcPct val="80000"/>
              </a:lnSpc>
              <a:buNone/>
            </a:pPr>
            <a:endParaRPr lang="tr-TR" sz="1800" dirty="0" smtClean="0">
              <a:latin typeface="Comic Sans MS" panose="030F0702030302020204" pitchFamily="66" charset="0"/>
            </a:endParaRPr>
          </a:p>
          <a:p>
            <a:pPr marL="0" indent="0" algn="just">
              <a:lnSpc>
                <a:spcPct val="80000"/>
              </a:lnSpc>
              <a:buNone/>
            </a:pPr>
            <a:r>
              <a:rPr lang="tr-TR" sz="1800" dirty="0" smtClean="0">
                <a:latin typeface="Comic Sans MS" panose="030F0702030302020204" pitchFamily="66" charset="0"/>
              </a:rPr>
              <a:t>5.Borular gibi yapısal olmayan unsurların esnek malzemeden olmasına ve sallantı sırasında hareket edebilmelerine dikkat edin. </a:t>
            </a:r>
            <a:endParaRPr lang="tr-TR" sz="1800" b="1" dirty="0" smtClean="0">
              <a:latin typeface="Comic Sans MS" panose="030F0702030302020204" pitchFamily="66" charset="0"/>
              <a:sym typeface="Wingdings 2" panose="05020102010507070707" pitchFamily="18" charset="2"/>
            </a:endParaRPr>
          </a:p>
        </p:txBody>
      </p:sp>
      <p:sp>
        <p:nvSpPr>
          <p:cNvPr id="81924" name="Rectangle 4"/>
          <p:cNvSpPr>
            <a:spLocks noChangeArrowheads="1"/>
          </p:cNvSpPr>
          <p:nvPr/>
        </p:nvSpPr>
        <p:spPr bwMode="auto">
          <a:xfrm>
            <a:off x="6553200" y="914400"/>
            <a:ext cx="2209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tr-TR" b="1">
              <a:latin typeface="Microsoft Sans Serif" panose="020B0604020202020204" pitchFamily="34" charset="0"/>
            </a:endParaRPr>
          </a:p>
        </p:txBody>
      </p:sp>
      <p:sp>
        <p:nvSpPr>
          <p:cNvPr id="81925" name="Rectangle 5"/>
          <p:cNvSpPr>
            <a:spLocks noChangeArrowheads="1"/>
          </p:cNvSpPr>
          <p:nvPr/>
        </p:nvSpPr>
        <p:spPr bwMode="auto">
          <a:xfrm>
            <a:off x="4267200" y="1447800"/>
            <a:ext cx="2819400" cy="5018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2" panose="05020102010507070707" pitchFamily="18" charset="2"/>
              <a:buChar char="T"/>
            </a:pPr>
            <a:r>
              <a:rPr lang="tr-TR" sz="2000" b="1" dirty="0">
                <a:latin typeface="Comic Sans MS" panose="030F0702030302020204" pitchFamily="66" charset="0"/>
              </a:rPr>
              <a:t>YAPMA:</a:t>
            </a:r>
          </a:p>
          <a:p>
            <a:pPr algn="just" eaLnBrk="1" hangingPunct="1">
              <a:buFont typeface="Wingdings 2" panose="05020102010507070707" pitchFamily="18" charset="2"/>
              <a:buNone/>
            </a:pPr>
            <a:endParaRPr lang="tr-TR" sz="2000" dirty="0">
              <a:latin typeface="Comic Sans MS" panose="030F0702030302020204" pitchFamily="66" charset="0"/>
            </a:endParaRPr>
          </a:p>
          <a:p>
            <a:pPr algn="just" eaLnBrk="1" hangingPunct="1"/>
            <a:r>
              <a:rPr lang="tr-TR" sz="2000" dirty="0" smtClean="0">
                <a:latin typeface="Comic Sans MS" panose="030F0702030302020204" pitchFamily="66" charset="0"/>
              </a:rPr>
              <a:t>1. Binanızın tasarımını değiştirmeyin.</a:t>
            </a:r>
          </a:p>
          <a:p>
            <a:pPr algn="just" eaLnBrk="1" hangingPunct="1"/>
            <a:endParaRPr lang="tr-TR" sz="2000" dirty="0" smtClean="0">
              <a:latin typeface="Comic Sans MS" panose="030F0702030302020204" pitchFamily="66" charset="0"/>
            </a:endParaRPr>
          </a:p>
          <a:p>
            <a:pPr algn="just" eaLnBrk="1" hangingPunct="1"/>
            <a:r>
              <a:rPr lang="tr-TR" sz="2000" dirty="0" smtClean="0">
                <a:latin typeface="Comic Sans MS" panose="030F0702030302020204" pitchFamily="66" charset="0"/>
              </a:rPr>
              <a:t>2. İzinsiz </a:t>
            </a:r>
            <a:r>
              <a:rPr lang="tr-TR" sz="2000" dirty="0">
                <a:latin typeface="Comic Sans MS" panose="030F0702030302020204" pitchFamily="66" charset="0"/>
              </a:rPr>
              <a:t>kat </a:t>
            </a:r>
            <a:r>
              <a:rPr lang="tr-TR" sz="2000" dirty="0" err="1">
                <a:latin typeface="Comic Sans MS" panose="030F0702030302020204" pitchFamily="66" charset="0"/>
              </a:rPr>
              <a:t>inşaa</a:t>
            </a:r>
            <a:r>
              <a:rPr lang="tr-TR" sz="2000" dirty="0">
                <a:latin typeface="Comic Sans MS" panose="030F0702030302020204" pitchFamily="66" charset="0"/>
              </a:rPr>
              <a:t> </a:t>
            </a:r>
            <a:r>
              <a:rPr lang="tr-TR" sz="2000" dirty="0" smtClean="0">
                <a:latin typeface="Comic Sans MS" panose="030F0702030302020204" pitchFamily="66" charset="0"/>
              </a:rPr>
              <a:t>etmeyin.</a:t>
            </a:r>
          </a:p>
          <a:p>
            <a:pPr algn="just" eaLnBrk="1" hangingPunct="1"/>
            <a:endParaRPr lang="tr-TR" sz="2000" dirty="0" smtClean="0">
              <a:latin typeface="Comic Sans MS" panose="030F0702030302020204" pitchFamily="66" charset="0"/>
            </a:endParaRPr>
          </a:p>
          <a:p>
            <a:pPr algn="just" eaLnBrk="1" hangingPunct="1"/>
            <a:r>
              <a:rPr lang="tr-TR" sz="2000" dirty="0" smtClean="0">
                <a:latin typeface="Comic Sans MS" panose="030F0702030302020204" pitchFamily="66" charset="0"/>
              </a:rPr>
              <a:t>3. Malzemeleri değiştirmeyin.</a:t>
            </a:r>
          </a:p>
          <a:p>
            <a:pPr algn="just" eaLnBrk="1" hangingPunct="1"/>
            <a:endParaRPr lang="tr-TR" sz="2000" dirty="0" smtClean="0">
              <a:latin typeface="Comic Sans MS" panose="030F0702030302020204" pitchFamily="66" charset="0"/>
            </a:endParaRPr>
          </a:p>
          <a:p>
            <a:pPr algn="just" eaLnBrk="1" hangingPunct="1"/>
            <a:r>
              <a:rPr lang="tr-TR" sz="2000" dirty="0" smtClean="0">
                <a:latin typeface="Comic Sans MS" panose="030F0702030302020204" pitchFamily="66" charset="0"/>
              </a:rPr>
              <a:t>4. Binayı </a:t>
            </a:r>
            <a:r>
              <a:rPr lang="tr-TR" sz="2000" dirty="0" err="1">
                <a:latin typeface="Comic Sans MS" panose="030F0702030302020204" pitchFamily="66" charset="0"/>
              </a:rPr>
              <a:t>inşaa</a:t>
            </a:r>
            <a:r>
              <a:rPr lang="tr-TR" sz="2000" dirty="0">
                <a:latin typeface="Comic Sans MS" panose="030F0702030302020204" pitchFamily="66" charset="0"/>
              </a:rPr>
              <a:t> edildiğinden farklı bir amaç için kullanmayın</a:t>
            </a:r>
            <a:r>
              <a:rPr lang="tr-TR" sz="2000" dirty="0" smtClean="0">
                <a:latin typeface="Comic Sans MS" panose="030F0702030302020204" pitchFamily="66" charset="0"/>
              </a:rPr>
              <a:t>.</a:t>
            </a:r>
          </a:p>
          <a:p>
            <a:pPr algn="just" eaLnBrk="1" hangingPunct="1"/>
            <a:endParaRPr lang="tr-TR" sz="2000" dirty="0">
              <a:latin typeface="Comic Sans MS" panose="030F0702030302020204" pitchFamily="66" charset="0"/>
            </a:endParaRPr>
          </a:p>
          <a:p>
            <a:pPr algn="just" eaLnBrk="1" hangingPunct="1"/>
            <a:endParaRPr lang="tr-TR" sz="2000" dirty="0">
              <a:latin typeface="Comic Sans MS" panose="030F0702030302020204" pitchFamily="66" charset="0"/>
            </a:endParaRPr>
          </a:p>
        </p:txBody>
      </p:sp>
      <p:pic>
        <p:nvPicPr>
          <p:cNvPr id="81927" name="Picture 7" descr="depre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0"/>
            <a:ext cx="1371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457200" y="274638"/>
            <a:ext cx="8229600" cy="725487"/>
          </a:xfrm>
        </p:spPr>
        <p:txBody>
          <a:bodyPr rtlCol="0">
            <a:normAutofit/>
          </a:bodyPr>
          <a:lstStyle/>
          <a:p>
            <a:pPr fontAlgn="auto">
              <a:spcAft>
                <a:spcPts val="0"/>
              </a:spcAft>
              <a:defRPr/>
            </a:pPr>
            <a:r>
              <a:rPr lang="tr-TR" sz="3600" dirty="0" smtClean="0">
                <a:solidFill>
                  <a:schemeClr val="accent6"/>
                </a:solidFill>
                <a:latin typeface="Comic Sans MS" panose="030F0702030302020204" pitchFamily="66" charset="0"/>
              </a:rPr>
              <a:t>GİRİŞ</a:t>
            </a:r>
          </a:p>
        </p:txBody>
      </p:sp>
      <p:sp>
        <p:nvSpPr>
          <p:cNvPr id="9219" name="Content Placeholder 2"/>
          <p:cNvSpPr>
            <a:spLocks noGrp="1"/>
          </p:cNvSpPr>
          <p:nvPr>
            <p:ph idx="1"/>
          </p:nvPr>
        </p:nvSpPr>
        <p:spPr>
          <a:xfrm>
            <a:off x="742950" y="1143000"/>
            <a:ext cx="7758113" cy="4043363"/>
          </a:xfrm>
        </p:spPr>
        <p:txBody>
          <a:bodyPr/>
          <a:lstStyle/>
          <a:p>
            <a:pPr>
              <a:buClr>
                <a:schemeClr val="accent6"/>
              </a:buClr>
              <a:buFont typeface="Wingdings" panose="05000000000000000000" pitchFamily="2" charset="2"/>
              <a:buChar char="v"/>
            </a:pPr>
            <a:r>
              <a:rPr lang="tr-TR" sz="2000" dirty="0" smtClean="0">
                <a:latin typeface="Comic Sans MS" panose="030F0702030302020204" pitchFamily="66" charset="0"/>
              </a:rPr>
              <a:t>Ayrıca raporda belirtildiğine göre:</a:t>
            </a:r>
          </a:p>
          <a:p>
            <a:pPr>
              <a:buClr>
                <a:schemeClr val="accent6"/>
              </a:buClr>
              <a:buFont typeface="Wingdings" panose="05000000000000000000" pitchFamily="2" charset="2"/>
              <a:buChar char="v"/>
            </a:pPr>
            <a:r>
              <a:rPr lang="tr-TR" sz="2000" dirty="0" smtClean="0">
                <a:latin typeface="Comic Sans MS" panose="030F0702030302020204" pitchFamily="66" charset="0"/>
              </a:rPr>
              <a:t>“Su baskınlarına ilişkin Devlet Su İşleri'nin hazırladığı istatistiklere göre, 1955-2002 yılları arasında 1308 sel meydana geldi. Bu olaylarda 1.235 kişi hayatını kaybetti, 61 bin konut yıkıldı veya kullanılamaz hale geldi. </a:t>
            </a:r>
          </a:p>
          <a:p>
            <a:pPr>
              <a:buClr>
                <a:schemeClr val="accent6"/>
              </a:buClr>
              <a:buFont typeface="Wingdings" panose="05000000000000000000" pitchFamily="2" charset="2"/>
              <a:buChar char="v"/>
            </a:pPr>
            <a:r>
              <a:rPr lang="tr-TR" sz="2000" dirty="0" smtClean="0">
                <a:latin typeface="Comic Sans MS" panose="030F0702030302020204" pitchFamily="66" charset="0"/>
              </a:rPr>
              <a:t>1955-1969 yılları arasında, ortalama yıllık su baskını sayısı 80 oldu. Ancak ''taşkın önleme ve kontrol programı'' çerçevesinde bu rakam, 1970-2000 yılları arasında 24'e düşürüldü. </a:t>
            </a:r>
          </a:p>
          <a:p>
            <a:pPr>
              <a:buClr>
                <a:schemeClr val="accent6"/>
              </a:buClr>
              <a:buFont typeface="Wingdings" panose="05000000000000000000" pitchFamily="2" charset="2"/>
              <a:buChar char="v"/>
            </a:pPr>
            <a:r>
              <a:rPr lang="tr-TR" sz="2000" dirty="0" smtClean="0">
                <a:latin typeface="Comic Sans MS" panose="030F0702030302020204" pitchFamily="66" charset="0"/>
              </a:rPr>
              <a:t>1955-2002 yıllarına ilişkin sel tehlike ve ekonomik kayıp haritasına göre, İzmir, Bartın, Hatay, Gaziantep ve Trabzon'da, 100 milyon dolar üzerinde kayıp meydana geldi.” </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640FB5C-401A-4D72-B979-DD3CAAFA885F}" type="slidenum">
              <a:rPr lang="tr-TR">
                <a:solidFill>
                  <a:srgbClr val="898989"/>
                </a:solidFill>
              </a:rPr>
              <a:pPr eaLnBrk="1" hangingPunct="1"/>
              <a:t>8</a:t>
            </a:fld>
            <a:endParaRPr lang="tr-TR">
              <a:solidFill>
                <a:srgbClr val="898989"/>
              </a:solidFill>
            </a:endParaRPr>
          </a:p>
        </p:txBody>
      </p:sp>
      <p:pic>
        <p:nvPicPr>
          <p:cNvPr id="9221" name="Picture 2" descr="http://www.risalehaber.com/images/news/623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5104772"/>
            <a:ext cx="2431157"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tr-TR" sz="3200" dirty="0" smtClean="0">
                <a:solidFill>
                  <a:schemeClr val="accent6"/>
                </a:solidFill>
                <a:latin typeface="Comic Sans MS" panose="030F0702030302020204" pitchFamily="66" charset="0"/>
              </a:rPr>
              <a:t>Aile Afet Hazırlık Planı</a:t>
            </a:r>
          </a:p>
        </p:txBody>
      </p:sp>
      <p:sp>
        <p:nvSpPr>
          <p:cNvPr id="82947" name="Rectangle 3"/>
          <p:cNvSpPr>
            <a:spLocks noGrp="1" noChangeArrowheads="1"/>
          </p:cNvSpPr>
          <p:nvPr>
            <p:ph idx="1"/>
          </p:nvPr>
        </p:nvSpPr>
        <p:spPr>
          <a:xfrm>
            <a:off x="2209800" y="1417638"/>
            <a:ext cx="6400800" cy="4603650"/>
          </a:xfrm>
        </p:spPr>
        <p:txBody>
          <a:bodyPr/>
          <a:lstStyle/>
          <a:p>
            <a:pPr marL="609600" indent="-609600">
              <a:lnSpc>
                <a:spcPct val="80000"/>
              </a:lnSpc>
              <a:buClr>
                <a:schemeClr val="accent6"/>
              </a:buClr>
              <a:buFontTx/>
              <a:buAutoNum type="arabicPeriod"/>
            </a:pPr>
            <a:r>
              <a:rPr lang="tr-TR" sz="2000" dirty="0" smtClean="0"/>
              <a:t>Aile toplantısı yapın</a:t>
            </a:r>
          </a:p>
          <a:p>
            <a:pPr marL="609600" indent="-609600">
              <a:lnSpc>
                <a:spcPct val="80000"/>
              </a:lnSpc>
              <a:buClr>
                <a:schemeClr val="accent6"/>
              </a:buClr>
              <a:buFontTx/>
              <a:buAutoNum type="arabicPeriod"/>
            </a:pPr>
            <a:r>
              <a:rPr lang="tr-TR" sz="2000" dirty="0" smtClean="0"/>
              <a:t>Güvenli yerlerin tespit edilmesi</a:t>
            </a:r>
          </a:p>
          <a:p>
            <a:pPr marL="609600" indent="-609600">
              <a:lnSpc>
                <a:spcPct val="80000"/>
              </a:lnSpc>
              <a:buClr>
                <a:schemeClr val="accent6"/>
              </a:buClr>
              <a:buFontTx/>
              <a:buAutoNum type="arabicPeriod"/>
            </a:pPr>
            <a:r>
              <a:rPr lang="tr-TR" sz="2000" dirty="0" smtClean="0"/>
              <a:t>Çıkış Yollarının tespiti</a:t>
            </a:r>
          </a:p>
          <a:p>
            <a:pPr marL="609600" indent="-609600">
              <a:lnSpc>
                <a:spcPct val="80000"/>
              </a:lnSpc>
              <a:buClr>
                <a:schemeClr val="accent6"/>
              </a:buClr>
              <a:buFontTx/>
              <a:buAutoNum type="arabicPeriod"/>
            </a:pPr>
            <a:r>
              <a:rPr lang="tr-TR" sz="2000" dirty="0" smtClean="0"/>
              <a:t>Su ve Yiyecek hazırlanması</a:t>
            </a:r>
          </a:p>
          <a:p>
            <a:pPr marL="609600" indent="-609600">
              <a:lnSpc>
                <a:spcPct val="80000"/>
              </a:lnSpc>
              <a:buClr>
                <a:schemeClr val="accent6"/>
              </a:buClr>
              <a:buFontTx/>
              <a:buAutoNum type="arabicPeriod"/>
            </a:pPr>
            <a:r>
              <a:rPr lang="tr-TR" sz="2000" dirty="0" err="1" smtClean="0"/>
              <a:t>Tesisatların</a:t>
            </a:r>
            <a:r>
              <a:rPr lang="tr-TR" sz="2000" dirty="0" smtClean="0"/>
              <a:t> Kapatılması</a:t>
            </a:r>
          </a:p>
          <a:p>
            <a:pPr marL="609600" indent="-609600">
              <a:lnSpc>
                <a:spcPct val="80000"/>
              </a:lnSpc>
              <a:buClr>
                <a:schemeClr val="accent6"/>
              </a:buClr>
              <a:buFontTx/>
              <a:buAutoNum type="arabicPeriod"/>
            </a:pPr>
            <a:r>
              <a:rPr lang="tr-TR" sz="2000" dirty="0" smtClean="0"/>
              <a:t>Buluşma Noktaları</a:t>
            </a:r>
          </a:p>
          <a:p>
            <a:pPr marL="609600" indent="-609600">
              <a:lnSpc>
                <a:spcPct val="80000"/>
              </a:lnSpc>
              <a:buClr>
                <a:schemeClr val="accent6"/>
              </a:buClr>
              <a:buFontTx/>
              <a:buAutoNum type="arabicPeriod"/>
            </a:pPr>
            <a:r>
              <a:rPr lang="tr-TR" sz="2000" dirty="0" smtClean="0"/>
              <a:t>Önemli evrakların hazırlanması</a:t>
            </a:r>
          </a:p>
          <a:p>
            <a:pPr marL="609600" indent="-609600">
              <a:lnSpc>
                <a:spcPct val="80000"/>
              </a:lnSpc>
              <a:buClr>
                <a:schemeClr val="accent6"/>
              </a:buClr>
              <a:buFontTx/>
              <a:buAutoNum type="arabicPeriod"/>
            </a:pPr>
            <a:r>
              <a:rPr lang="tr-TR" sz="2000" dirty="0" smtClean="0"/>
              <a:t>Yatağınızın yanında </a:t>
            </a:r>
            <a:r>
              <a:rPr lang="tr-TR" sz="2000" dirty="0" err="1" smtClean="0"/>
              <a:t>fener,iş</a:t>
            </a:r>
            <a:r>
              <a:rPr lang="tr-TR" sz="2000" dirty="0" smtClean="0"/>
              <a:t> eldiveni ve ayakkabı bulundurun</a:t>
            </a:r>
          </a:p>
          <a:p>
            <a:pPr marL="609600" indent="-609600">
              <a:lnSpc>
                <a:spcPct val="80000"/>
              </a:lnSpc>
              <a:buClr>
                <a:schemeClr val="accent6"/>
              </a:buClr>
              <a:buFontTx/>
              <a:buAutoNum type="arabicPeriod"/>
            </a:pPr>
            <a:r>
              <a:rPr lang="tr-TR" sz="2000" dirty="0" smtClean="0"/>
              <a:t>İlk Yardım Seti hazırlayın</a:t>
            </a:r>
          </a:p>
          <a:p>
            <a:pPr marL="609600" indent="-609600">
              <a:lnSpc>
                <a:spcPct val="80000"/>
              </a:lnSpc>
              <a:buClr>
                <a:schemeClr val="accent6"/>
              </a:buClr>
              <a:buFontTx/>
              <a:buAutoNum type="arabicPeriod"/>
            </a:pPr>
            <a:r>
              <a:rPr lang="tr-TR" sz="2000" dirty="0" smtClean="0"/>
              <a:t>Bölge dışı  bağlantı kişinin tespit edin</a:t>
            </a:r>
          </a:p>
          <a:p>
            <a:pPr marL="609600" indent="-609600">
              <a:lnSpc>
                <a:spcPct val="80000"/>
              </a:lnSpc>
              <a:buClr>
                <a:schemeClr val="accent6"/>
              </a:buClr>
              <a:buFontTx/>
              <a:buAutoNum type="arabicPeriod"/>
            </a:pPr>
            <a:r>
              <a:rPr lang="tr-TR" sz="2000" dirty="0" smtClean="0"/>
              <a:t>Bir depremden sonra asla ateş kullanmayın</a:t>
            </a:r>
          </a:p>
          <a:p>
            <a:pPr marL="609600" indent="-609600">
              <a:lnSpc>
                <a:spcPct val="80000"/>
              </a:lnSpc>
              <a:buClr>
                <a:schemeClr val="accent6"/>
              </a:buClr>
              <a:buFontTx/>
              <a:buAutoNum type="arabicPeriod"/>
            </a:pPr>
            <a:r>
              <a:rPr lang="tr-TR" sz="2000" dirty="0" smtClean="0"/>
              <a:t>Sağlıkla ilgili acil durumlar dışında telefonu kullanmayın!</a:t>
            </a:r>
          </a:p>
          <a:p>
            <a:pPr marL="609600" indent="-609600">
              <a:lnSpc>
                <a:spcPct val="80000"/>
              </a:lnSpc>
              <a:buClr>
                <a:schemeClr val="accent6"/>
              </a:buClr>
            </a:pPr>
            <a:endParaRPr lang="tr-TR" sz="2000" dirty="0" smtClean="0"/>
          </a:p>
        </p:txBody>
      </p:sp>
      <p:pic>
        <p:nvPicPr>
          <p:cNvPr id="82948" name="Picture 4" descr="depre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8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71438"/>
            <a:ext cx="8229600" cy="1143000"/>
          </a:xfrm>
        </p:spPr>
        <p:txBody>
          <a:bodyPr/>
          <a:lstStyle/>
          <a:p>
            <a:r>
              <a:rPr lang="tr-TR" sz="2400" dirty="0" smtClean="0">
                <a:solidFill>
                  <a:schemeClr val="accent6"/>
                </a:solidFill>
                <a:latin typeface="Comic Sans MS" panose="030F0702030302020204" pitchFamily="66" charset="0"/>
              </a:rPr>
              <a:t>HAYAT ÜÇGENİNİ OLUŞTURABİLECEĞİNİZ EŞYALARI VE BÖLGELERİ BELİRLEYİN.</a:t>
            </a:r>
          </a:p>
        </p:txBody>
      </p:sp>
      <p:pic>
        <p:nvPicPr>
          <p:cNvPr id="83971" name="Picture 4" descr="hayat üçge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6400800" cy="35607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3972" name="Picture 5" descr="depre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762000"/>
            <a:ext cx="1219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28650" y="71438"/>
            <a:ext cx="8229600" cy="1143000"/>
          </a:xfrm>
        </p:spPr>
        <p:txBody>
          <a:bodyPr/>
          <a:lstStyle/>
          <a:p>
            <a:r>
              <a:rPr lang="tr-TR" sz="2800" dirty="0" smtClean="0">
                <a:solidFill>
                  <a:schemeClr val="accent6"/>
                </a:solidFill>
                <a:latin typeface="Comic Sans MS" panose="030F0702030302020204" pitchFamily="66" charset="0"/>
              </a:rPr>
              <a:t>TEHLİKELİ BÖLGELERİ EŞYALARI BELİRLEYİN,  ÖNLEMLERİNİZİ ALIN</a:t>
            </a:r>
          </a:p>
        </p:txBody>
      </p:sp>
      <p:grpSp>
        <p:nvGrpSpPr>
          <p:cNvPr id="84995" name="Group 4"/>
          <p:cNvGrpSpPr>
            <a:grpSpLocks noChangeAspect="1"/>
          </p:cNvGrpSpPr>
          <p:nvPr/>
        </p:nvGrpSpPr>
        <p:grpSpPr bwMode="auto">
          <a:xfrm>
            <a:off x="1752600" y="1905000"/>
            <a:ext cx="2895600" cy="1849438"/>
            <a:chOff x="566" y="929"/>
            <a:chExt cx="4396" cy="2794"/>
          </a:xfrm>
        </p:grpSpPr>
        <p:sp>
          <p:nvSpPr>
            <p:cNvPr id="85004" name="AutoShape 5"/>
            <p:cNvSpPr>
              <a:spLocks noChangeAspect="1" noChangeArrowheads="1"/>
            </p:cNvSpPr>
            <p:nvPr/>
          </p:nvSpPr>
          <p:spPr bwMode="auto">
            <a:xfrm>
              <a:off x="566" y="929"/>
              <a:ext cx="4396" cy="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tr-TR" b="1">
                <a:latin typeface="Microsoft Sans Serif" panose="020B0604020202020204" pitchFamily="34" charset="0"/>
              </a:endParaRPr>
            </a:p>
          </p:txBody>
        </p:sp>
        <p:pic>
          <p:nvPicPr>
            <p:cNvPr id="85005" name="Picture 6" descr="PIC00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5" y="929"/>
              <a:ext cx="2197" cy="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6" name="Picture 7" descr="vidalama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6" y="929"/>
              <a:ext cx="2194" cy="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7" name="Rectangle 8"/>
            <p:cNvSpPr>
              <a:spLocks noChangeArrowheads="1"/>
            </p:cNvSpPr>
            <p:nvPr/>
          </p:nvSpPr>
          <p:spPr bwMode="auto">
            <a:xfrm>
              <a:off x="568" y="3118"/>
              <a:ext cx="4394" cy="605"/>
            </a:xfrm>
            <a:prstGeom prst="rect">
              <a:avLst/>
            </a:prstGeom>
            <a:solidFill>
              <a:srgbClr val="FF0000"/>
            </a:solidFill>
            <a:ln w="9525">
              <a:solidFill>
                <a:srgbClr val="000000"/>
              </a:solidFill>
              <a:miter lim="800000"/>
              <a:headEnd/>
              <a:tailEnd/>
            </a:ln>
          </p:spPr>
          <p:txBody>
            <a:bodyPr lIns="59436" tIns="29718" rIns="59436" bIns="29718"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sz="1000" b="1">
                  <a:solidFill>
                    <a:srgbClr val="FFFFFF"/>
                  </a:solidFill>
                  <a:latin typeface="Square721 BT" pitchFamily="34" charset="0"/>
                </a:rPr>
                <a:t>SABİTLEYİN</a:t>
              </a:r>
              <a:endParaRPr lang="tr-TR" b="1">
                <a:latin typeface="Microsoft Sans Serif" panose="020B0604020202020204" pitchFamily="34" charset="0"/>
              </a:endParaRPr>
            </a:p>
          </p:txBody>
        </p:sp>
      </p:grpSp>
      <p:grpSp>
        <p:nvGrpSpPr>
          <p:cNvPr id="84996" name="Group 9"/>
          <p:cNvGrpSpPr>
            <a:grpSpLocks/>
          </p:cNvGrpSpPr>
          <p:nvPr/>
        </p:nvGrpSpPr>
        <p:grpSpPr bwMode="auto">
          <a:xfrm>
            <a:off x="5105400" y="1828800"/>
            <a:ext cx="3200400" cy="2514600"/>
            <a:chOff x="1285" y="794"/>
            <a:chExt cx="6577" cy="4598"/>
          </a:xfrm>
        </p:grpSpPr>
        <p:pic>
          <p:nvPicPr>
            <p:cNvPr id="84998" name="Picture 10" descr="PIC00002"/>
            <p:cNvPicPr>
              <a:picLocks noChangeAspect="1" noChangeArrowheads="1"/>
            </p:cNvPicPr>
            <p:nvPr/>
          </p:nvPicPr>
          <p:blipFill>
            <a:blip r:embed="rId4">
              <a:extLst>
                <a:ext uri="{28A0092B-C50C-407E-A947-70E740481C1C}">
                  <a14:useLocalDpi xmlns:a14="http://schemas.microsoft.com/office/drawing/2010/main" val="0"/>
                </a:ext>
              </a:extLst>
            </a:blip>
            <a:srcRect l="2480" r="1117"/>
            <a:stretch>
              <a:fillRect/>
            </a:stretch>
          </p:blipFill>
          <p:spPr bwMode="auto">
            <a:xfrm>
              <a:off x="1285" y="877"/>
              <a:ext cx="6577" cy="451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84999" name="Group 11"/>
            <p:cNvGrpSpPr>
              <a:grpSpLocks/>
            </p:cNvGrpSpPr>
            <p:nvPr/>
          </p:nvGrpSpPr>
          <p:grpSpPr bwMode="auto">
            <a:xfrm>
              <a:off x="1782" y="794"/>
              <a:ext cx="3458" cy="2665"/>
              <a:chOff x="1671" y="932"/>
              <a:chExt cx="3458" cy="2665"/>
            </a:xfrm>
          </p:grpSpPr>
          <p:pic>
            <p:nvPicPr>
              <p:cNvPr id="85000" name="Picture 12" descr="yangin1"/>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2" y="3257"/>
                <a:ext cx="239"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1" name="Picture 13" descr="dikkat işareti"/>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1" y="1785"/>
                <a:ext cx="793" cy="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2" name="Picture 14" descr="dikkat işareti"/>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16" y="932"/>
                <a:ext cx="793" cy="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3" name="Picture 15" descr="dikkat işareti"/>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37" y="2350"/>
                <a:ext cx="792" cy="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84997" name="Picture 16" descr="deprem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4128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0"/>
            <a:ext cx="8229600" cy="1143000"/>
          </a:xfrm>
        </p:spPr>
        <p:txBody>
          <a:bodyPr/>
          <a:lstStyle/>
          <a:p>
            <a:r>
              <a:rPr lang="tr-TR" sz="2800" dirty="0" smtClean="0">
                <a:solidFill>
                  <a:schemeClr val="accent6"/>
                </a:solidFill>
                <a:latin typeface="Comic Sans MS" panose="030F0702030302020204" pitchFamily="66" charset="0"/>
              </a:rPr>
              <a:t>YAŞAM DESTEK ÜNİTESİ HAZIRLAYIN...</a:t>
            </a:r>
          </a:p>
        </p:txBody>
      </p:sp>
      <p:sp>
        <p:nvSpPr>
          <p:cNvPr id="86019" name="Rectangle 3"/>
          <p:cNvSpPr>
            <a:spLocks noGrp="1" noChangeArrowheads="1"/>
          </p:cNvSpPr>
          <p:nvPr>
            <p:ph idx="1"/>
          </p:nvPr>
        </p:nvSpPr>
        <p:spPr>
          <a:xfrm>
            <a:off x="1981200" y="1412776"/>
            <a:ext cx="4800600" cy="4968552"/>
          </a:xfrm>
        </p:spPr>
        <p:txBody>
          <a:bodyPr/>
          <a:lstStyle/>
          <a:p>
            <a:pPr>
              <a:lnSpc>
                <a:spcPct val="80000"/>
              </a:lnSpc>
              <a:buClr>
                <a:schemeClr val="accent6"/>
              </a:buClr>
              <a:buFont typeface="Wingdings" panose="05000000000000000000" pitchFamily="2" charset="2"/>
              <a:buChar char="v"/>
            </a:pPr>
            <a:r>
              <a:rPr lang="tr-TR" sz="2000" dirty="0" smtClean="0"/>
              <a:t>Aile kimlik bilgileri</a:t>
            </a:r>
          </a:p>
          <a:p>
            <a:pPr>
              <a:lnSpc>
                <a:spcPct val="80000"/>
              </a:lnSpc>
              <a:buClr>
                <a:schemeClr val="accent6"/>
              </a:buClr>
              <a:buFont typeface="Wingdings" panose="05000000000000000000" pitchFamily="2" charset="2"/>
              <a:buChar char="v"/>
            </a:pPr>
            <a:r>
              <a:rPr lang="tr-TR" sz="2000" dirty="0" smtClean="0"/>
              <a:t>Su</a:t>
            </a:r>
          </a:p>
          <a:p>
            <a:pPr>
              <a:lnSpc>
                <a:spcPct val="80000"/>
              </a:lnSpc>
              <a:buClr>
                <a:schemeClr val="accent6"/>
              </a:buClr>
              <a:buFont typeface="Wingdings" panose="05000000000000000000" pitchFamily="2" charset="2"/>
              <a:buChar char="v"/>
            </a:pPr>
            <a:r>
              <a:rPr lang="tr-TR" sz="2000" dirty="0" smtClean="0"/>
              <a:t>Enerji veren yiyecekler</a:t>
            </a:r>
          </a:p>
          <a:p>
            <a:pPr>
              <a:lnSpc>
                <a:spcPct val="80000"/>
              </a:lnSpc>
              <a:buClr>
                <a:schemeClr val="accent6"/>
              </a:buClr>
              <a:buFont typeface="Wingdings" panose="05000000000000000000" pitchFamily="2" charset="2"/>
              <a:buChar char="v"/>
            </a:pPr>
            <a:r>
              <a:rPr lang="tr-TR" sz="2000" dirty="0" smtClean="0"/>
              <a:t>Pilli radyo ve yedek pilleri,</a:t>
            </a:r>
          </a:p>
          <a:p>
            <a:pPr>
              <a:lnSpc>
                <a:spcPct val="80000"/>
              </a:lnSpc>
              <a:buClr>
                <a:schemeClr val="accent6"/>
              </a:buClr>
              <a:buFont typeface="Wingdings" panose="05000000000000000000" pitchFamily="2" charset="2"/>
              <a:buChar char="v"/>
            </a:pPr>
            <a:r>
              <a:rPr lang="tr-TR" sz="2000" dirty="0" smtClean="0"/>
              <a:t>El feneri ve yedek pilleri,</a:t>
            </a:r>
          </a:p>
          <a:p>
            <a:pPr>
              <a:lnSpc>
                <a:spcPct val="80000"/>
              </a:lnSpc>
              <a:buClr>
                <a:schemeClr val="accent6"/>
              </a:buClr>
              <a:buFont typeface="Wingdings" panose="05000000000000000000" pitchFamily="2" charset="2"/>
              <a:buChar char="v"/>
            </a:pPr>
            <a:r>
              <a:rPr lang="tr-TR" sz="2000" dirty="0" smtClean="0"/>
              <a:t>İlkyardım çantası, kitapçığı</a:t>
            </a:r>
          </a:p>
          <a:p>
            <a:pPr>
              <a:lnSpc>
                <a:spcPct val="80000"/>
              </a:lnSpc>
              <a:buClr>
                <a:schemeClr val="accent6"/>
              </a:buClr>
              <a:buFont typeface="Wingdings" panose="05000000000000000000" pitchFamily="2" charset="2"/>
              <a:buChar char="v"/>
            </a:pPr>
            <a:r>
              <a:rPr lang="tr-TR" sz="2000" dirty="0" smtClean="0"/>
              <a:t>Kişilerin kullandıkları özel ilaçları,</a:t>
            </a:r>
          </a:p>
          <a:p>
            <a:pPr>
              <a:lnSpc>
                <a:spcPct val="80000"/>
              </a:lnSpc>
              <a:buClr>
                <a:schemeClr val="accent6"/>
              </a:buClr>
              <a:buFont typeface="Wingdings" panose="05000000000000000000" pitchFamily="2" charset="2"/>
              <a:buChar char="v"/>
            </a:pPr>
            <a:r>
              <a:rPr lang="tr-TR" sz="2000" dirty="0" smtClean="0"/>
              <a:t>Mendil, tuvalet kağıdı</a:t>
            </a:r>
          </a:p>
          <a:p>
            <a:pPr>
              <a:lnSpc>
                <a:spcPct val="80000"/>
              </a:lnSpc>
              <a:buClr>
                <a:schemeClr val="accent6"/>
              </a:buClr>
              <a:buFont typeface="Wingdings" panose="05000000000000000000" pitchFamily="2" charset="2"/>
              <a:buChar char="v"/>
            </a:pPr>
            <a:r>
              <a:rPr lang="tr-TR" sz="2000" dirty="0" smtClean="0"/>
              <a:t>Bir miktar Para</a:t>
            </a:r>
          </a:p>
          <a:p>
            <a:pPr>
              <a:lnSpc>
                <a:spcPct val="80000"/>
              </a:lnSpc>
              <a:buClr>
                <a:schemeClr val="accent6"/>
              </a:buClr>
              <a:buFont typeface="Wingdings" panose="05000000000000000000" pitchFamily="2" charset="2"/>
              <a:buChar char="v"/>
            </a:pPr>
            <a:r>
              <a:rPr lang="tr-TR" sz="2000" dirty="0" smtClean="0"/>
              <a:t>Çok amaçlı çakı </a:t>
            </a:r>
          </a:p>
          <a:p>
            <a:pPr>
              <a:lnSpc>
                <a:spcPct val="80000"/>
              </a:lnSpc>
              <a:buClr>
                <a:schemeClr val="accent6"/>
              </a:buClr>
              <a:buFont typeface="Wingdings" panose="05000000000000000000" pitchFamily="2" charset="2"/>
              <a:buChar char="v"/>
            </a:pPr>
            <a:r>
              <a:rPr lang="tr-TR" sz="2000" dirty="0" smtClean="0"/>
              <a:t>Battaniye, eldiven, giyecek, ayakkabı,</a:t>
            </a:r>
          </a:p>
          <a:p>
            <a:pPr>
              <a:lnSpc>
                <a:spcPct val="80000"/>
              </a:lnSpc>
              <a:buClr>
                <a:schemeClr val="accent6"/>
              </a:buClr>
              <a:buFont typeface="Wingdings" panose="05000000000000000000" pitchFamily="2" charset="2"/>
              <a:buChar char="v"/>
            </a:pPr>
            <a:r>
              <a:rPr lang="tr-TR" sz="2000" dirty="0" smtClean="0"/>
              <a:t>Bir kat giysi</a:t>
            </a:r>
          </a:p>
          <a:p>
            <a:pPr>
              <a:lnSpc>
                <a:spcPct val="80000"/>
              </a:lnSpc>
              <a:buClr>
                <a:schemeClr val="accent6"/>
              </a:buClr>
              <a:buFont typeface="Wingdings" panose="05000000000000000000" pitchFamily="2" charset="2"/>
              <a:buChar char="v"/>
            </a:pPr>
            <a:r>
              <a:rPr lang="tr-TR" sz="2000" dirty="0" smtClean="0"/>
              <a:t>Kalem , kağıt</a:t>
            </a:r>
          </a:p>
          <a:p>
            <a:pPr>
              <a:lnSpc>
                <a:spcPct val="80000"/>
              </a:lnSpc>
              <a:buClr>
                <a:schemeClr val="accent6"/>
              </a:buClr>
              <a:buFont typeface="Wingdings" panose="05000000000000000000" pitchFamily="2" charset="2"/>
              <a:buChar char="v"/>
            </a:pPr>
            <a:r>
              <a:rPr lang="tr-TR" sz="2000" dirty="0" smtClean="0"/>
              <a:t>Uzun ip </a:t>
            </a:r>
          </a:p>
          <a:p>
            <a:pPr>
              <a:lnSpc>
                <a:spcPct val="80000"/>
              </a:lnSpc>
              <a:buClr>
                <a:schemeClr val="accent6"/>
              </a:buClr>
              <a:buFont typeface="Wingdings" panose="05000000000000000000" pitchFamily="2" charset="2"/>
              <a:buChar char="v"/>
            </a:pPr>
            <a:r>
              <a:rPr lang="tr-TR" sz="2000" dirty="0" smtClean="0"/>
              <a:t>Düdük.</a:t>
            </a:r>
          </a:p>
        </p:txBody>
      </p:sp>
      <p:grpSp>
        <p:nvGrpSpPr>
          <p:cNvPr id="86020" name="Group 4"/>
          <p:cNvGrpSpPr>
            <a:grpSpLocks/>
          </p:cNvGrpSpPr>
          <p:nvPr/>
        </p:nvGrpSpPr>
        <p:grpSpPr bwMode="auto">
          <a:xfrm>
            <a:off x="381000" y="838200"/>
            <a:ext cx="1371600" cy="2133600"/>
            <a:chOff x="6650" y="3416"/>
            <a:chExt cx="1552" cy="2345"/>
          </a:xfrm>
        </p:grpSpPr>
        <p:pic>
          <p:nvPicPr>
            <p:cNvPr id="86023" name="Picture 5" descr="fd01935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3" y="3558"/>
              <a:ext cx="1316" cy="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4" name="Picture 6" descr="j02711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0" y="3819"/>
              <a:ext cx="1552" cy="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5" name="Picture 7" descr="j02811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7" y="4529"/>
              <a:ext cx="1254" cy="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6" name="Picture 8" descr="j01974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8" y="3416"/>
              <a:ext cx="494" cy="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6021" name="Picture 9" descr="hh01677_"/>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228600" y="3657600"/>
            <a:ext cx="1458913" cy="169862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6022" name="Picture 10" descr="deprem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4800" y="762000"/>
            <a:ext cx="1219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tr-TR" sz="2800" dirty="0" smtClean="0">
                <a:solidFill>
                  <a:schemeClr val="accent6"/>
                </a:solidFill>
                <a:latin typeface="Comic Sans MS" panose="030F0702030302020204" pitchFamily="66" charset="0"/>
              </a:rPr>
              <a:t>AFET BİLGİ KARTI  HAZIRLAYIN</a:t>
            </a:r>
          </a:p>
        </p:txBody>
      </p:sp>
      <p:sp>
        <p:nvSpPr>
          <p:cNvPr id="87043" name="Text Box 4"/>
          <p:cNvSpPr txBox="1">
            <a:spLocks noChangeArrowheads="1"/>
          </p:cNvSpPr>
          <p:nvPr/>
        </p:nvSpPr>
        <p:spPr bwMode="auto">
          <a:xfrm>
            <a:off x="1981200" y="1371600"/>
            <a:ext cx="3124200" cy="3657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1600" b="1">
                <a:solidFill>
                  <a:srgbClr val="000000"/>
                </a:solidFill>
                <a:latin typeface="Tahoma" panose="020B0604030504040204" pitchFamily="34" charset="0"/>
              </a:rPr>
              <a:t>Afet bilgi kartı</a:t>
            </a:r>
            <a:r>
              <a:rPr lang="tr-TR" sz="1600">
                <a:solidFill>
                  <a:srgbClr val="000000"/>
                </a:solidFill>
                <a:latin typeface="Tahoma" panose="020B0604030504040204" pitchFamily="34" charset="0"/>
              </a:rPr>
              <a:t>	</a:t>
            </a:r>
          </a:p>
          <a:p>
            <a:pPr eaLnBrk="1" hangingPunct="1"/>
            <a:endParaRPr lang="tr-TR" sz="1600">
              <a:solidFill>
                <a:srgbClr val="000000"/>
              </a:solidFill>
              <a:latin typeface="Tahoma" panose="020B0604030504040204" pitchFamily="34" charset="0"/>
            </a:endParaRPr>
          </a:p>
          <a:p>
            <a:pPr eaLnBrk="1" hangingPunct="1"/>
            <a:r>
              <a:rPr lang="tr-TR" sz="1600" b="1">
                <a:solidFill>
                  <a:srgbClr val="000000"/>
                </a:solidFill>
                <a:latin typeface="Tahoma" panose="020B0604030504040204" pitchFamily="34" charset="0"/>
              </a:rPr>
              <a:t>T.C. Kimlik No :</a:t>
            </a:r>
            <a:r>
              <a:rPr lang="tr-TR" sz="1600">
                <a:solidFill>
                  <a:srgbClr val="000000"/>
                </a:solidFill>
                <a:latin typeface="Tahoma" panose="020B0604030504040204" pitchFamily="34" charset="0"/>
              </a:rPr>
              <a:t> </a:t>
            </a:r>
          </a:p>
          <a:p>
            <a:pPr eaLnBrk="1" hangingPunct="1"/>
            <a:r>
              <a:rPr lang="tr-TR" sz="1600" b="1">
                <a:solidFill>
                  <a:srgbClr val="000000"/>
                </a:solidFill>
                <a:latin typeface="Tahoma" panose="020B0604030504040204" pitchFamily="34" charset="0"/>
              </a:rPr>
              <a:t>Adı Soyadı	</a:t>
            </a:r>
            <a:r>
              <a:rPr lang="tr-TR" sz="1600">
                <a:solidFill>
                  <a:srgbClr val="000000"/>
                </a:solidFill>
                <a:latin typeface="Tahoma" panose="020B0604030504040204" pitchFamily="34" charset="0"/>
              </a:rPr>
              <a:t> : </a:t>
            </a:r>
          </a:p>
          <a:p>
            <a:pPr eaLnBrk="1" hangingPunct="1"/>
            <a:r>
              <a:rPr lang="tr-TR" sz="1600" b="1">
                <a:solidFill>
                  <a:srgbClr val="000000"/>
                </a:solidFill>
                <a:latin typeface="Tahoma" panose="020B0604030504040204" pitchFamily="34" charset="0"/>
              </a:rPr>
              <a:t>Kan Grubu</a:t>
            </a:r>
            <a:r>
              <a:rPr lang="tr-TR" sz="1600">
                <a:solidFill>
                  <a:srgbClr val="000000"/>
                </a:solidFill>
                <a:latin typeface="Tahoma" panose="020B0604030504040204" pitchFamily="34" charset="0"/>
              </a:rPr>
              <a:t>	 :</a:t>
            </a:r>
          </a:p>
          <a:p>
            <a:pPr eaLnBrk="1" hangingPunct="1"/>
            <a:endParaRPr lang="tr-TR" sz="1600" b="1">
              <a:solidFill>
                <a:srgbClr val="000000"/>
              </a:solidFill>
              <a:latin typeface="Tahoma" panose="020B0604030504040204" pitchFamily="34" charset="0"/>
            </a:endParaRPr>
          </a:p>
          <a:p>
            <a:pPr eaLnBrk="1" hangingPunct="1"/>
            <a:r>
              <a:rPr lang="tr-TR" sz="1600" b="1">
                <a:solidFill>
                  <a:srgbClr val="000000"/>
                </a:solidFill>
                <a:latin typeface="Tahoma" panose="020B0604030504040204" pitchFamily="34" charset="0"/>
              </a:rPr>
              <a:t>Şehir içi Telefon Bilgileri	</a:t>
            </a:r>
            <a:endParaRPr lang="tr-TR" sz="1600">
              <a:solidFill>
                <a:srgbClr val="000000"/>
              </a:solidFill>
              <a:latin typeface="Tahoma" panose="020B0604030504040204" pitchFamily="34" charset="0"/>
            </a:endParaRPr>
          </a:p>
          <a:p>
            <a:pPr eaLnBrk="1" hangingPunct="1"/>
            <a:r>
              <a:rPr lang="tr-TR" sz="1600" b="1">
                <a:solidFill>
                  <a:srgbClr val="000000"/>
                </a:solidFill>
                <a:latin typeface="Tahoma" panose="020B0604030504040204" pitchFamily="34" charset="0"/>
              </a:rPr>
              <a:t>İsim:</a:t>
            </a:r>
            <a:r>
              <a:rPr lang="tr-TR" sz="1600">
                <a:solidFill>
                  <a:srgbClr val="000000"/>
                </a:solidFill>
                <a:latin typeface="Tahoma" panose="020B0604030504040204" pitchFamily="34" charset="0"/>
              </a:rPr>
              <a:t> 	</a:t>
            </a:r>
            <a:r>
              <a:rPr lang="tr-TR" sz="1600" b="1">
                <a:solidFill>
                  <a:srgbClr val="000000"/>
                </a:solidFill>
                <a:latin typeface="Tahoma" panose="020B0604030504040204" pitchFamily="34" charset="0"/>
              </a:rPr>
              <a:t>Tel</a:t>
            </a:r>
            <a:r>
              <a:rPr lang="tr-TR" sz="1600">
                <a:solidFill>
                  <a:srgbClr val="000000"/>
                </a:solidFill>
                <a:latin typeface="Tahoma" panose="020B0604030504040204" pitchFamily="34" charset="0"/>
              </a:rPr>
              <a:t>:0 [    ] </a:t>
            </a:r>
          </a:p>
          <a:p>
            <a:pPr eaLnBrk="1" hangingPunct="1"/>
            <a:r>
              <a:rPr lang="tr-TR" sz="1600" b="1">
                <a:solidFill>
                  <a:srgbClr val="000000"/>
                </a:solidFill>
                <a:latin typeface="Tahoma" panose="020B0604030504040204" pitchFamily="34" charset="0"/>
              </a:rPr>
              <a:t>İsim:</a:t>
            </a:r>
            <a:r>
              <a:rPr lang="tr-TR" sz="1600">
                <a:solidFill>
                  <a:srgbClr val="000000"/>
                </a:solidFill>
                <a:latin typeface="Tahoma" panose="020B0604030504040204" pitchFamily="34" charset="0"/>
              </a:rPr>
              <a:t> 	</a:t>
            </a:r>
            <a:r>
              <a:rPr lang="tr-TR" sz="1600" b="1">
                <a:solidFill>
                  <a:srgbClr val="000000"/>
                </a:solidFill>
                <a:latin typeface="Tahoma" panose="020B0604030504040204" pitchFamily="34" charset="0"/>
              </a:rPr>
              <a:t>Tel:</a:t>
            </a:r>
            <a:r>
              <a:rPr lang="tr-TR" sz="1600">
                <a:solidFill>
                  <a:srgbClr val="000000"/>
                </a:solidFill>
                <a:latin typeface="Tahoma" panose="020B0604030504040204" pitchFamily="34" charset="0"/>
              </a:rPr>
              <a:t>0 [    ]</a:t>
            </a:r>
          </a:p>
          <a:p>
            <a:pPr eaLnBrk="1" hangingPunct="1"/>
            <a:endParaRPr lang="tr-TR" sz="1600" b="1">
              <a:solidFill>
                <a:srgbClr val="000000"/>
              </a:solidFill>
              <a:latin typeface="Tahoma" panose="020B0604030504040204" pitchFamily="34" charset="0"/>
            </a:endParaRPr>
          </a:p>
          <a:p>
            <a:pPr eaLnBrk="1" hangingPunct="1"/>
            <a:r>
              <a:rPr lang="tr-TR" sz="1600" b="1">
                <a:solidFill>
                  <a:srgbClr val="000000"/>
                </a:solidFill>
                <a:latin typeface="Tahoma" panose="020B0604030504040204" pitchFamily="34" charset="0"/>
              </a:rPr>
              <a:t>Şehirler Arası Telefon Bilgileri	</a:t>
            </a:r>
            <a:endParaRPr lang="tr-TR" sz="1600">
              <a:solidFill>
                <a:srgbClr val="000000"/>
              </a:solidFill>
              <a:latin typeface="Tahoma" panose="020B0604030504040204" pitchFamily="34" charset="0"/>
            </a:endParaRPr>
          </a:p>
          <a:p>
            <a:pPr eaLnBrk="1" hangingPunct="1"/>
            <a:r>
              <a:rPr lang="tr-TR" sz="1600" b="1">
                <a:solidFill>
                  <a:srgbClr val="000000"/>
                </a:solidFill>
                <a:latin typeface="Tahoma" panose="020B0604030504040204" pitchFamily="34" charset="0"/>
              </a:rPr>
              <a:t>İsim:</a:t>
            </a:r>
            <a:r>
              <a:rPr lang="tr-TR" sz="1600">
                <a:solidFill>
                  <a:srgbClr val="000000"/>
                </a:solidFill>
                <a:latin typeface="Tahoma" panose="020B0604030504040204" pitchFamily="34" charset="0"/>
              </a:rPr>
              <a:t> 	Tel:0 [     ] </a:t>
            </a:r>
          </a:p>
          <a:p>
            <a:pPr eaLnBrk="1" hangingPunct="1"/>
            <a:r>
              <a:rPr lang="tr-TR" sz="1600" b="1">
                <a:solidFill>
                  <a:srgbClr val="000000"/>
                </a:solidFill>
                <a:latin typeface="Tahoma" panose="020B0604030504040204" pitchFamily="34" charset="0"/>
              </a:rPr>
              <a:t>İsim:</a:t>
            </a:r>
            <a:r>
              <a:rPr lang="tr-TR" sz="1600">
                <a:solidFill>
                  <a:srgbClr val="000000"/>
                </a:solidFill>
                <a:latin typeface="Tahoma" panose="020B0604030504040204" pitchFamily="34" charset="0"/>
              </a:rPr>
              <a:t> 	Tel:0 [    ] </a:t>
            </a:r>
          </a:p>
          <a:p>
            <a:pPr eaLnBrk="1" hangingPunct="1"/>
            <a:r>
              <a:rPr lang="tr-TR" sz="1600">
                <a:solidFill>
                  <a:srgbClr val="000000"/>
                </a:solidFill>
                <a:latin typeface="Tahoma" panose="020B0604030504040204" pitchFamily="34" charset="0"/>
              </a:rPr>
              <a:t>		</a:t>
            </a:r>
          </a:p>
          <a:p>
            <a:pPr algn="ctr" eaLnBrk="1" hangingPunct="1"/>
            <a:endParaRPr lang="tr-TR" sz="1600" b="1">
              <a:latin typeface="Microsoft Sans Serif" panose="020B0604020202020204" pitchFamily="34" charset="0"/>
            </a:endParaRPr>
          </a:p>
        </p:txBody>
      </p:sp>
      <p:sp>
        <p:nvSpPr>
          <p:cNvPr id="87044" name="Text Box 5"/>
          <p:cNvSpPr txBox="1">
            <a:spLocks noChangeArrowheads="1"/>
          </p:cNvSpPr>
          <p:nvPr/>
        </p:nvSpPr>
        <p:spPr bwMode="auto">
          <a:xfrm>
            <a:off x="5257800" y="1371600"/>
            <a:ext cx="2971800" cy="3657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1600" b="1">
                <a:solidFill>
                  <a:srgbClr val="000000"/>
                </a:solidFill>
                <a:latin typeface="Tahoma" panose="020B0604030504040204" pitchFamily="34" charset="0"/>
              </a:rPr>
              <a:t>Özel bilgiler	</a:t>
            </a:r>
            <a:endParaRPr lang="tr-TR" sz="1600">
              <a:solidFill>
                <a:srgbClr val="000000"/>
              </a:solidFill>
              <a:latin typeface="Tahoma" panose="020B0604030504040204" pitchFamily="34" charset="0"/>
            </a:endParaRPr>
          </a:p>
          <a:p>
            <a:pPr eaLnBrk="1" hangingPunct="1"/>
            <a:r>
              <a:rPr lang="tr-TR" sz="1600" b="1">
                <a:solidFill>
                  <a:srgbClr val="000000"/>
                </a:solidFill>
                <a:latin typeface="Tahoma" panose="020B0604030504040204" pitchFamily="34" charset="0"/>
              </a:rPr>
              <a:t>Düzenli Kullandığı ilaçlar	</a:t>
            </a:r>
            <a:endParaRPr lang="tr-TR" sz="1600">
              <a:solidFill>
                <a:srgbClr val="000000"/>
              </a:solidFill>
              <a:latin typeface="Tahoma" panose="020B0604030504040204" pitchFamily="34" charset="0"/>
            </a:endParaRPr>
          </a:p>
          <a:p>
            <a:pPr eaLnBrk="1" hangingPunct="1"/>
            <a:r>
              <a:rPr lang="tr-TR" sz="1600" b="1">
                <a:solidFill>
                  <a:srgbClr val="000000"/>
                </a:solidFill>
                <a:latin typeface="Tahoma" panose="020B0604030504040204" pitchFamily="34" charset="0"/>
              </a:rPr>
              <a:t>İsim :</a:t>
            </a:r>
            <a:r>
              <a:rPr lang="tr-TR" sz="1600">
                <a:solidFill>
                  <a:srgbClr val="000000"/>
                </a:solidFill>
                <a:latin typeface="Tahoma" panose="020B0604030504040204" pitchFamily="34" charset="0"/>
              </a:rPr>
              <a:t>		</a:t>
            </a:r>
            <a:r>
              <a:rPr lang="tr-TR" sz="1600" b="1">
                <a:solidFill>
                  <a:srgbClr val="000000"/>
                </a:solidFill>
                <a:latin typeface="Tahoma" panose="020B0604030504040204" pitchFamily="34" charset="0"/>
              </a:rPr>
              <a:t>doz :</a:t>
            </a:r>
            <a:r>
              <a:rPr lang="tr-TR" sz="1600">
                <a:solidFill>
                  <a:srgbClr val="000000"/>
                </a:solidFill>
                <a:latin typeface="Tahoma" panose="020B0604030504040204" pitchFamily="34" charset="0"/>
              </a:rPr>
              <a:t>	</a:t>
            </a:r>
          </a:p>
          <a:p>
            <a:pPr eaLnBrk="1" hangingPunct="1"/>
            <a:r>
              <a:rPr lang="tr-TR" sz="1600" b="1">
                <a:solidFill>
                  <a:srgbClr val="000000"/>
                </a:solidFill>
                <a:latin typeface="Tahoma" panose="020B0604030504040204" pitchFamily="34" charset="0"/>
              </a:rPr>
              <a:t>İsim :</a:t>
            </a:r>
            <a:r>
              <a:rPr lang="tr-TR" sz="1600">
                <a:solidFill>
                  <a:srgbClr val="000000"/>
                </a:solidFill>
                <a:latin typeface="Tahoma" panose="020B0604030504040204" pitchFamily="34" charset="0"/>
              </a:rPr>
              <a:t>		</a:t>
            </a:r>
            <a:r>
              <a:rPr lang="tr-TR" sz="1600" b="1">
                <a:solidFill>
                  <a:srgbClr val="000000"/>
                </a:solidFill>
                <a:latin typeface="Tahoma" panose="020B0604030504040204" pitchFamily="34" charset="0"/>
              </a:rPr>
              <a:t>doz :</a:t>
            </a:r>
            <a:r>
              <a:rPr lang="tr-TR" sz="1600">
                <a:solidFill>
                  <a:srgbClr val="000000"/>
                </a:solidFill>
                <a:latin typeface="Tahoma" panose="020B0604030504040204" pitchFamily="34" charset="0"/>
              </a:rPr>
              <a:t>	</a:t>
            </a:r>
          </a:p>
          <a:p>
            <a:pPr eaLnBrk="1" hangingPunct="1"/>
            <a:endParaRPr lang="tr-TR" sz="1600" b="1">
              <a:solidFill>
                <a:srgbClr val="000000"/>
              </a:solidFill>
              <a:latin typeface="Tahoma" panose="020B0604030504040204" pitchFamily="34" charset="0"/>
            </a:endParaRPr>
          </a:p>
          <a:p>
            <a:pPr eaLnBrk="1" hangingPunct="1"/>
            <a:r>
              <a:rPr lang="tr-TR" sz="1600" b="1">
                <a:solidFill>
                  <a:srgbClr val="000000"/>
                </a:solidFill>
                <a:latin typeface="Tahoma" panose="020B0604030504040204" pitchFamily="34" charset="0"/>
              </a:rPr>
              <a:t>Allerjiler	</a:t>
            </a:r>
            <a:endParaRPr lang="tr-TR" sz="1600">
              <a:solidFill>
                <a:srgbClr val="000000"/>
              </a:solidFill>
              <a:latin typeface="Tahoma" panose="020B0604030504040204" pitchFamily="34" charset="0"/>
            </a:endParaRPr>
          </a:p>
          <a:p>
            <a:pPr eaLnBrk="1" hangingPunct="1"/>
            <a:r>
              <a:rPr lang="tr-TR" sz="1600">
                <a:solidFill>
                  <a:srgbClr val="000000"/>
                </a:solidFill>
                <a:latin typeface="Tahoma" panose="020B0604030504040204" pitchFamily="34" charset="0"/>
              </a:rPr>
              <a:t>1.		</a:t>
            </a:r>
          </a:p>
          <a:p>
            <a:pPr eaLnBrk="1" hangingPunct="1"/>
            <a:endParaRPr lang="tr-TR" sz="1600" b="1">
              <a:solidFill>
                <a:srgbClr val="000000"/>
              </a:solidFill>
              <a:latin typeface="Tahoma" panose="020B0604030504040204" pitchFamily="34" charset="0"/>
            </a:endParaRPr>
          </a:p>
          <a:p>
            <a:pPr eaLnBrk="1" hangingPunct="1"/>
            <a:r>
              <a:rPr lang="tr-TR" sz="1600" b="1">
                <a:solidFill>
                  <a:srgbClr val="000000"/>
                </a:solidFill>
                <a:latin typeface="Tahoma" panose="020B0604030504040204" pitchFamily="34" charset="0"/>
              </a:rPr>
              <a:t>Adres:	</a:t>
            </a:r>
            <a:endParaRPr lang="tr-TR" sz="1600">
              <a:solidFill>
                <a:srgbClr val="000000"/>
              </a:solidFill>
              <a:latin typeface="Tahoma" panose="020B0604030504040204" pitchFamily="34" charset="0"/>
            </a:endParaRPr>
          </a:p>
          <a:p>
            <a:pPr eaLnBrk="1" hangingPunct="1"/>
            <a:r>
              <a:rPr lang="tr-TR" sz="1600">
                <a:solidFill>
                  <a:srgbClr val="000000"/>
                </a:solidFill>
                <a:latin typeface="Tahoma" panose="020B0604030504040204" pitchFamily="34" charset="0"/>
              </a:rPr>
              <a:t>1</a:t>
            </a:r>
            <a:endParaRPr lang="tr-TR" sz="1600" b="1">
              <a:solidFill>
                <a:srgbClr val="000000"/>
              </a:solidFill>
              <a:latin typeface="Tahoma" panose="020B0604030504040204" pitchFamily="34" charset="0"/>
            </a:endParaRPr>
          </a:p>
          <a:p>
            <a:pPr eaLnBrk="1" hangingPunct="1"/>
            <a:r>
              <a:rPr lang="tr-TR" sz="1600" b="1">
                <a:solidFill>
                  <a:srgbClr val="000000"/>
                </a:solidFill>
                <a:latin typeface="Tahoma" panose="020B0604030504040204" pitchFamily="34" charset="0"/>
              </a:rPr>
              <a:t>Buluşma Noktası:</a:t>
            </a:r>
          </a:p>
          <a:p>
            <a:pPr eaLnBrk="1" hangingPunct="1"/>
            <a:r>
              <a:rPr lang="tr-TR" sz="1600">
                <a:solidFill>
                  <a:srgbClr val="000000"/>
                </a:solidFill>
                <a:latin typeface="Tahoma" panose="020B0604030504040204" pitchFamily="34" charset="0"/>
              </a:rPr>
              <a:t>1. 		</a:t>
            </a:r>
            <a:endParaRPr lang="tr-TR" sz="1600" b="1">
              <a:latin typeface="Microsoft Sans Serif" panose="020B0604020202020204" pitchFamily="34" charset="0"/>
            </a:endParaRPr>
          </a:p>
        </p:txBody>
      </p:sp>
      <p:pic>
        <p:nvPicPr>
          <p:cNvPr id="87045" name="Picture 6" descr="depre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128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28625" y="71438"/>
            <a:ext cx="8229600" cy="1143000"/>
          </a:xfrm>
        </p:spPr>
        <p:txBody>
          <a:bodyPr/>
          <a:lstStyle/>
          <a:p>
            <a:r>
              <a:rPr lang="tr-TR" sz="2400" dirty="0" smtClean="0">
                <a:solidFill>
                  <a:schemeClr val="accent6"/>
                </a:solidFill>
                <a:latin typeface="Comic Sans MS" panose="030F0702030302020204" pitchFamily="66" charset="0"/>
                <a:sym typeface="Wingdings 2" panose="05020102010507070707" pitchFamily="18" charset="2"/>
              </a:rPr>
              <a:t></a:t>
            </a:r>
            <a:r>
              <a:rPr lang="tr-TR" sz="2400" dirty="0" smtClean="0">
                <a:solidFill>
                  <a:schemeClr val="accent6"/>
                </a:solidFill>
                <a:latin typeface="Comic Sans MS" panose="030F0702030302020204" pitchFamily="66" charset="0"/>
              </a:rPr>
              <a:t> DEPREM SIRASINDA</a:t>
            </a:r>
            <a:r>
              <a:rPr lang="tr-TR" sz="2400" u="sng" dirty="0" smtClean="0">
                <a:solidFill>
                  <a:schemeClr val="accent6"/>
                </a:solidFill>
                <a:latin typeface="Comic Sans MS" panose="030F0702030302020204" pitchFamily="66" charset="0"/>
              </a:rPr>
              <a:t> YAPMAMANIZ</a:t>
            </a:r>
            <a:r>
              <a:rPr lang="tr-TR" sz="2400" dirty="0" smtClean="0">
                <a:solidFill>
                  <a:schemeClr val="accent6"/>
                </a:solidFill>
                <a:latin typeface="Comic Sans MS" panose="030F0702030302020204" pitchFamily="66" charset="0"/>
              </a:rPr>
              <a:t> GEREKENLER</a:t>
            </a:r>
          </a:p>
        </p:txBody>
      </p:sp>
      <p:sp>
        <p:nvSpPr>
          <p:cNvPr id="88067" name="Rectangle 3"/>
          <p:cNvSpPr>
            <a:spLocks noGrp="1" noChangeArrowheads="1"/>
          </p:cNvSpPr>
          <p:nvPr>
            <p:ph idx="1"/>
          </p:nvPr>
        </p:nvSpPr>
        <p:spPr>
          <a:xfrm>
            <a:off x="457200" y="1676400"/>
            <a:ext cx="7315200" cy="3048000"/>
          </a:xfrm>
        </p:spPr>
        <p:txBody>
          <a:bodyPr/>
          <a:lstStyle/>
          <a:p>
            <a:pPr>
              <a:lnSpc>
                <a:spcPct val="90000"/>
              </a:lnSpc>
              <a:buClr>
                <a:schemeClr val="accent6"/>
              </a:buClr>
              <a:buFont typeface="Wingdings" panose="05000000000000000000" pitchFamily="2" charset="2"/>
              <a:buChar char="v"/>
            </a:pPr>
            <a:r>
              <a:rPr lang="tr-TR" sz="2400" dirty="0" smtClean="0">
                <a:latin typeface="Comic Sans MS" panose="030F0702030302020204" pitchFamily="66" charset="0"/>
              </a:rPr>
              <a:t>Merdivenlere ya da çıkışlara doğru koşmayın.</a:t>
            </a:r>
          </a:p>
          <a:p>
            <a:pPr marL="0" indent="0">
              <a:lnSpc>
                <a:spcPct val="90000"/>
              </a:lnSpc>
              <a:buClr>
                <a:schemeClr val="accent6"/>
              </a:buClr>
              <a:buNone/>
            </a:pPr>
            <a:endParaRPr lang="tr-TR" sz="2400" dirty="0" smtClean="0">
              <a:latin typeface="Comic Sans MS" panose="030F0702030302020204" pitchFamily="66" charset="0"/>
            </a:endParaRPr>
          </a:p>
          <a:p>
            <a:pPr>
              <a:lnSpc>
                <a:spcPct val="90000"/>
              </a:lnSpc>
              <a:buClr>
                <a:schemeClr val="accent6"/>
              </a:buClr>
              <a:buFont typeface="Wingdings" panose="05000000000000000000" pitchFamily="2" charset="2"/>
              <a:buChar char="v"/>
            </a:pPr>
            <a:r>
              <a:rPr lang="tr-TR" sz="2400" dirty="0" smtClean="0">
                <a:latin typeface="Comic Sans MS" panose="030F0702030302020204" pitchFamily="66" charset="0"/>
              </a:rPr>
              <a:t>Balkona çıkmayın.</a:t>
            </a:r>
          </a:p>
          <a:p>
            <a:pPr marL="0" indent="0">
              <a:lnSpc>
                <a:spcPct val="90000"/>
              </a:lnSpc>
              <a:buClr>
                <a:schemeClr val="accent6"/>
              </a:buClr>
              <a:buNone/>
            </a:pPr>
            <a:endParaRPr lang="tr-TR" sz="2400" dirty="0" smtClean="0">
              <a:latin typeface="Comic Sans MS" panose="030F0702030302020204" pitchFamily="66" charset="0"/>
            </a:endParaRPr>
          </a:p>
          <a:p>
            <a:pPr>
              <a:lnSpc>
                <a:spcPct val="90000"/>
              </a:lnSpc>
              <a:buClr>
                <a:schemeClr val="accent6"/>
              </a:buClr>
              <a:buFont typeface="Wingdings" panose="05000000000000000000" pitchFamily="2" charset="2"/>
              <a:buChar char="v"/>
            </a:pPr>
            <a:r>
              <a:rPr lang="tr-TR" sz="2400" dirty="0" smtClean="0">
                <a:latin typeface="Comic Sans MS" panose="030F0702030302020204" pitchFamily="66" charset="0"/>
              </a:rPr>
              <a:t>Balkonlardan ya da pencerelerden atlamayın.</a:t>
            </a:r>
          </a:p>
          <a:p>
            <a:pPr marL="0" indent="0">
              <a:lnSpc>
                <a:spcPct val="90000"/>
              </a:lnSpc>
              <a:buClr>
                <a:schemeClr val="accent6"/>
              </a:buClr>
              <a:buNone/>
            </a:pPr>
            <a:endParaRPr lang="tr-TR" sz="2400" dirty="0" smtClean="0">
              <a:latin typeface="Comic Sans MS" panose="030F0702030302020204" pitchFamily="66" charset="0"/>
            </a:endParaRPr>
          </a:p>
          <a:p>
            <a:pPr>
              <a:lnSpc>
                <a:spcPct val="90000"/>
              </a:lnSpc>
              <a:buClr>
                <a:schemeClr val="accent6"/>
              </a:buClr>
              <a:buFont typeface="Wingdings" panose="05000000000000000000" pitchFamily="2" charset="2"/>
              <a:buChar char="v"/>
            </a:pPr>
            <a:r>
              <a:rPr lang="tr-TR" sz="2400" dirty="0" smtClean="0">
                <a:latin typeface="Comic Sans MS" panose="030F0702030302020204" pitchFamily="66" charset="0"/>
              </a:rPr>
              <a:t>Asansör kullanmayın.</a:t>
            </a:r>
          </a:p>
          <a:p>
            <a:pPr marL="0" indent="0">
              <a:lnSpc>
                <a:spcPct val="90000"/>
              </a:lnSpc>
              <a:buClr>
                <a:schemeClr val="accent6"/>
              </a:buClr>
              <a:buNone/>
            </a:pPr>
            <a:endParaRPr lang="tr-TR" sz="2400" dirty="0" smtClean="0">
              <a:latin typeface="Comic Sans MS" panose="030F0702030302020204" pitchFamily="66" charset="0"/>
            </a:endParaRPr>
          </a:p>
        </p:txBody>
      </p:sp>
      <p:sp>
        <p:nvSpPr>
          <p:cNvPr id="88068" name="Rectangle 4"/>
          <p:cNvSpPr>
            <a:spLocks noChangeArrowheads="1"/>
          </p:cNvSpPr>
          <p:nvPr/>
        </p:nvSpPr>
        <p:spPr bwMode="auto">
          <a:xfrm>
            <a:off x="0" y="1524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Tx/>
              <a:buChar char="•"/>
            </a:pPr>
            <a:endParaRPr lang="tr-TR" sz="3200"/>
          </a:p>
        </p:txBody>
      </p:sp>
      <p:pic>
        <p:nvPicPr>
          <p:cNvPr id="88069" name="Picture 5" descr="depre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762000"/>
            <a:ext cx="1219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tr-TR" sz="2400" dirty="0" smtClean="0">
                <a:solidFill>
                  <a:schemeClr val="accent6"/>
                </a:solidFill>
                <a:latin typeface="Comic Sans MS" panose="030F0702030302020204" pitchFamily="66" charset="0"/>
              </a:rPr>
              <a:t>YARDIM ETMEK İÇİN YAPABİLECEĞİNİZ EN DOĞRU ŞEYLER:</a:t>
            </a:r>
          </a:p>
        </p:txBody>
      </p:sp>
      <p:sp>
        <p:nvSpPr>
          <p:cNvPr id="89091" name="Rectangle 3"/>
          <p:cNvSpPr>
            <a:spLocks noGrp="1" noChangeArrowheads="1"/>
          </p:cNvSpPr>
          <p:nvPr>
            <p:ph idx="1"/>
          </p:nvPr>
        </p:nvSpPr>
        <p:spPr>
          <a:xfrm>
            <a:off x="381000" y="1556792"/>
            <a:ext cx="7010400" cy="4976712"/>
          </a:xfrm>
        </p:spPr>
        <p:txBody>
          <a:bodyPr/>
          <a:lstStyle/>
          <a:p>
            <a:pPr>
              <a:lnSpc>
                <a:spcPct val="80000"/>
              </a:lnSpc>
              <a:buClr>
                <a:schemeClr val="accent6"/>
              </a:buClr>
              <a:buFont typeface="Wingdings" panose="05000000000000000000" pitchFamily="2" charset="2"/>
              <a:buChar char="v"/>
            </a:pPr>
            <a:r>
              <a:rPr lang="tr-TR" sz="2200" dirty="0" smtClean="0">
                <a:latin typeface="Comic Sans MS" panose="030F0702030302020204" pitchFamily="66" charset="0"/>
              </a:rPr>
              <a:t>Kendi duygularınızı anlayın</a:t>
            </a:r>
          </a:p>
          <a:p>
            <a:pPr>
              <a:lnSpc>
                <a:spcPct val="80000"/>
              </a:lnSpc>
              <a:buClr>
                <a:schemeClr val="accent6"/>
              </a:buClr>
              <a:buFont typeface="Wingdings" panose="05000000000000000000" pitchFamily="2" charset="2"/>
              <a:buChar char="v"/>
            </a:pPr>
            <a:r>
              <a:rPr lang="tr-TR" sz="2200" dirty="0" smtClean="0">
                <a:latin typeface="Comic Sans MS" panose="030F0702030302020204" pitchFamily="66" charset="0"/>
              </a:rPr>
              <a:t>Başkalarıyla duygularınız hakkında konuşun</a:t>
            </a:r>
          </a:p>
          <a:p>
            <a:pPr>
              <a:lnSpc>
                <a:spcPct val="80000"/>
              </a:lnSpc>
              <a:buClr>
                <a:schemeClr val="accent6"/>
              </a:buClr>
              <a:buFont typeface="Wingdings" panose="05000000000000000000" pitchFamily="2" charset="2"/>
              <a:buChar char="v"/>
            </a:pPr>
            <a:r>
              <a:rPr lang="tr-TR" sz="2200" dirty="0" smtClean="0">
                <a:latin typeface="Comic Sans MS" panose="030F0702030302020204" pitchFamily="66" charset="0"/>
              </a:rPr>
              <a:t>Yardım etmek isteyenlerin yardımlarını kabul edin</a:t>
            </a:r>
          </a:p>
          <a:p>
            <a:pPr>
              <a:lnSpc>
                <a:spcPct val="80000"/>
              </a:lnSpc>
              <a:buClr>
                <a:schemeClr val="accent6"/>
              </a:buClr>
              <a:buFont typeface="Wingdings" panose="05000000000000000000" pitchFamily="2" charset="2"/>
              <a:buChar char="v"/>
            </a:pPr>
            <a:r>
              <a:rPr lang="tr-TR" sz="2200" dirty="0" smtClean="0">
                <a:latin typeface="Comic Sans MS" panose="030F0702030302020204" pitchFamily="66" charset="0"/>
              </a:rPr>
              <a:t>Yeterince dinlenin</a:t>
            </a:r>
          </a:p>
          <a:p>
            <a:pPr>
              <a:lnSpc>
                <a:spcPct val="80000"/>
              </a:lnSpc>
              <a:buClr>
                <a:schemeClr val="accent6"/>
              </a:buClr>
              <a:buFont typeface="Wingdings" panose="05000000000000000000" pitchFamily="2" charset="2"/>
              <a:buChar char="v"/>
            </a:pPr>
            <a:r>
              <a:rPr lang="tr-TR" sz="2200" dirty="0" smtClean="0">
                <a:latin typeface="Comic Sans MS" panose="030F0702030302020204" pitchFamily="66" charset="0"/>
              </a:rPr>
              <a:t>Bedensel faaliyetlere başlayın</a:t>
            </a:r>
          </a:p>
          <a:p>
            <a:pPr>
              <a:lnSpc>
                <a:spcPct val="80000"/>
              </a:lnSpc>
              <a:buClr>
                <a:schemeClr val="accent6"/>
              </a:buClr>
              <a:buFont typeface="Wingdings" panose="05000000000000000000" pitchFamily="2" charset="2"/>
              <a:buChar char="v"/>
            </a:pPr>
            <a:r>
              <a:rPr lang="tr-TR" sz="2200" dirty="0" smtClean="0">
                <a:latin typeface="Comic Sans MS" panose="030F0702030302020204" pitchFamily="66" charset="0"/>
              </a:rPr>
              <a:t>Birine sarılın, dokunmak her zaman yardımcı olur</a:t>
            </a:r>
          </a:p>
          <a:p>
            <a:pPr>
              <a:lnSpc>
                <a:spcPct val="80000"/>
              </a:lnSpc>
              <a:buClr>
                <a:schemeClr val="accent6"/>
              </a:buClr>
              <a:buFont typeface="Wingdings" panose="05000000000000000000" pitchFamily="2" charset="2"/>
              <a:buChar char="v"/>
            </a:pPr>
            <a:r>
              <a:rPr lang="tr-TR" sz="2200" dirty="0" smtClean="0">
                <a:latin typeface="Comic Sans MS" panose="030F0702030302020204" pitchFamily="66" charset="0"/>
              </a:rPr>
              <a:t>Gerçekten dinlemeyi öğrenin ve dinlediğinizi belli edin ancak sorunu sahiplenmeyin</a:t>
            </a:r>
          </a:p>
          <a:p>
            <a:pPr>
              <a:lnSpc>
                <a:spcPct val="80000"/>
              </a:lnSpc>
              <a:buClr>
                <a:schemeClr val="accent6"/>
              </a:buClr>
              <a:buFont typeface="Wingdings" panose="05000000000000000000" pitchFamily="2" charset="2"/>
              <a:buChar char="v"/>
            </a:pPr>
            <a:r>
              <a:rPr lang="tr-TR" sz="2200" dirty="0" smtClean="0">
                <a:latin typeface="Comic Sans MS" panose="030F0702030302020204" pitchFamily="66" charset="0"/>
              </a:rPr>
              <a:t>Başkalarının duygularını, onları değiştirmeye çalışmadan ”kabul edin</a:t>
            </a:r>
          </a:p>
          <a:p>
            <a:pPr>
              <a:lnSpc>
                <a:spcPct val="80000"/>
              </a:lnSpc>
              <a:buClr>
                <a:schemeClr val="accent6"/>
              </a:buClr>
              <a:buFont typeface="Wingdings" panose="05000000000000000000" pitchFamily="2" charset="2"/>
              <a:buChar char="v"/>
            </a:pPr>
            <a:r>
              <a:rPr lang="tr-TR" sz="2200" dirty="0" smtClean="0">
                <a:latin typeface="Comic Sans MS" panose="030F0702030302020204" pitchFamily="66" charset="0"/>
              </a:rPr>
              <a:t>Çocuğunuza daha fazla zaman ayırın</a:t>
            </a:r>
          </a:p>
          <a:p>
            <a:pPr>
              <a:lnSpc>
                <a:spcPct val="80000"/>
              </a:lnSpc>
              <a:buClr>
                <a:schemeClr val="accent6"/>
              </a:buClr>
              <a:buFont typeface="Wingdings" panose="05000000000000000000" pitchFamily="2" charset="2"/>
              <a:buChar char="v"/>
            </a:pPr>
            <a:r>
              <a:rPr lang="tr-TR" sz="2200" dirty="0" smtClean="0">
                <a:latin typeface="Comic Sans MS" panose="030F0702030302020204" pitchFamily="66" charset="0"/>
              </a:rPr>
              <a:t>Başkalarına karşı hoşgörülü olun</a:t>
            </a:r>
          </a:p>
        </p:txBody>
      </p:sp>
      <p:pic>
        <p:nvPicPr>
          <p:cNvPr id="89092" name="Picture 4" descr="depre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275704"/>
            <a:ext cx="1219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idx="1"/>
          </p:nvPr>
        </p:nvSpPr>
        <p:spPr>
          <a:xfrm>
            <a:off x="323528" y="486356"/>
            <a:ext cx="8229600" cy="6255012"/>
          </a:xfrm>
        </p:spPr>
        <p:txBody>
          <a:bodyPr/>
          <a:lstStyle/>
          <a:p>
            <a:pPr>
              <a:lnSpc>
                <a:spcPct val="80000"/>
              </a:lnSpc>
              <a:buFont typeface="Arial" panose="020B0604020202020204" pitchFamily="34" charset="0"/>
              <a:buNone/>
            </a:pPr>
            <a:r>
              <a:rPr lang="tr-TR" sz="2000" b="1" dirty="0" smtClean="0"/>
              <a:t> </a:t>
            </a:r>
            <a:r>
              <a:rPr lang="tr-TR" dirty="0" smtClean="0">
                <a:solidFill>
                  <a:schemeClr val="accent6"/>
                </a:solidFill>
                <a:latin typeface="Comic Sans MS" panose="030F0702030302020204" pitchFamily="66" charset="0"/>
              </a:rPr>
              <a:t>DEPREM ÖNCESİNDE YAPILACAKLAR</a:t>
            </a:r>
          </a:p>
          <a:p>
            <a:pPr>
              <a:lnSpc>
                <a:spcPct val="80000"/>
              </a:lnSpc>
            </a:pPr>
            <a:endParaRPr lang="tr-TR" b="1" dirty="0" smtClean="0">
              <a:solidFill>
                <a:srgbClr val="FF0000"/>
              </a:solidFill>
            </a:endParaRPr>
          </a:p>
          <a:p>
            <a:pPr>
              <a:lnSpc>
                <a:spcPct val="80000"/>
              </a:lnSpc>
            </a:pPr>
            <a:endParaRPr lang="tr-TR" sz="2000" b="1" dirty="0" smtClean="0"/>
          </a:p>
          <a:p>
            <a:pPr>
              <a:lnSpc>
                <a:spcPct val="80000"/>
              </a:lnSpc>
              <a:buClr>
                <a:schemeClr val="accent6"/>
              </a:buClr>
              <a:buFont typeface="Wingdings" panose="05000000000000000000" pitchFamily="2" charset="2"/>
              <a:buChar char="v"/>
            </a:pPr>
            <a:r>
              <a:rPr lang="tr-TR" sz="2400" b="1" dirty="0" smtClean="0">
                <a:solidFill>
                  <a:srgbClr val="FF0000"/>
                </a:solidFill>
                <a:latin typeface="Comic Sans MS" panose="030F0702030302020204" pitchFamily="66" charset="0"/>
              </a:rPr>
              <a:t>Planlayın</a:t>
            </a:r>
            <a:endParaRPr lang="tr-TR" sz="2400" dirty="0" smtClean="0">
              <a:solidFill>
                <a:srgbClr val="FF0000"/>
              </a:solidFill>
              <a:latin typeface="Comic Sans MS" panose="030F0702030302020204" pitchFamily="66" charset="0"/>
            </a:endParaRPr>
          </a:p>
          <a:p>
            <a:pPr>
              <a:lnSpc>
                <a:spcPct val="80000"/>
              </a:lnSpc>
              <a:buClr>
                <a:schemeClr val="accent6"/>
              </a:buClr>
              <a:buFont typeface="Wingdings" panose="05000000000000000000" pitchFamily="2" charset="2"/>
              <a:buChar char="v"/>
            </a:pPr>
            <a:endParaRPr lang="tr-TR" sz="2400" dirty="0" smtClean="0">
              <a:latin typeface="Comic Sans MS" panose="030F0702030302020204" pitchFamily="66" charset="0"/>
            </a:endParaRPr>
          </a:p>
          <a:p>
            <a:pPr>
              <a:lnSpc>
                <a:spcPct val="80000"/>
              </a:lnSpc>
              <a:buClr>
                <a:schemeClr val="accent6"/>
              </a:buClr>
              <a:buFont typeface="Wingdings" panose="05000000000000000000" pitchFamily="2" charset="2"/>
              <a:buChar char="v"/>
            </a:pPr>
            <a:r>
              <a:rPr lang="tr-TR" sz="2400" dirty="0" smtClean="0">
                <a:latin typeface="Comic Sans MS" panose="030F0702030302020204" pitchFamily="66" charset="0"/>
              </a:rPr>
              <a:t>Yaşadığınız / Bulunduğunuz mekanı inceleyin. Korunma için bulunacağınız yeri ve muhtemel kaçış yolunu belirleyin.</a:t>
            </a:r>
          </a:p>
          <a:p>
            <a:pPr>
              <a:lnSpc>
                <a:spcPct val="80000"/>
              </a:lnSpc>
              <a:buClr>
                <a:schemeClr val="accent6"/>
              </a:buClr>
              <a:buFont typeface="Wingdings" panose="05000000000000000000" pitchFamily="2" charset="2"/>
              <a:buChar char="v"/>
            </a:pPr>
            <a:endParaRPr lang="tr-TR" sz="2400" dirty="0" smtClean="0">
              <a:latin typeface="Comic Sans MS" panose="030F0702030302020204" pitchFamily="66" charset="0"/>
            </a:endParaRPr>
          </a:p>
          <a:p>
            <a:pPr>
              <a:lnSpc>
                <a:spcPct val="80000"/>
              </a:lnSpc>
              <a:buClr>
                <a:schemeClr val="accent6"/>
              </a:buClr>
              <a:buFont typeface="Wingdings" panose="05000000000000000000" pitchFamily="2" charset="2"/>
              <a:buChar char="v"/>
            </a:pPr>
            <a:r>
              <a:rPr lang="tr-TR" sz="2400" dirty="0" smtClean="0">
                <a:latin typeface="Comic Sans MS" panose="030F0702030302020204" pitchFamily="66" charset="0"/>
              </a:rPr>
              <a:t>Eğer bulunduğunuz noktadan kendinizi 10-15 saniye içinde bina dışına çıkartacak ve güvenli bir açık alana ulaştıracak pozisyonunuz varsa, bu yolu saptayın. (Bu yöntem sadece zemin  ve 1. Katta olanlar için geçerlidir.)</a:t>
            </a:r>
            <a:endParaRPr lang="tr-TR" sz="2400" b="1" dirty="0" smtClean="0">
              <a:latin typeface="Comic Sans MS" panose="030F0702030302020204" pitchFamily="66" charset="0"/>
            </a:endParaRPr>
          </a:p>
          <a:p>
            <a:pPr marL="0" indent="0">
              <a:lnSpc>
                <a:spcPct val="80000"/>
              </a:lnSpc>
              <a:buNone/>
            </a:pPr>
            <a:endParaRPr lang="tr-TR" sz="2000" b="1" dirty="0" smtClean="0"/>
          </a:p>
        </p:txBody>
      </p:sp>
      <p:pic>
        <p:nvPicPr>
          <p:cNvPr id="90115" name="Picture 3" descr="10133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066800"/>
            <a:ext cx="14160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Picture 4" descr="list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0841" y="4785556"/>
            <a:ext cx="20574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5" descr="kriz">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1219200"/>
            <a:ext cx="11239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idx="1"/>
          </p:nvPr>
        </p:nvSpPr>
        <p:spPr>
          <a:xfrm>
            <a:off x="304800" y="1066800"/>
            <a:ext cx="8229600" cy="5602560"/>
          </a:xfrm>
        </p:spPr>
        <p:txBody>
          <a:bodyPr/>
          <a:lstStyle/>
          <a:p>
            <a:pPr marL="0" indent="0">
              <a:lnSpc>
                <a:spcPct val="80000"/>
              </a:lnSpc>
              <a:buClr>
                <a:schemeClr val="accent6"/>
              </a:buClr>
              <a:buNone/>
            </a:pPr>
            <a:endParaRPr lang="tr-TR" sz="2200" dirty="0" smtClean="0">
              <a:latin typeface="Comic Sans MS" panose="030F0702030302020204" pitchFamily="66" charset="0"/>
            </a:endParaRPr>
          </a:p>
          <a:p>
            <a:pPr>
              <a:lnSpc>
                <a:spcPct val="80000"/>
              </a:lnSpc>
              <a:buClr>
                <a:schemeClr val="accent6"/>
              </a:buClr>
              <a:buFont typeface="Wingdings" panose="05000000000000000000" pitchFamily="2" charset="2"/>
              <a:buChar char="v"/>
            </a:pPr>
            <a:r>
              <a:rPr lang="tr-TR" sz="2200" dirty="0" smtClean="0">
                <a:latin typeface="Comic Sans MS" panose="030F0702030302020204" pitchFamily="66" charset="0"/>
              </a:rPr>
              <a:t>Rafların güvenli bir şekilde duvarlara asılı olduğundan emin olun,</a:t>
            </a:r>
          </a:p>
          <a:p>
            <a:pPr>
              <a:lnSpc>
                <a:spcPct val="80000"/>
              </a:lnSpc>
              <a:buClr>
                <a:schemeClr val="accent6"/>
              </a:buClr>
              <a:buFont typeface="Wingdings" panose="05000000000000000000" pitchFamily="2" charset="2"/>
              <a:buChar char="v"/>
            </a:pPr>
            <a:r>
              <a:rPr lang="tr-TR" sz="2200" dirty="0" smtClean="0">
                <a:latin typeface="Comic Sans MS" panose="030F0702030302020204" pitchFamily="66" charset="0"/>
              </a:rPr>
              <a:t>Büyük ve ağır nesnelerin alt raflara konduğundan emin olun,</a:t>
            </a:r>
          </a:p>
          <a:p>
            <a:pPr>
              <a:lnSpc>
                <a:spcPct val="80000"/>
              </a:lnSpc>
              <a:buClr>
                <a:schemeClr val="accent6"/>
              </a:buClr>
              <a:buFont typeface="Wingdings" panose="05000000000000000000" pitchFamily="2" charset="2"/>
              <a:buChar char="v"/>
            </a:pPr>
            <a:r>
              <a:rPr lang="tr-TR" sz="2200" dirty="0" smtClean="0">
                <a:latin typeface="Comic Sans MS" panose="030F0702030302020204" pitchFamily="66" charset="0"/>
              </a:rPr>
              <a:t>Şişeleri, camlar ve porselenleri alçak yerlere koyun, dolapların kapaklarını sıkıca mandallayın,</a:t>
            </a:r>
          </a:p>
          <a:p>
            <a:pPr>
              <a:lnSpc>
                <a:spcPct val="80000"/>
              </a:lnSpc>
              <a:buClr>
                <a:schemeClr val="accent6"/>
              </a:buClr>
              <a:buFont typeface="Wingdings" panose="05000000000000000000" pitchFamily="2" charset="2"/>
              <a:buChar char="v"/>
            </a:pPr>
            <a:r>
              <a:rPr lang="tr-TR" sz="2200" dirty="0" smtClean="0">
                <a:latin typeface="Comic Sans MS" panose="030F0702030302020204" pitchFamily="66" charset="0"/>
              </a:rPr>
              <a:t>Resimler, aynalar vs. ağır nesneleri , koltuklardan ve insanların oturdukları yerlerden uzak yerlere asın,</a:t>
            </a:r>
          </a:p>
          <a:p>
            <a:pPr>
              <a:lnSpc>
                <a:spcPct val="80000"/>
              </a:lnSpc>
              <a:buClr>
                <a:schemeClr val="accent6"/>
              </a:buClr>
              <a:buFont typeface="Wingdings" panose="05000000000000000000" pitchFamily="2" charset="2"/>
              <a:buChar char="v"/>
            </a:pPr>
            <a:r>
              <a:rPr lang="tr-TR" sz="2200" dirty="0" smtClean="0">
                <a:latin typeface="Comic Sans MS" panose="030F0702030302020204" pitchFamily="66" charset="0"/>
              </a:rPr>
              <a:t>Bilgisayar vs. altlarına kaymayı önleyici lastik takozlar koyun,</a:t>
            </a:r>
          </a:p>
          <a:p>
            <a:pPr>
              <a:lnSpc>
                <a:spcPct val="80000"/>
              </a:lnSpc>
              <a:buClr>
                <a:schemeClr val="accent6"/>
              </a:buClr>
              <a:buFont typeface="Wingdings" panose="05000000000000000000" pitchFamily="2" charset="2"/>
              <a:buChar char="v"/>
            </a:pPr>
            <a:r>
              <a:rPr lang="tr-TR" sz="2200" dirty="0" smtClean="0">
                <a:latin typeface="Comic Sans MS" panose="030F0702030302020204" pitchFamily="66" charset="0"/>
              </a:rPr>
              <a:t>Tepede bulunan lambaları destekleyin,</a:t>
            </a:r>
          </a:p>
          <a:p>
            <a:pPr>
              <a:lnSpc>
                <a:spcPct val="80000"/>
              </a:lnSpc>
              <a:buClr>
                <a:schemeClr val="accent6"/>
              </a:buClr>
              <a:buFont typeface="Wingdings" panose="05000000000000000000" pitchFamily="2" charset="2"/>
              <a:buChar char="v"/>
            </a:pPr>
            <a:r>
              <a:rPr lang="tr-TR" sz="2200" dirty="0" smtClean="0">
                <a:latin typeface="Comic Sans MS" panose="030F0702030302020204" pitchFamily="66" charset="0"/>
              </a:rPr>
              <a:t>Hatalı elektrik teçhizatını onarın. Bunlar potansiyel yangın riskleridir. Bunun yanında esnek kablolar kullanmaya çalışın,</a:t>
            </a:r>
          </a:p>
          <a:p>
            <a:pPr>
              <a:lnSpc>
                <a:spcPct val="80000"/>
              </a:lnSpc>
              <a:buClr>
                <a:schemeClr val="accent6"/>
              </a:buClr>
              <a:buFont typeface="Wingdings" panose="05000000000000000000" pitchFamily="2" charset="2"/>
              <a:buChar char="v"/>
            </a:pPr>
            <a:r>
              <a:rPr lang="tr-TR" sz="2200" dirty="0" smtClean="0">
                <a:latin typeface="Comic Sans MS" panose="030F0702030302020204" pitchFamily="66" charset="0"/>
              </a:rPr>
              <a:t>Yerdeki ve duvarlardaki çatlakları onarın. Eğer yapısal bozuklukların işaretleri varsa bir uzmanın görüşünü alın,</a:t>
            </a:r>
          </a:p>
          <a:p>
            <a:pPr>
              <a:lnSpc>
                <a:spcPct val="80000"/>
              </a:lnSpc>
              <a:buClr>
                <a:schemeClr val="accent6"/>
              </a:buClr>
              <a:buFont typeface="Wingdings" panose="05000000000000000000" pitchFamily="2" charset="2"/>
              <a:buChar char="v"/>
            </a:pPr>
            <a:r>
              <a:rPr lang="tr-TR" sz="2200" dirty="0" smtClean="0">
                <a:latin typeface="Comic Sans MS" panose="030F0702030302020204" pitchFamily="66" charset="0"/>
              </a:rPr>
              <a:t>Yanıcı ve ev kimyasallarını ısıdan uzak tutun; güvenli bir dolapta saklayın.</a:t>
            </a:r>
          </a:p>
        </p:txBody>
      </p:sp>
      <p:sp>
        <p:nvSpPr>
          <p:cNvPr id="91139" name="Rectangle 3"/>
          <p:cNvSpPr>
            <a:spLocks noChangeArrowheads="1"/>
          </p:cNvSpPr>
          <p:nvPr/>
        </p:nvSpPr>
        <p:spPr bwMode="auto">
          <a:xfrm>
            <a:off x="838200" y="228600"/>
            <a:ext cx="6858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tr-TR" sz="2800" dirty="0">
                <a:solidFill>
                  <a:schemeClr val="accent6"/>
                </a:solidFill>
                <a:latin typeface="Comic Sans MS" panose="030F0702030302020204" pitchFamily="66" charset="0"/>
              </a:rPr>
              <a:t>Yaşam ve Çalışma Alanlarının Doğal </a:t>
            </a:r>
          </a:p>
          <a:p>
            <a:pPr algn="ctr" eaLnBrk="1" hangingPunct="1">
              <a:lnSpc>
                <a:spcPct val="80000"/>
              </a:lnSpc>
              <a:spcBef>
                <a:spcPct val="20000"/>
              </a:spcBef>
            </a:pPr>
            <a:r>
              <a:rPr lang="tr-TR" sz="2800" dirty="0">
                <a:solidFill>
                  <a:schemeClr val="accent6"/>
                </a:solidFill>
                <a:latin typeface="Comic Sans MS" panose="030F0702030302020204" pitchFamily="66" charset="0"/>
              </a:rPr>
              <a:t>Afetlere </a:t>
            </a:r>
            <a:r>
              <a:rPr lang="tr-TR" sz="2800" dirty="0" smtClean="0">
                <a:solidFill>
                  <a:schemeClr val="accent6"/>
                </a:solidFill>
                <a:latin typeface="Comic Sans MS" panose="030F0702030302020204" pitchFamily="66" charset="0"/>
              </a:rPr>
              <a:t>Hazırlanması</a:t>
            </a:r>
            <a:endParaRPr lang="tr-TR" sz="2800" dirty="0">
              <a:solidFill>
                <a:schemeClr val="accent6"/>
              </a:solidFill>
              <a:latin typeface="Comic Sans MS" panose="030F0702030302020204" pitchFamily="66" charset="0"/>
            </a:endParaRPr>
          </a:p>
        </p:txBody>
      </p:sp>
      <p:pic>
        <p:nvPicPr>
          <p:cNvPr id="91140" name="Picture 4" descr="afet-egitimi-hazirlik-gunu">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228600"/>
            <a:ext cx="10477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0"/>
            <a:ext cx="8229600" cy="1143000"/>
          </a:xfrm>
        </p:spPr>
        <p:txBody>
          <a:bodyPr/>
          <a:lstStyle/>
          <a:p>
            <a:pPr marL="838200" indent="-838200"/>
            <a:r>
              <a:rPr lang="tr-TR" sz="3200" dirty="0" smtClean="0">
                <a:solidFill>
                  <a:schemeClr val="accent6"/>
                </a:solidFill>
                <a:latin typeface="Comic Sans MS" panose="030F0702030302020204" pitchFamily="66" charset="0"/>
              </a:rPr>
              <a:t>Çalışma Alanlarında Tehlikelerden Önce Yapılacaklar</a:t>
            </a:r>
          </a:p>
        </p:txBody>
      </p:sp>
      <p:sp>
        <p:nvSpPr>
          <p:cNvPr id="92163" name="Rectangle 3"/>
          <p:cNvSpPr>
            <a:spLocks noGrp="1" noChangeArrowheads="1"/>
          </p:cNvSpPr>
          <p:nvPr>
            <p:ph idx="1"/>
          </p:nvPr>
        </p:nvSpPr>
        <p:spPr>
          <a:xfrm>
            <a:off x="381000" y="980728"/>
            <a:ext cx="8229600" cy="5400600"/>
          </a:xfrm>
        </p:spPr>
        <p:txBody>
          <a:bodyPr/>
          <a:lstStyle/>
          <a:p>
            <a:pPr>
              <a:lnSpc>
                <a:spcPct val="150000"/>
              </a:lnSpc>
              <a:buClr>
                <a:schemeClr val="accent6"/>
              </a:buClr>
              <a:buFont typeface="Wingdings" panose="05000000000000000000" pitchFamily="2" charset="2"/>
              <a:buChar char="v"/>
            </a:pPr>
            <a:r>
              <a:rPr lang="tr-TR" sz="1600" dirty="0" smtClean="0">
                <a:latin typeface="Comic Sans MS" panose="030F0702030302020204" pitchFamily="66" charset="0"/>
              </a:rPr>
              <a:t>İnsanlar önceliklidir.</a:t>
            </a:r>
          </a:p>
          <a:p>
            <a:pPr>
              <a:lnSpc>
                <a:spcPct val="150000"/>
              </a:lnSpc>
              <a:buClr>
                <a:schemeClr val="accent6"/>
              </a:buClr>
              <a:buFont typeface="Wingdings" panose="05000000000000000000" pitchFamily="2" charset="2"/>
              <a:buChar char="v"/>
            </a:pPr>
            <a:r>
              <a:rPr lang="tr-TR" sz="1600" dirty="0" smtClean="0">
                <a:latin typeface="Comic Sans MS" panose="030F0702030302020204" pitchFamily="66" charset="0"/>
              </a:rPr>
              <a:t>Hayati kayıtları ve yüksek önem arz eden eşyaları taşıyın veya güvenli bir yere koyun,</a:t>
            </a:r>
          </a:p>
          <a:p>
            <a:pPr>
              <a:lnSpc>
                <a:spcPct val="150000"/>
              </a:lnSpc>
              <a:buClr>
                <a:schemeClr val="accent6"/>
              </a:buClr>
              <a:buFont typeface="Wingdings" panose="05000000000000000000" pitchFamily="2" charset="2"/>
              <a:buChar char="v"/>
            </a:pPr>
            <a:r>
              <a:rPr lang="tr-TR" sz="1600" dirty="0" smtClean="0">
                <a:latin typeface="Comic Sans MS" panose="030F0702030302020204" pitchFamily="66" charset="0"/>
              </a:rPr>
              <a:t>Camları plastik malzemeler ile bant yardımı ile kapatın,</a:t>
            </a:r>
          </a:p>
          <a:p>
            <a:pPr>
              <a:lnSpc>
                <a:spcPct val="150000"/>
              </a:lnSpc>
              <a:buClr>
                <a:schemeClr val="accent6"/>
              </a:buClr>
              <a:buFont typeface="Wingdings" panose="05000000000000000000" pitchFamily="2" charset="2"/>
              <a:buChar char="v"/>
            </a:pPr>
            <a:r>
              <a:rPr lang="tr-TR" sz="1600" dirty="0" smtClean="0">
                <a:latin typeface="Comic Sans MS" panose="030F0702030302020204" pitchFamily="66" charset="0"/>
              </a:rPr>
              <a:t>Su, gaz ve elektrik kaynaklarının eğitimli kişiler tarafından kapatıldığını kontrol edin,</a:t>
            </a:r>
          </a:p>
          <a:p>
            <a:pPr>
              <a:lnSpc>
                <a:spcPct val="150000"/>
              </a:lnSpc>
              <a:buClr>
                <a:schemeClr val="accent6"/>
              </a:buClr>
              <a:buFont typeface="Wingdings" panose="05000000000000000000" pitchFamily="2" charset="2"/>
              <a:buChar char="v"/>
            </a:pPr>
            <a:r>
              <a:rPr lang="tr-TR" sz="1600" dirty="0" smtClean="0">
                <a:latin typeface="Comic Sans MS" panose="030F0702030302020204" pitchFamily="66" charset="0"/>
              </a:rPr>
              <a:t>Eşyaları camlardan uzak ve suyun erişemeyeceği yerlere taşıyın,</a:t>
            </a:r>
          </a:p>
          <a:p>
            <a:pPr>
              <a:lnSpc>
                <a:spcPct val="150000"/>
              </a:lnSpc>
              <a:buClr>
                <a:schemeClr val="accent6"/>
              </a:buClr>
              <a:buFont typeface="Wingdings" panose="05000000000000000000" pitchFamily="2" charset="2"/>
              <a:buChar char="v"/>
            </a:pPr>
            <a:r>
              <a:rPr lang="tr-TR" sz="1600" dirty="0" smtClean="0">
                <a:latin typeface="Comic Sans MS" panose="030F0702030302020204" pitchFamily="66" charset="0"/>
              </a:rPr>
              <a:t>Rafları, dolapları ve diğer eşyaları bantlar ile devrilmeyecek şekilde bağlayın,</a:t>
            </a:r>
          </a:p>
          <a:p>
            <a:pPr>
              <a:lnSpc>
                <a:spcPct val="150000"/>
              </a:lnSpc>
              <a:buClr>
                <a:schemeClr val="accent6"/>
              </a:buClr>
              <a:buFont typeface="Wingdings" panose="05000000000000000000" pitchFamily="2" charset="2"/>
              <a:buChar char="v"/>
            </a:pPr>
            <a:r>
              <a:rPr lang="tr-TR" sz="1600" dirty="0" smtClean="0">
                <a:latin typeface="Comic Sans MS" panose="030F0702030302020204" pitchFamily="66" charset="0"/>
              </a:rPr>
              <a:t>Dış kullanım eşyalarını bina içinde güvenli bir yere koyun,</a:t>
            </a:r>
          </a:p>
          <a:p>
            <a:pPr>
              <a:lnSpc>
                <a:spcPct val="150000"/>
              </a:lnSpc>
              <a:buClr>
                <a:schemeClr val="accent6"/>
              </a:buClr>
              <a:buFont typeface="Wingdings" panose="05000000000000000000" pitchFamily="2" charset="2"/>
              <a:buChar char="v"/>
            </a:pPr>
            <a:r>
              <a:rPr lang="tr-TR" sz="1600" dirty="0" smtClean="0">
                <a:latin typeface="Comic Sans MS" panose="030F0702030302020204" pitchFamily="66" charset="0"/>
              </a:rPr>
              <a:t>Beraberinizde personel listesi, sigorta, finansal kayıtlar, envanter, acil durum planları, ve teçhizatını alın,</a:t>
            </a:r>
          </a:p>
          <a:p>
            <a:pPr>
              <a:lnSpc>
                <a:spcPct val="150000"/>
              </a:lnSpc>
              <a:buClr>
                <a:schemeClr val="accent6"/>
              </a:buClr>
              <a:buFont typeface="Wingdings" panose="05000000000000000000" pitchFamily="2" charset="2"/>
              <a:buChar char="v"/>
            </a:pPr>
            <a:r>
              <a:rPr lang="tr-TR" sz="1600" dirty="0" smtClean="0">
                <a:latin typeface="Comic Sans MS" panose="030F0702030302020204" pitchFamily="66" charset="0"/>
              </a:rPr>
              <a:t>Binaya geri dönüş sırasında giriş işlemlerinde yönlendirme yapması için bir personeli atayın.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71500" y="285750"/>
            <a:ext cx="8229600" cy="857250"/>
          </a:xfrm>
        </p:spPr>
        <p:txBody>
          <a:bodyPr/>
          <a:lstStyle/>
          <a:p>
            <a:r>
              <a:rPr lang="tr-TR" sz="3200" dirty="0" smtClean="0">
                <a:solidFill>
                  <a:schemeClr val="accent6"/>
                </a:solidFill>
                <a:latin typeface="Comic Sans MS" panose="030F0702030302020204" pitchFamily="66" charset="0"/>
              </a:rPr>
              <a:t>AFET TANIMI ve KAPSAMI</a:t>
            </a:r>
          </a:p>
        </p:txBody>
      </p:sp>
      <p:sp>
        <p:nvSpPr>
          <p:cNvPr id="10243" name="Content Placeholder 2"/>
          <p:cNvSpPr>
            <a:spLocks noGrp="1"/>
          </p:cNvSpPr>
          <p:nvPr>
            <p:ph idx="1"/>
          </p:nvPr>
        </p:nvSpPr>
        <p:spPr>
          <a:xfrm>
            <a:off x="885825" y="1428750"/>
            <a:ext cx="7543800" cy="4357688"/>
          </a:xfrm>
        </p:spPr>
        <p:txBody>
          <a:bodyPr/>
          <a:lstStyle/>
          <a:p>
            <a:pPr marL="0" indent="0" algn="just">
              <a:buClr>
                <a:schemeClr val="accent6"/>
              </a:buClr>
              <a:buNone/>
            </a:pPr>
            <a:r>
              <a:rPr lang="tr-TR" sz="2400" dirty="0" smtClean="0">
                <a:latin typeface="Comic Sans MS" panose="030F0702030302020204" pitchFamily="66" charset="0"/>
              </a:rPr>
              <a:t>     Afetin birkaç tanımını aşağıdaki gibi verebiliriz:</a:t>
            </a:r>
          </a:p>
          <a:p>
            <a:pPr marL="0" indent="0" algn="just">
              <a:buClr>
                <a:schemeClr val="accent6"/>
              </a:buClr>
              <a:buNone/>
            </a:pPr>
            <a:endParaRPr lang="tr-TR" sz="2400" dirty="0" smtClean="0">
              <a:latin typeface="Comic Sans MS" panose="030F0702030302020204" pitchFamily="66" charset="0"/>
            </a:endParaRPr>
          </a:p>
          <a:p>
            <a:pPr algn="just">
              <a:buClr>
                <a:schemeClr val="accent6"/>
              </a:buClr>
              <a:buFont typeface="Wingdings" panose="05000000000000000000" pitchFamily="2" charset="2"/>
              <a:buChar char="v"/>
            </a:pPr>
            <a:r>
              <a:rPr lang="tr-TR" sz="2400" dirty="0" smtClean="0">
                <a:latin typeface="Comic Sans MS" panose="030F0702030302020204" pitchFamily="66" charset="0"/>
              </a:rPr>
              <a:t>Afet; canlı ve cansız çevreye oldukça büyük zararlar veren, önemli ölçüde can ve mal kaybına neden olan olağan dışı, doğal ve beşeri olaylardır.</a:t>
            </a:r>
          </a:p>
          <a:p>
            <a:pPr marL="0" indent="0" algn="just">
              <a:buClr>
                <a:schemeClr val="accent6"/>
              </a:buClr>
              <a:buNone/>
            </a:pPr>
            <a:endParaRPr lang="tr-TR" sz="2400" dirty="0" smtClean="0">
              <a:latin typeface="Comic Sans MS" panose="030F0702030302020204" pitchFamily="66" charset="0"/>
            </a:endParaRPr>
          </a:p>
          <a:p>
            <a:pPr algn="just">
              <a:buClr>
                <a:schemeClr val="accent6"/>
              </a:buClr>
              <a:buFont typeface="Wingdings" panose="05000000000000000000" pitchFamily="2" charset="2"/>
              <a:buChar char="v"/>
            </a:pPr>
            <a:r>
              <a:rPr lang="tr-TR" sz="2400" dirty="0" smtClean="0">
                <a:latin typeface="Comic Sans MS" panose="030F0702030302020204" pitchFamily="66" charset="0"/>
              </a:rPr>
              <a:t>Afet çeşitli doğa olaylarının sebep olduğu yıkım veya kıran şeklinde de ifade edilmektedir.</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BFD7E0A-B166-4074-8180-AADCB3D8077D}" type="slidenum">
              <a:rPr lang="tr-TR">
                <a:solidFill>
                  <a:srgbClr val="898989"/>
                </a:solidFill>
              </a:rPr>
              <a:pPr eaLnBrk="1" hangingPunct="1"/>
              <a:t>9</a:t>
            </a:fld>
            <a:endParaRPr lang="tr-TR">
              <a:solidFill>
                <a:srgbClr val="898989"/>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28625" y="71438"/>
            <a:ext cx="8229600" cy="928687"/>
          </a:xfrm>
        </p:spPr>
        <p:txBody>
          <a:bodyPr/>
          <a:lstStyle/>
          <a:p>
            <a:r>
              <a:rPr lang="tr-TR" sz="2800" dirty="0" smtClean="0">
                <a:solidFill>
                  <a:schemeClr val="accent6"/>
                </a:solidFill>
                <a:latin typeface="Comic Sans MS" panose="030F0702030302020204" pitchFamily="66" charset="0"/>
              </a:rPr>
              <a:t>Yaşam ve Çalışma Alanlarında Güvenli Yerlerin Tespit Edilmesi </a:t>
            </a:r>
          </a:p>
        </p:txBody>
      </p:sp>
      <p:sp>
        <p:nvSpPr>
          <p:cNvPr id="93187" name="Rectangle 3"/>
          <p:cNvSpPr>
            <a:spLocks noGrp="1" noChangeArrowheads="1"/>
          </p:cNvSpPr>
          <p:nvPr>
            <p:ph idx="1"/>
          </p:nvPr>
        </p:nvSpPr>
        <p:spPr>
          <a:xfrm>
            <a:off x="457200" y="1600200"/>
            <a:ext cx="8229600" cy="4925144"/>
          </a:xfrm>
        </p:spPr>
        <p:txBody>
          <a:bodyPr/>
          <a:lstStyle/>
          <a:p>
            <a:pPr>
              <a:lnSpc>
                <a:spcPct val="80000"/>
              </a:lnSpc>
              <a:buClr>
                <a:schemeClr val="accent6"/>
              </a:buClr>
              <a:buFont typeface="Wingdings" panose="05000000000000000000" pitchFamily="2" charset="2"/>
              <a:buChar char="v"/>
            </a:pPr>
            <a:r>
              <a:rPr lang="tr-TR" sz="2400" dirty="0" smtClean="0">
                <a:latin typeface="Comic Sans MS" panose="030F0702030302020204" pitchFamily="66" charset="0"/>
              </a:rPr>
              <a:t>Ağır masa ve sıraların altı (Metal bacaklı sağlam yapılı)</a:t>
            </a:r>
          </a:p>
          <a:p>
            <a:pPr marL="0" indent="0">
              <a:lnSpc>
                <a:spcPct val="80000"/>
              </a:lnSpc>
              <a:buClr>
                <a:schemeClr val="accent6"/>
              </a:buClr>
              <a:buNone/>
            </a:pPr>
            <a:endParaRPr lang="tr-TR" sz="2400" dirty="0" smtClean="0">
              <a:latin typeface="Comic Sans MS" panose="030F0702030302020204" pitchFamily="66" charset="0"/>
            </a:endParaRPr>
          </a:p>
          <a:p>
            <a:pPr>
              <a:lnSpc>
                <a:spcPct val="80000"/>
              </a:lnSpc>
              <a:buClr>
                <a:schemeClr val="accent6"/>
              </a:buClr>
              <a:buFont typeface="Wingdings" panose="05000000000000000000" pitchFamily="2" charset="2"/>
              <a:buChar char="v"/>
            </a:pPr>
            <a:r>
              <a:rPr lang="tr-TR" sz="2400" dirty="0" smtClean="0">
                <a:latin typeface="Comic Sans MS" panose="030F0702030302020204" pitchFamily="66" charset="0"/>
              </a:rPr>
              <a:t>Koridor içleri</a:t>
            </a:r>
          </a:p>
          <a:p>
            <a:pPr marL="0" indent="0">
              <a:lnSpc>
                <a:spcPct val="80000"/>
              </a:lnSpc>
              <a:buClr>
                <a:schemeClr val="accent6"/>
              </a:buClr>
              <a:buNone/>
            </a:pPr>
            <a:endParaRPr lang="tr-TR" sz="2400" dirty="0" smtClean="0">
              <a:latin typeface="Comic Sans MS" panose="030F0702030302020204" pitchFamily="66" charset="0"/>
            </a:endParaRPr>
          </a:p>
          <a:p>
            <a:pPr>
              <a:lnSpc>
                <a:spcPct val="80000"/>
              </a:lnSpc>
              <a:buClr>
                <a:schemeClr val="accent6"/>
              </a:buClr>
              <a:buFont typeface="Wingdings" panose="05000000000000000000" pitchFamily="2" charset="2"/>
              <a:buChar char="v"/>
            </a:pPr>
            <a:r>
              <a:rPr lang="tr-TR" sz="2400" dirty="0" smtClean="0">
                <a:latin typeface="Comic Sans MS" panose="030F0702030302020204" pitchFamily="66" charset="0"/>
              </a:rPr>
              <a:t>Odaların ve kemerlerin köşeleri</a:t>
            </a:r>
          </a:p>
          <a:p>
            <a:pPr marL="0" indent="0">
              <a:lnSpc>
                <a:spcPct val="80000"/>
              </a:lnSpc>
              <a:buClr>
                <a:schemeClr val="accent6"/>
              </a:buClr>
              <a:buNone/>
            </a:pPr>
            <a:endParaRPr lang="tr-TR" sz="2400" dirty="0" smtClean="0">
              <a:latin typeface="Comic Sans MS" panose="030F0702030302020204" pitchFamily="66" charset="0"/>
            </a:endParaRPr>
          </a:p>
          <a:p>
            <a:pPr algn="just">
              <a:buClr>
                <a:schemeClr val="accent6"/>
              </a:buClr>
              <a:buFont typeface="Wingdings" panose="05000000000000000000" pitchFamily="2" charset="2"/>
              <a:buChar char="v"/>
            </a:pPr>
            <a:r>
              <a:rPr lang="tr-TR" sz="2400" dirty="0" smtClean="0">
                <a:latin typeface="Comic Sans MS" panose="030F0702030302020204" pitchFamily="66" charset="0"/>
              </a:rPr>
              <a:t>Kırılabilecek camlardan, pencerelerden, aynalardan, resimlerden, yada üzerinize düşebilecek ağır kitaplıklardan ve mobilyalardan uzak yerler, Bina dışında güvenli yerleri belirleyin. Binalardan, ağaçlardan, telefon ve elektrik direklerinden, üst geçitlerden ve veya geçitlerinden uzak durun.</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tr-TR" sz="3200" dirty="0" smtClean="0">
                <a:solidFill>
                  <a:schemeClr val="accent6"/>
                </a:solidFill>
                <a:latin typeface="Comic Sans MS" panose="030F0702030302020204" pitchFamily="66" charset="0"/>
              </a:rPr>
              <a:t> DEPREM SIRASINDA YAPILACAKLAR</a:t>
            </a:r>
          </a:p>
        </p:txBody>
      </p:sp>
      <p:sp>
        <p:nvSpPr>
          <p:cNvPr id="94211" name="Rectangle 3"/>
          <p:cNvSpPr>
            <a:spLocks noGrp="1" noChangeArrowheads="1"/>
          </p:cNvSpPr>
          <p:nvPr>
            <p:ph idx="1"/>
          </p:nvPr>
        </p:nvSpPr>
        <p:spPr>
          <a:xfrm>
            <a:off x="611560" y="1196752"/>
            <a:ext cx="8229600" cy="4525963"/>
          </a:xfrm>
        </p:spPr>
        <p:txBody>
          <a:bodyPr/>
          <a:lstStyle/>
          <a:p>
            <a:pPr>
              <a:lnSpc>
                <a:spcPct val="80000"/>
              </a:lnSpc>
              <a:buClr>
                <a:schemeClr val="accent6"/>
              </a:buClr>
              <a:buFont typeface="Wingdings" panose="05000000000000000000" pitchFamily="2" charset="2"/>
              <a:buChar char="v"/>
            </a:pPr>
            <a:r>
              <a:rPr lang="tr-TR" sz="2000" b="1" dirty="0" smtClean="0">
                <a:latin typeface="Comic Sans MS" panose="030F0702030302020204" pitchFamily="66" charset="0"/>
              </a:rPr>
              <a:t>Uygulayın:</a:t>
            </a:r>
            <a:endParaRPr lang="tr-TR" sz="2000" dirty="0" smtClean="0">
              <a:latin typeface="Comic Sans MS" panose="030F0702030302020204" pitchFamily="66" charset="0"/>
            </a:endParaRPr>
          </a:p>
          <a:p>
            <a:pPr>
              <a:lnSpc>
                <a:spcPct val="80000"/>
              </a:lnSpc>
              <a:buClr>
                <a:schemeClr val="accent6"/>
              </a:buClr>
              <a:buFont typeface="Wingdings" panose="05000000000000000000" pitchFamily="2" charset="2"/>
              <a:buChar char="v"/>
            </a:pPr>
            <a:endParaRPr lang="tr-TR" sz="2000" dirty="0" smtClean="0">
              <a:latin typeface="Comic Sans MS" panose="030F0702030302020204" pitchFamily="66" charset="0"/>
            </a:endParaRPr>
          </a:p>
          <a:p>
            <a:pPr>
              <a:lnSpc>
                <a:spcPct val="80000"/>
              </a:lnSpc>
              <a:buClr>
                <a:schemeClr val="accent6"/>
              </a:buClr>
              <a:buFont typeface="Wingdings" panose="05000000000000000000" pitchFamily="2" charset="2"/>
              <a:buChar char="v"/>
            </a:pPr>
            <a:r>
              <a:rPr lang="tr-TR" sz="2000" dirty="0" smtClean="0">
                <a:latin typeface="Comic Sans MS" panose="030F0702030302020204" pitchFamily="66" charset="0"/>
              </a:rPr>
              <a:t>Deprem anında 10 –15 saniye içinde bulunduğunuz binayı terk edebiliyorsanız derhal kaçın, yoksa güvenli bir yer bulun.</a:t>
            </a:r>
          </a:p>
          <a:p>
            <a:pPr marL="0" indent="0">
              <a:lnSpc>
                <a:spcPct val="80000"/>
              </a:lnSpc>
              <a:buClr>
                <a:schemeClr val="accent6"/>
              </a:buClr>
              <a:buNone/>
            </a:pPr>
            <a:endParaRPr lang="tr-TR" sz="2000" dirty="0" smtClean="0">
              <a:latin typeface="Comic Sans MS" panose="030F0702030302020204" pitchFamily="66" charset="0"/>
            </a:endParaRPr>
          </a:p>
          <a:p>
            <a:pPr>
              <a:lnSpc>
                <a:spcPct val="80000"/>
              </a:lnSpc>
              <a:buClr>
                <a:schemeClr val="accent6"/>
              </a:buClr>
              <a:buFont typeface="Wingdings" panose="05000000000000000000" pitchFamily="2" charset="2"/>
              <a:buChar char="v"/>
            </a:pPr>
            <a:r>
              <a:rPr lang="tr-TR" sz="2000" dirty="0" smtClean="0">
                <a:latin typeface="Comic Sans MS" panose="030F0702030302020204" pitchFamily="66" charset="0"/>
              </a:rPr>
              <a:t>İlk sarsıntıyı hissettiğiniz anda sakin olun. Paniğe kapılmayın. Panik sağlıklı düşünmenizi engelleyecek, hatalı, bilinç dışı hareket etmenize yol açacaktır. Bilinçli düşünebilmek, hazırlıklarınızı felaket anında değil, daha önce yapmanıza ve planlamanıza bağlıdır.</a:t>
            </a:r>
          </a:p>
          <a:p>
            <a:pPr marL="0" indent="0">
              <a:lnSpc>
                <a:spcPct val="80000"/>
              </a:lnSpc>
              <a:buClr>
                <a:schemeClr val="accent6"/>
              </a:buClr>
              <a:buNone/>
            </a:pPr>
            <a:endParaRPr lang="tr-TR" sz="2000" dirty="0" smtClean="0">
              <a:latin typeface="Comic Sans MS" panose="030F0702030302020204" pitchFamily="66" charset="0"/>
            </a:endParaRPr>
          </a:p>
          <a:p>
            <a:pPr>
              <a:lnSpc>
                <a:spcPct val="80000"/>
              </a:lnSpc>
              <a:buClr>
                <a:schemeClr val="accent6"/>
              </a:buClr>
              <a:buFont typeface="Wingdings" panose="05000000000000000000" pitchFamily="2" charset="2"/>
              <a:buChar char="v"/>
            </a:pPr>
            <a:r>
              <a:rPr lang="tr-TR" sz="2000" dirty="0" smtClean="0">
                <a:latin typeface="Comic Sans MS" panose="030F0702030302020204" pitchFamily="66" charset="0"/>
              </a:rPr>
              <a:t>Eğer binayı terk edemiyorsanız, daha önce belirlediğiniz yaşam üçgeni alanına gidin ve yan yatarak cenin pozisyonunu alın.</a:t>
            </a:r>
          </a:p>
          <a:p>
            <a:pPr marL="0" indent="0">
              <a:lnSpc>
                <a:spcPct val="80000"/>
              </a:lnSpc>
              <a:buClr>
                <a:schemeClr val="accent6"/>
              </a:buClr>
              <a:buNone/>
            </a:pPr>
            <a:endParaRPr lang="tr-TR" sz="2000" dirty="0" smtClean="0">
              <a:latin typeface="Comic Sans MS" panose="030F0702030302020204" pitchFamily="66" charset="0"/>
            </a:endParaRPr>
          </a:p>
          <a:p>
            <a:pPr>
              <a:lnSpc>
                <a:spcPct val="80000"/>
              </a:lnSpc>
              <a:buClr>
                <a:schemeClr val="accent6"/>
              </a:buClr>
              <a:buFont typeface="Wingdings" panose="05000000000000000000" pitchFamily="2" charset="2"/>
              <a:buChar char="v"/>
            </a:pPr>
            <a:r>
              <a:rPr lang="tr-TR" sz="2000" dirty="0" smtClean="0">
                <a:latin typeface="Comic Sans MS" panose="030F0702030302020204" pitchFamily="66" charset="0"/>
              </a:rPr>
              <a:t>Kesinlikle oradan oraya koşmayın ve ayakta durmayın.</a:t>
            </a:r>
          </a:p>
        </p:txBody>
      </p:sp>
      <p:pic>
        <p:nvPicPr>
          <p:cNvPr id="94212" name="Picture 4" descr="Uygulamala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678329"/>
            <a:ext cx="142875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3" name="Picture 5" descr="appstore-aylik-yeni-uygulamala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748" y="5396706"/>
            <a:ext cx="1779588"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42875" y="71438"/>
            <a:ext cx="8229600" cy="857250"/>
          </a:xfrm>
        </p:spPr>
        <p:txBody>
          <a:bodyPr/>
          <a:lstStyle/>
          <a:p>
            <a:pPr marL="838200" indent="-838200"/>
            <a:r>
              <a:rPr lang="tr-TR" sz="3600" dirty="0" smtClean="0">
                <a:solidFill>
                  <a:schemeClr val="accent6"/>
                </a:solidFill>
                <a:latin typeface="Comic Sans MS" panose="030F0702030302020204" pitchFamily="66" charset="0"/>
              </a:rPr>
              <a:t>Kapalı Yerdeyseniz;</a:t>
            </a:r>
          </a:p>
        </p:txBody>
      </p:sp>
      <p:sp>
        <p:nvSpPr>
          <p:cNvPr id="95235" name="Rectangle 3"/>
          <p:cNvSpPr>
            <a:spLocks noGrp="1" noChangeArrowheads="1"/>
          </p:cNvSpPr>
          <p:nvPr>
            <p:ph idx="1"/>
          </p:nvPr>
        </p:nvSpPr>
        <p:spPr>
          <a:xfrm>
            <a:off x="457200" y="1219200"/>
            <a:ext cx="8229600" cy="5450160"/>
          </a:xfrm>
        </p:spPr>
        <p:txBody>
          <a:bodyPr/>
          <a:lstStyle/>
          <a:p>
            <a:pPr>
              <a:lnSpc>
                <a:spcPct val="80000"/>
              </a:lnSpc>
              <a:buClr>
                <a:schemeClr val="accent6"/>
              </a:buClr>
              <a:buFont typeface="Wingdings" panose="05000000000000000000" pitchFamily="2" charset="2"/>
              <a:buChar char="v"/>
            </a:pPr>
            <a:r>
              <a:rPr lang="tr-TR" sz="2000" dirty="0" smtClean="0">
                <a:latin typeface="Comic Sans MS" panose="030F0702030302020204" pitchFamily="66" charset="0"/>
              </a:rPr>
              <a:t>Sakin olun,</a:t>
            </a:r>
          </a:p>
          <a:p>
            <a:pPr>
              <a:lnSpc>
                <a:spcPct val="80000"/>
              </a:lnSpc>
              <a:buClr>
                <a:schemeClr val="accent6"/>
              </a:buClr>
              <a:buFont typeface="Wingdings" panose="05000000000000000000" pitchFamily="2" charset="2"/>
              <a:buChar char="v"/>
            </a:pPr>
            <a:r>
              <a:rPr lang="tr-TR" sz="2000" dirty="0" smtClean="0">
                <a:latin typeface="Comic Sans MS" panose="030F0702030302020204" pitchFamily="66" charset="0"/>
              </a:rPr>
              <a:t>İçerde kalın, bina dışına koşmayın,</a:t>
            </a:r>
          </a:p>
          <a:p>
            <a:pPr>
              <a:lnSpc>
                <a:spcPct val="80000"/>
              </a:lnSpc>
              <a:buClr>
                <a:schemeClr val="accent6"/>
              </a:buClr>
              <a:buFont typeface="Wingdings" panose="05000000000000000000" pitchFamily="2" charset="2"/>
              <a:buChar char="v"/>
            </a:pPr>
            <a:r>
              <a:rPr lang="tr-TR" sz="2000" dirty="0" smtClean="0">
                <a:latin typeface="Comic Sans MS" panose="030F0702030302020204" pitchFamily="66" charset="0"/>
              </a:rPr>
              <a:t>Asansör ve merdiveni kullanmayın, ilk tehlike arz eden yerlerdir,</a:t>
            </a:r>
          </a:p>
          <a:p>
            <a:pPr>
              <a:lnSpc>
                <a:spcPct val="80000"/>
              </a:lnSpc>
              <a:buClr>
                <a:schemeClr val="accent6"/>
              </a:buClr>
              <a:buFont typeface="Wingdings" panose="05000000000000000000" pitchFamily="2" charset="2"/>
              <a:buChar char="v"/>
            </a:pPr>
            <a:r>
              <a:rPr lang="tr-TR" sz="2000" dirty="0" smtClean="0">
                <a:latin typeface="Comic Sans MS" panose="030F0702030302020204" pitchFamily="66" charset="0"/>
              </a:rPr>
              <a:t>Masa benzeri sağlam bir koruyucunun altına girin (bina ve oda içindeki en güvenli yer tespit edilmeli ve bilinmelidir),</a:t>
            </a:r>
          </a:p>
          <a:p>
            <a:pPr>
              <a:lnSpc>
                <a:spcPct val="80000"/>
              </a:lnSpc>
              <a:buClr>
                <a:schemeClr val="accent6"/>
              </a:buClr>
              <a:buFont typeface="Wingdings" panose="05000000000000000000" pitchFamily="2" charset="2"/>
              <a:buChar char="v"/>
            </a:pPr>
            <a:r>
              <a:rPr lang="tr-TR" sz="2000" dirty="0" smtClean="0">
                <a:latin typeface="Comic Sans MS" panose="030F0702030302020204" pitchFamily="66" charset="0"/>
              </a:rPr>
              <a:t>Başınızı saklayın ve hareket etmeyin,</a:t>
            </a:r>
          </a:p>
          <a:p>
            <a:pPr>
              <a:lnSpc>
                <a:spcPct val="80000"/>
              </a:lnSpc>
              <a:buClr>
                <a:schemeClr val="accent6"/>
              </a:buClr>
              <a:buFont typeface="Wingdings" panose="05000000000000000000" pitchFamily="2" charset="2"/>
              <a:buChar char="v"/>
            </a:pPr>
            <a:r>
              <a:rPr lang="tr-TR" sz="2000" dirty="0" smtClean="0">
                <a:latin typeface="Comic Sans MS" panose="030F0702030302020204" pitchFamily="66" charset="0"/>
              </a:rPr>
              <a:t>Yüksekliği 1.5 m.’</a:t>
            </a:r>
            <a:r>
              <a:rPr lang="tr-TR" sz="2000" dirty="0" err="1" smtClean="0">
                <a:latin typeface="Comic Sans MS" panose="030F0702030302020204" pitchFamily="66" charset="0"/>
              </a:rPr>
              <a:t>yi</a:t>
            </a:r>
            <a:r>
              <a:rPr lang="tr-TR" sz="2000" dirty="0" smtClean="0">
                <a:latin typeface="Comic Sans MS" panose="030F0702030302020204" pitchFamily="66" charset="0"/>
              </a:rPr>
              <a:t> geçmeyen (üstü boş sağlam sabit tezgah vs.) bir cismin yanına anne karnındaymış gibi yatın, hayat üçgeninin oluşma ihtimali kuvvet kazanır.</a:t>
            </a:r>
          </a:p>
          <a:p>
            <a:pPr>
              <a:lnSpc>
                <a:spcPct val="80000"/>
              </a:lnSpc>
              <a:buClr>
                <a:schemeClr val="accent6"/>
              </a:buClr>
              <a:buFont typeface="Wingdings" panose="05000000000000000000" pitchFamily="2" charset="2"/>
              <a:buChar char="v"/>
            </a:pPr>
            <a:r>
              <a:rPr lang="tr-TR" sz="2000" dirty="0" smtClean="0">
                <a:latin typeface="Comic Sans MS" panose="030F0702030302020204" pitchFamily="66" charset="0"/>
              </a:rPr>
              <a:t>Pencere ve cam eşyalardan uzak durun,</a:t>
            </a:r>
          </a:p>
          <a:p>
            <a:pPr>
              <a:lnSpc>
                <a:spcPct val="80000"/>
              </a:lnSpc>
              <a:buClr>
                <a:schemeClr val="accent6"/>
              </a:buClr>
              <a:buFont typeface="Wingdings" panose="05000000000000000000" pitchFamily="2" charset="2"/>
              <a:buChar char="v"/>
            </a:pPr>
            <a:r>
              <a:rPr lang="tr-TR" sz="2000" dirty="0" smtClean="0">
                <a:latin typeface="Comic Sans MS" panose="030F0702030302020204" pitchFamily="66" charset="0"/>
              </a:rPr>
              <a:t>Kayabilecek veya devrilebilecek kütüphane, dolap ve diğer eşya ve malzemeden uzak durun,</a:t>
            </a:r>
          </a:p>
          <a:p>
            <a:pPr>
              <a:lnSpc>
                <a:spcPct val="80000"/>
              </a:lnSpc>
              <a:buClr>
                <a:schemeClr val="accent6"/>
              </a:buClr>
              <a:buFont typeface="Wingdings" panose="05000000000000000000" pitchFamily="2" charset="2"/>
              <a:buChar char="v"/>
            </a:pPr>
            <a:r>
              <a:rPr lang="tr-TR" sz="2000" dirty="0" smtClean="0">
                <a:latin typeface="Comic Sans MS" panose="030F0702030302020204" pitchFamily="66" charset="0"/>
              </a:rPr>
              <a:t>Hissettiğinizde “DEPREM” diye bağırın ve herkes emniyetli bir şekilde önceden tespit edilen yerlere gitmeli ,</a:t>
            </a:r>
          </a:p>
          <a:p>
            <a:pPr>
              <a:lnSpc>
                <a:spcPct val="80000"/>
              </a:lnSpc>
              <a:buClr>
                <a:schemeClr val="accent6"/>
              </a:buClr>
              <a:buFont typeface="Wingdings" panose="05000000000000000000" pitchFamily="2" charset="2"/>
              <a:buChar char="v"/>
            </a:pPr>
            <a:r>
              <a:rPr lang="tr-TR" sz="2000" dirty="0" smtClean="0">
                <a:latin typeface="Comic Sans MS" panose="030F0702030302020204" pitchFamily="66" charset="0"/>
              </a:rPr>
              <a:t>İkinci deprem tekrarlayabilir bu nedenle sakin olun,</a:t>
            </a:r>
          </a:p>
          <a:p>
            <a:pPr>
              <a:lnSpc>
                <a:spcPct val="80000"/>
              </a:lnSpc>
              <a:buClr>
                <a:schemeClr val="accent6"/>
              </a:buClr>
              <a:buFont typeface="Wingdings" panose="05000000000000000000" pitchFamily="2" charset="2"/>
              <a:buChar char="v"/>
            </a:pPr>
            <a:r>
              <a:rPr lang="tr-TR" sz="2000" dirty="0" smtClean="0">
                <a:latin typeface="Comic Sans MS" panose="030F0702030302020204" pitchFamily="66" charset="0"/>
              </a:rPr>
              <a:t>Telefonları çok acil durumlar haricinde kullanmayın </a:t>
            </a:r>
          </a:p>
        </p:txBody>
      </p:sp>
      <p:pic>
        <p:nvPicPr>
          <p:cNvPr id="95236" name="Picture 4" descr="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28600"/>
            <a:ext cx="16002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tr-TR" sz="3200" dirty="0" smtClean="0">
                <a:solidFill>
                  <a:schemeClr val="accent6"/>
                </a:solidFill>
                <a:latin typeface="Comic Sans MS" panose="030F0702030302020204" pitchFamily="66" charset="0"/>
              </a:rPr>
              <a:t>DEPREM SONRASINDA YAPILACAKLAR </a:t>
            </a:r>
          </a:p>
        </p:txBody>
      </p:sp>
      <p:sp>
        <p:nvSpPr>
          <p:cNvPr id="96259" name="Rectangle 3"/>
          <p:cNvSpPr>
            <a:spLocks noGrp="1" noChangeArrowheads="1"/>
          </p:cNvSpPr>
          <p:nvPr>
            <p:ph idx="1"/>
          </p:nvPr>
        </p:nvSpPr>
        <p:spPr>
          <a:xfrm>
            <a:off x="271463" y="1847850"/>
            <a:ext cx="8229600" cy="3367088"/>
          </a:xfrm>
        </p:spPr>
        <p:txBody>
          <a:bodyPr/>
          <a:lstStyle/>
          <a:p>
            <a:pPr algn="just">
              <a:lnSpc>
                <a:spcPct val="150000"/>
              </a:lnSpc>
              <a:buClr>
                <a:schemeClr val="accent6"/>
              </a:buClr>
              <a:buFont typeface="Wingdings" panose="05000000000000000000" pitchFamily="2" charset="2"/>
              <a:buChar char="v"/>
            </a:pPr>
            <a:r>
              <a:rPr lang="tr-TR" sz="2400" dirty="0" smtClean="0">
                <a:latin typeface="Comic Sans MS" panose="030F0702030302020204" pitchFamily="66" charset="0"/>
              </a:rPr>
              <a:t>Muhtemel bir depreme karşı hazırlık, sallanmalar bittikten sonra meydana gelen şoklar, yangınlar ve çok yıkıcı hasarlar söz konusu olduğunda ne yapmak ve ne yapmamak gerektiğini içerir. Sözü geçen tehlikelere karşı soğukkanlı olun, sakin davranın. Öncelikle, hayatı tehdit eden durumları dikkate alın. Unutmayın ki, 72 saatten uzun bir süre yalnız başınıza kalabilirsiniz.</a:t>
            </a:r>
          </a:p>
        </p:txBody>
      </p:sp>
      <p:pic>
        <p:nvPicPr>
          <p:cNvPr id="96260" name="Picture 4" descr="fft17_mf36998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5787753"/>
            <a:ext cx="1752600" cy="107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1" name="Picture 5" descr="tire-yangi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0994" y="5214938"/>
            <a:ext cx="1100137"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28625" y="142875"/>
            <a:ext cx="8229600" cy="796925"/>
          </a:xfrm>
        </p:spPr>
        <p:txBody>
          <a:bodyPr/>
          <a:lstStyle/>
          <a:p>
            <a:pPr marL="838200" indent="-838200"/>
            <a:r>
              <a:rPr lang="tr-TR" sz="3200" dirty="0" smtClean="0">
                <a:solidFill>
                  <a:schemeClr val="accent6"/>
                </a:solidFill>
                <a:latin typeface="Comic Sans MS" panose="030F0702030302020204" pitchFamily="66" charset="0"/>
              </a:rPr>
              <a:t>Deprem Sonrasında Artçı Depremlere Hazırlıklı Olma</a:t>
            </a:r>
          </a:p>
        </p:txBody>
      </p:sp>
      <p:sp>
        <p:nvSpPr>
          <p:cNvPr id="97283" name="Rectangle 3"/>
          <p:cNvSpPr>
            <a:spLocks noGrp="1" noChangeArrowheads="1"/>
          </p:cNvSpPr>
          <p:nvPr>
            <p:ph idx="1"/>
          </p:nvPr>
        </p:nvSpPr>
        <p:spPr/>
        <p:txBody>
          <a:bodyPr/>
          <a:lstStyle/>
          <a:p>
            <a:pPr algn="just">
              <a:lnSpc>
                <a:spcPct val="150000"/>
              </a:lnSpc>
              <a:buClr>
                <a:schemeClr val="accent6"/>
              </a:buClr>
              <a:buFont typeface="Wingdings" panose="05000000000000000000" pitchFamily="2" charset="2"/>
              <a:buChar char="v"/>
            </a:pPr>
            <a:r>
              <a:rPr lang="tr-TR" sz="2400" dirty="0" smtClean="0">
                <a:latin typeface="Comic Sans MS" panose="030F0702030302020204" pitchFamily="66" charset="0"/>
              </a:rPr>
              <a:t>Ana depremden daha hafif şiddette de olsa, artçı depremler ek zarar meydana getirir ve zarar görmüş yapıların tamamen çökmesine neden olabilir. Artçı depremler; depremden sonra ilk saatlerde, günlerde, haftalarda hatta aylarda meydana gelebilir.</a:t>
            </a:r>
          </a:p>
        </p:txBody>
      </p:sp>
      <p:pic>
        <p:nvPicPr>
          <p:cNvPr id="97284" name="Picture 4" descr="1702_depremtiyatr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572000"/>
            <a:ext cx="15001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5" descr="hazirlik">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4530725"/>
            <a:ext cx="20383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idx="1"/>
          </p:nvPr>
        </p:nvSpPr>
        <p:spPr>
          <a:xfrm>
            <a:off x="381000" y="116633"/>
            <a:ext cx="8229600" cy="6624736"/>
          </a:xfrm>
        </p:spPr>
        <p:txBody>
          <a:bodyPr/>
          <a:lstStyle/>
          <a:p>
            <a:pPr>
              <a:lnSpc>
                <a:spcPct val="150000"/>
              </a:lnSpc>
              <a:buClr>
                <a:schemeClr val="accent6"/>
              </a:buClr>
              <a:buFont typeface="Wingdings" panose="05000000000000000000" pitchFamily="2" charset="2"/>
              <a:buChar char="v"/>
            </a:pPr>
            <a:r>
              <a:rPr lang="tr-TR" sz="1600" dirty="0" smtClean="0">
                <a:latin typeface="Comic Sans MS" panose="030F0702030302020204" pitchFamily="66" charset="0"/>
              </a:rPr>
              <a:t>Yaralı ve enkaz altındaki insanlara yardımcı olun,</a:t>
            </a:r>
          </a:p>
          <a:p>
            <a:pPr>
              <a:lnSpc>
                <a:spcPct val="150000"/>
              </a:lnSpc>
              <a:buClr>
                <a:schemeClr val="accent6"/>
              </a:buClr>
              <a:buFont typeface="Wingdings" panose="05000000000000000000" pitchFamily="2" charset="2"/>
              <a:buChar char="v"/>
            </a:pPr>
            <a:r>
              <a:rPr lang="tr-TR" sz="1600" dirty="0" smtClean="0">
                <a:latin typeface="Comic Sans MS" panose="030F0702030302020204" pitchFamily="66" charset="0"/>
              </a:rPr>
              <a:t>Uygun olan her yerde ilkyardım yapın,</a:t>
            </a:r>
          </a:p>
          <a:p>
            <a:pPr>
              <a:lnSpc>
                <a:spcPct val="150000"/>
              </a:lnSpc>
              <a:buClr>
                <a:schemeClr val="accent6"/>
              </a:buClr>
              <a:buFont typeface="Wingdings" panose="05000000000000000000" pitchFamily="2" charset="2"/>
              <a:buChar char="v"/>
            </a:pPr>
            <a:r>
              <a:rPr lang="tr-TR" sz="1600" dirty="0" smtClean="0">
                <a:latin typeface="Comic Sans MS" panose="030F0702030302020204" pitchFamily="66" charset="0"/>
              </a:rPr>
              <a:t>Ciddi bir şekilde yaralanmış kişileri, daha fazla yaralanmalarına neden olmamak için </a:t>
            </a:r>
            <a:r>
              <a:rPr lang="tr-TR" sz="1600" dirty="0" err="1" smtClean="0">
                <a:latin typeface="Comic Sans MS" panose="030F0702030302020204" pitchFamily="66" charset="0"/>
              </a:rPr>
              <a:t>heraket</a:t>
            </a:r>
            <a:r>
              <a:rPr lang="tr-TR" sz="1600" dirty="0" smtClean="0">
                <a:latin typeface="Comic Sans MS" panose="030F0702030302020204" pitchFamily="66" charset="0"/>
              </a:rPr>
              <a:t>   ettirmeyin,</a:t>
            </a:r>
          </a:p>
          <a:p>
            <a:pPr>
              <a:lnSpc>
                <a:spcPct val="150000"/>
              </a:lnSpc>
              <a:buClr>
                <a:schemeClr val="accent6"/>
              </a:buClr>
              <a:buFont typeface="Wingdings" panose="05000000000000000000" pitchFamily="2" charset="2"/>
              <a:buChar char="v"/>
            </a:pPr>
            <a:r>
              <a:rPr lang="tr-TR" sz="1600" dirty="0" smtClean="0">
                <a:latin typeface="Comic Sans MS" panose="030F0702030302020204" pitchFamily="66" charset="0"/>
              </a:rPr>
              <a:t>Yardım için telefon edin,</a:t>
            </a:r>
          </a:p>
          <a:p>
            <a:pPr>
              <a:lnSpc>
                <a:spcPct val="150000"/>
              </a:lnSpc>
              <a:buClr>
                <a:schemeClr val="accent6"/>
              </a:buClr>
              <a:buFont typeface="Wingdings" panose="05000000000000000000" pitchFamily="2" charset="2"/>
              <a:buChar char="v"/>
            </a:pPr>
            <a:r>
              <a:rPr lang="tr-TR" sz="1600" dirty="0" smtClean="0">
                <a:latin typeface="Comic Sans MS" panose="030F0702030302020204" pitchFamily="66" charset="0"/>
              </a:rPr>
              <a:t>Zara görmüş binaların dışında ve uzak bir yerde durun, Yetkililer güvenli olduğunu söylemedikçe binalara dönmeyin,</a:t>
            </a:r>
          </a:p>
          <a:p>
            <a:pPr>
              <a:lnSpc>
                <a:spcPct val="150000"/>
              </a:lnSpc>
              <a:buClr>
                <a:schemeClr val="accent6"/>
              </a:buClr>
              <a:buFont typeface="Wingdings" panose="05000000000000000000" pitchFamily="2" charset="2"/>
              <a:buChar char="v"/>
            </a:pPr>
            <a:r>
              <a:rPr lang="tr-TR" sz="1600" dirty="0" smtClean="0">
                <a:latin typeface="Comic Sans MS" panose="030F0702030302020204" pitchFamily="66" charset="0"/>
              </a:rPr>
              <a:t>Telefonu sadece acil ihtiyaç durumunda kullanın,</a:t>
            </a:r>
          </a:p>
          <a:p>
            <a:pPr marL="0" indent="0">
              <a:lnSpc>
                <a:spcPct val="150000"/>
              </a:lnSpc>
              <a:buClr>
                <a:schemeClr val="accent6"/>
              </a:buClr>
              <a:buNone/>
            </a:pPr>
            <a:r>
              <a:rPr lang="tr-TR" sz="1600" dirty="0" smtClean="0">
                <a:latin typeface="Comic Sans MS" panose="030F0702030302020204" pitchFamily="66" charset="0"/>
              </a:rPr>
              <a:t>         Acil Durumda Dikkat Edilecek Hususlar</a:t>
            </a:r>
            <a:r>
              <a:rPr lang="tr-TR" sz="1600" dirty="0">
                <a:latin typeface="Comic Sans MS" panose="030F0702030302020204" pitchFamily="66" charset="0"/>
              </a:rPr>
              <a:t> </a:t>
            </a:r>
            <a:endParaRPr lang="tr-TR" sz="1600" dirty="0" smtClean="0">
              <a:latin typeface="Comic Sans MS" panose="030F0702030302020204" pitchFamily="66" charset="0"/>
            </a:endParaRPr>
          </a:p>
          <a:p>
            <a:pPr>
              <a:lnSpc>
                <a:spcPct val="150000"/>
              </a:lnSpc>
              <a:buClr>
                <a:schemeClr val="accent6"/>
              </a:buClr>
              <a:buFont typeface="Wingdings" panose="05000000000000000000" pitchFamily="2" charset="2"/>
              <a:buChar char="v"/>
            </a:pPr>
            <a:r>
              <a:rPr lang="tr-TR" sz="1600" dirty="0" smtClean="0">
                <a:latin typeface="Comic Sans MS" panose="030F0702030302020204" pitchFamily="66" charset="0"/>
              </a:rPr>
              <a:t>Dağılan ilaçları, beyazlatıcıları, gazı ya da yanıcı sıvıları temizlemeye çalışın,</a:t>
            </a:r>
          </a:p>
          <a:p>
            <a:pPr>
              <a:lnSpc>
                <a:spcPct val="150000"/>
              </a:lnSpc>
              <a:buClr>
                <a:schemeClr val="accent6"/>
              </a:buClr>
              <a:buFont typeface="Wingdings" panose="05000000000000000000" pitchFamily="2" charset="2"/>
              <a:buChar char="v"/>
            </a:pPr>
            <a:r>
              <a:rPr lang="tr-TR" sz="1600" dirty="0" smtClean="0">
                <a:latin typeface="Comic Sans MS" panose="030F0702030302020204" pitchFamily="66" charset="0"/>
              </a:rPr>
              <a:t>Gaz yada diğer kimyasalların kokusunu aldığınız alanları terk edin,</a:t>
            </a:r>
          </a:p>
          <a:p>
            <a:pPr>
              <a:lnSpc>
                <a:spcPct val="150000"/>
              </a:lnSpc>
              <a:buClr>
                <a:schemeClr val="accent6"/>
              </a:buClr>
              <a:buFont typeface="Wingdings" panose="05000000000000000000" pitchFamily="2" charset="2"/>
              <a:buChar char="v"/>
            </a:pPr>
            <a:r>
              <a:rPr lang="tr-TR" sz="1600" dirty="0" smtClean="0">
                <a:latin typeface="Comic Sans MS" panose="030F0702030302020204" pitchFamily="66" charset="0"/>
              </a:rPr>
              <a:t>Klozet ve dolapların kapaklarını dikkatle açın,</a:t>
            </a:r>
          </a:p>
          <a:p>
            <a:pPr>
              <a:lnSpc>
                <a:spcPct val="150000"/>
              </a:lnSpc>
              <a:buClr>
                <a:schemeClr val="accent6"/>
              </a:buClr>
              <a:buFont typeface="Wingdings" panose="05000000000000000000" pitchFamily="2" charset="2"/>
              <a:buChar char="v"/>
            </a:pPr>
            <a:r>
              <a:rPr lang="tr-TR" sz="1600" dirty="0" smtClean="0">
                <a:latin typeface="Comic Sans MS" panose="030F0702030302020204" pitchFamily="66" charset="0"/>
              </a:rPr>
              <a:t>Zarar durumunda bacaların tüm uzunluklarını kontrol edin. Fark edilmeyen zarar, bir yangına neden olabilir.</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533400" y="152400"/>
            <a:ext cx="8229600" cy="1143000"/>
          </a:xfrm>
        </p:spPr>
        <p:txBody>
          <a:bodyPr/>
          <a:lstStyle/>
          <a:p>
            <a:r>
              <a:rPr lang="tr-TR" sz="3600" dirty="0" smtClean="0">
                <a:solidFill>
                  <a:schemeClr val="accent6"/>
                </a:solidFill>
                <a:latin typeface="Comic Sans MS" panose="030F0702030302020204" pitchFamily="66" charset="0"/>
              </a:rPr>
              <a:t>YANGIN</a:t>
            </a:r>
          </a:p>
        </p:txBody>
      </p:sp>
      <p:pic>
        <p:nvPicPr>
          <p:cNvPr id="99331" name="Picture 3" descr="yangin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905000"/>
            <a:ext cx="11112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2" name="Picture 4" descr="orsa_yangi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905000"/>
            <a:ext cx="11303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3" name="Picture 5" descr="Tam boyutlu görseli göster">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3352800"/>
            <a:ext cx="10842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4" name="Picture 6" descr="yangin">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600" y="1905000"/>
            <a:ext cx="13493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5" name="Picture 7" descr="r_20061003095421_yangin">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 y="2133600"/>
            <a:ext cx="15240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6" name="Picture 8" descr="yang%C4%B1n_1">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3400" y="3505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7" name="Picture 9" descr="yangin">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3400" y="4876800"/>
            <a:ext cx="18288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8" name="Picture 10" descr="yananbaca55">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15200" y="1905000"/>
            <a:ext cx="8953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9" name="Picture 11" descr="yangin-resimleri">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086600" y="3352800"/>
            <a:ext cx="12192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0" name="Picture 12" descr="yangin20080805a050808e-small">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553200" y="4724400"/>
            <a:ext cx="17621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1" name="Picture 13" descr="yangin">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067300" y="4876800"/>
            <a:ext cx="914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2" name="Picture 14" descr="yang%C4%B1n%2520sigortas%C4%B1">
            <a:hlinkClick r:id="rId24"/>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819400" y="4800600"/>
            <a:ext cx="19050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3" name="Picture 15" descr="yangin">
            <a:hlinkClick r:id="rId26"/>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438400" y="3505200"/>
            <a:ext cx="11811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4" name="Picture 16" descr="yangin">
            <a:hlinkClick r:id="rId28"/>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257800" y="3352800"/>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498" name="Rectangle 2"/>
          <p:cNvSpPr>
            <a:spLocks noChangeArrowheads="1"/>
          </p:cNvSpPr>
          <p:nvPr/>
        </p:nvSpPr>
        <p:spPr bwMode="auto">
          <a:xfrm>
            <a:off x="214313" y="1500188"/>
            <a:ext cx="8686800" cy="985837"/>
          </a:xfrm>
          <a:prstGeom prst="rect">
            <a:avLst/>
          </a:prstGeom>
          <a:noFill/>
          <a:ln w="9525">
            <a:noFill/>
            <a:miter lim="800000"/>
            <a:headEnd/>
            <a:tailEnd/>
          </a:ln>
          <a:effectLst/>
        </p:spPr>
        <p:txBody>
          <a:bodyPr/>
          <a:lstStyle/>
          <a:p>
            <a:pPr indent="19050" algn="just">
              <a:lnSpc>
                <a:spcPct val="90000"/>
              </a:lnSpc>
              <a:spcBef>
                <a:spcPct val="20000"/>
              </a:spcBef>
              <a:buClr>
                <a:schemeClr val="tx2"/>
              </a:buClr>
              <a:buSzPct val="75000"/>
              <a:buFont typeface="Wingdings" pitchFamily="2" charset="2"/>
              <a:buNone/>
              <a:defRPr/>
            </a:pPr>
            <a:r>
              <a:rPr lang="tr-TR" sz="2400" dirty="0">
                <a:solidFill>
                  <a:schemeClr val="bg2"/>
                </a:solidFill>
                <a:latin typeface="Comic Sans MS" panose="030F0702030302020204" pitchFamily="66" charset="0"/>
                <a:cs typeface="Arial" charset="0"/>
              </a:rPr>
              <a:t>	</a:t>
            </a:r>
            <a:r>
              <a:rPr lang="tr-TR" sz="2400" dirty="0">
                <a:latin typeface="Comic Sans MS" panose="030F0702030302020204" pitchFamily="66" charset="0"/>
                <a:cs typeface="Arial" charset="0"/>
              </a:rPr>
              <a:t>Yararlanmak amacı ile yakılan ateş dışında oluşan ve denetlenemeyen yanma olayına denir.</a:t>
            </a:r>
            <a:endParaRPr lang="tr-TR" sz="2400" b="1" dirty="0">
              <a:effectLst>
                <a:outerShdw blurRad="38100" dist="38100" dir="2700000" algn="tl">
                  <a:srgbClr val="C0C0C0"/>
                </a:outerShdw>
              </a:effectLst>
              <a:latin typeface="Comic Sans MS" panose="030F0702030302020204" pitchFamily="66" charset="0"/>
              <a:cs typeface="Arial" charset="0"/>
            </a:endParaRPr>
          </a:p>
          <a:p>
            <a:pPr indent="19050" algn="just">
              <a:lnSpc>
                <a:spcPct val="90000"/>
              </a:lnSpc>
              <a:spcBef>
                <a:spcPct val="20000"/>
              </a:spcBef>
              <a:buClr>
                <a:schemeClr val="tx2"/>
              </a:buClr>
              <a:buSzPct val="75000"/>
              <a:buFont typeface="Wingdings" pitchFamily="2" charset="2"/>
              <a:buNone/>
              <a:defRPr/>
            </a:pPr>
            <a:endParaRPr lang="tr-TR" sz="2400" dirty="0">
              <a:latin typeface="Comic Sans MS" panose="030F0702030302020204" pitchFamily="66" charset="0"/>
              <a:cs typeface="Arial" charset="0"/>
            </a:endParaRPr>
          </a:p>
        </p:txBody>
      </p:sp>
      <p:sp>
        <p:nvSpPr>
          <p:cNvPr id="100355" name="AutoShape 3">
            <a:hlinkClick r:id="rId2" action="ppaction://hlinksldjump" highlightClick="1"/>
          </p:cNvPr>
          <p:cNvSpPr>
            <a:spLocks noChangeArrowheads="1"/>
          </p:cNvSpPr>
          <p:nvPr/>
        </p:nvSpPr>
        <p:spPr bwMode="auto">
          <a:xfrm>
            <a:off x="8610600" y="6553200"/>
            <a:ext cx="533400" cy="304800"/>
          </a:xfrm>
          <a:prstGeom prst="actionButtonBackPrevious">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tr-TR" b="1">
              <a:latin typeface="Microsoft Sans Serif" panose="020B0604020202020204" pitchFamily="34" charset="0"/>
            </a:endParaRPr>
          </a:p>
        </p:txBody>
      </p:sp>
      <p:pic>
        <p:nvPicPr>
          <p:cNvPr id="100356" name="Picture 4" descr="r_20061003095421_yangi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819400"/>
            <a:ext cx="350520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7" name="Picture 5" descr="yangin_samsun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819400"/>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Dikdörtgen"/>
          <p:cNvSpPr/>
          <p:nvPr/>
        </p:nvSpPr>
        <p:spPr>
          <a:xfrm>
            <a:off x="2143125" y="214313"/>
            <a:ext cx="4071938" cy="590931"/>
          </a:xfrm>
          <a:prstGeom prst="rect">
            <a:avLst/>
          </a:prstGeom>
        </p:spPr>
        <p:txBody>
          <a:bodyPr>
            <a:spAutoFit/>
          </a:bodyPr>
          <a:lstStyle/>
          <a:p>
            <a:pPr indent="19050" algn="ctr">
              <a:lnSpc>
                <a:spcPct val="90000"/>
              </a:lnSpc>
              <a:spcBef>
                <a:spcPct val="20000"/>
              </a:spcBef>
              <a:buClr>
                <a:schemeClr val="tx2"/>
              </a:buClr>
              <a:buSzPct val="75000"/>
              <a:buFont typeface="Wingdings" pitchFamily="2" charset="2"/>
              <a:buNone/>
              <a:defRPr/>
            </a:pPr>
            <a:r>
              <a:rPr lang="tr-TR" sz="3600" dirty="0">
                <a:solidFill>
                  <a:schemeClr val="accent6"/>
                </a:solidFill>
                <a:latin typeface="Comic Sans MS" panose="030F0702030302020204" pitchFamily="66" charset="0"/>
                <a:cs typeface="Arial" charset="0"/>
              </a:rPr>
              <a:t>YANGIN NEDİR?</a:t>
            </a: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357188"/>
            <a:ext cx="8229600" cy="511175"/>
          </a:xfrm>
        </p:spPr>
        <p:txBody>
          <a:bodyPr/>
          <a:lstStyle/>
          <a:p>
            <a:r>
              <a:rPr lang="tr-TR" sz="3200" dirty="0" smtClean="0">
                <a:solidFill>
                  <a:schemeClr val="accent6"/>
                </a:solidFill>
                <a:latin typeface="Comic Sans MS" panose="030F0702030302020204" pitchFamily="66" charset="0"/>
              </a:rPr>
              <a:t>YANGINA YAKALANIRSANIZ</a:t>
            </a:r>
          </a:p>
        </p:txBody>
      </p:sp>
      <p:sp>
        <p:nvSpPr>
          <p:cNvPr id="101379" name="Rectangle 3"/>
          <p:cNvSpPr>
            <a:spLocks noGrp="1" noChangeArrowheads="1"/>
          </p:cNvSpPr>
          <p:nvPr>
            <p:ph idx="1"/>
          </p:nvPr>
        </p:nvSpPr>
        <p:spPr>
          <a:xfrm>
            <a:off x="533400" y="990600"/>
            <a:ext cx="8229600" cy="5750768"/>
          </a:xfrm>
        </p:spPr>
        <p:txBody>
          <a:bodyPr/>
          <a:lstStyle/>
          <a:p>
            <a:pPr>
              <a:lnSpc>
                <a:spcPct val="90000"/>
              </a:lnSpc>
              <a:buClr>
                <a:schemeClr val="accent6"/>
              </a:buClr>
              <a:buFont typeface="Wingdings" panose="05000000000000000000" pitchFamily="2" charset="2"/>
              <a:buChar char="v"/>
            </a:pPr>
            <a:r>
              <a:rPr lang="tr-TR" sz="2400" dirty="0" smtClean="0">
                <a:latin typeface="Comic Sans MS" panose="030F0702030302020204" pitchFamily="66" charset="0"/>
              </a:rPr>
              <a:t>Duman ateşten daha öldürücüdür!</a:t>
            </a:r>
          </a:p>
          <a:p>
            <a:pPr>
              <a:lnSpc>
                <a:spcPct val="90000"/>
              </a:lnSpc>
              <a:buClr>
                <a:schemeClr val="accent6"/>
              </a:buClr>
              <a:buFont typeface="Wingdings" panose="05000000000000000000" pitchFamily="2" charset="2"/>
              <a:buChar char="v"/>
            </a:pPr>
            <a:r>
              <a:rPr lang="tr-TR" sz="2400" dirty="0" smtClean="0">
                <a:latin typeface="Comic Sans MS" panose="030F0702030302020204" pitchFamily="66" charset="0"/>
              </a:rPr>
              <a:t>  Hemen yere yakın bir pozisyon alın. </a:t>
            </a:r>
          </a:p>
          <a:p>
            <a:pPr>
              <a:lnSpc>
                <a:spcPct val="90000"/>
              </a:lnSpc>
              <a:buClr>
                <a:schemeClr val="accent6"/>
              </a:buClr>
              <a:buFont typeface="Wingdings" panose="05000000000000000000" pitchFamily="2" charset="2"/>
              <a:buChar char="v"/>
            </a:pPr>
            <a:r>
              <a:rPr lang="tr-TR" sz="2400" dirty="0" smtClean="0">
                <a:latin typeface="Comic Sans MS" panose="030F0702030302020204" pitchFamily="66" charset="0"/>
              </a:rPr>
              <a:t>  Yüzünüzü ıslak bir havlu ile örtün.</a:t>
            </a:r>
          </a:p>
          <a:p>
            <a:pPr>
              <a:lnSpc>
                <a:spcPct val="90000"/>
              </a:lnSpc>
              <a:buClr>
                <a:schemeClr val="accent6"/>
              </a:buClr>
              <a:buFont typeface="Wingdings" panose="05000000000000000000" pitchFamily="2" charset="2"/>
              <a:buChar char="v"/>
            </a:pPr>
            <a:r>
              <a:rPr lang="tr-TR" sz="2400" dirty="0" smtClean="0">
                <a:latin typeface="Comic Sans MS" panose="030F0702030302020204" pitchFamily="66" charset="0"/>
              </a:rPr>
              <a:t>  Güvenli bir çıkış noktasına doğru sürünerek ilerleyin.</a:t>
            </a:r>
          </a:p>
          <a:p>
            <a:pPr>
              <a:lnSpc>
                <a:spcPct val="90000"/>
              </a:lnSpc>
              <a:buClr>
                <a:schemeClr val="accent6"/>
              </a:buClr>
              <a:buFont typeface="Wingdings" panose="05000000000000000000" pitchFamily="2" charset="2"/>
              <a:buChar char="v"/>
            </a:pPr>
            <a:r>
              <a:rPr lang="tr-TR" sz="2400" dirty="0" smtClean="0">
                <a:latin typeface="Comic Sans MS" panose="030F0702030302020204" pitchFamily="66" charset="0"/>
              </a:rPr>
              <a:t>  Sıcak olan bir kapıyı açmayın.</a:t>
            </a:r>
          </a:p>
          <a:p>
            <a:pPr>
              <a:lnSpc>
                <a:spcPct val="90000"/>
              </a:lnSpc>
              <a:buClr>
                <a:schemeClr val="accent6"/>
              </a:buClr>
              <a:buFont typeface="Wingdings" panose="05000000000000000000" pitchFamily="2" charset="2"/>
              <a:buChar char="v"/>
            </a:pPr>
            <a:r>
              <a:rPr lang="tr-TR" sz="2400" dirty="0" smtClean="0">
                <a:latin typeface="Comic Sans MS" panose="030F0702030302020204" pitchFamily="66" charset="0"/>
              </a:rPr>
              <a:t>  Eğer bir yerde kapalı kalırsanız, kapıyı kapatın ve kapının altını ıslak bezlerle tıkayın.</a:t>
            </a:r>
          </a:p>
          <a:p>
            <a:pPr>
              <a:lnSpc>
                <a:spcPct val="90000"/>
              </a:lnSpc>
              <a:buClr>
                <a:schemeClr val="accent6"/>
              </a:buClr>
              <a:buFont typeface="Wingdings" panose="05000000000000000000" pitchFamily="2" charset="2"/>
              <a:buChar char="v"/>
            </a:pPr>
            <a:r>
              <a:rPr lang="tr-TR" sz="2400" dirty="0" smtClean="0">
                <a:latin typeface="Comic Sans MS" panose="030F0702030302020204" pitchFamily="66" charset="0"/>
              </a:rPr>
              <a:t>  Sizinle çıkış arasındaki yangın küçükse, hızla çıkışa doğru gidin.</a:t>
            </a:r>
          </a:p>
          <a:p>
            <a:pPr>
              <a:lnSpc>
                <a:spcPct val="90000"/>
              </a:lnSpc>
              <a:buClr>
                <a:schemeClr val="accent6"/>
              </a:buClr>
              <a:buFont typeface="Wingdings" panose="05000000000000000000" pitchFamily="2" charset="2"/>
              <a:buChar char="v"/>
            </a:pPr>
            <a:r>
              <a:rPr lang="tr-TR" sz="2400" dirty="0" smtClean="0">
                <a:latin typeface="Comic Sans MS" panose="030F0702030302020204" pitchFamily="66" charset="0"/>
              </a:rPr>
              <a:t>  Eğer giysinizin tutuştuğunu fark ederseniz,</a:t>
            </a:r>
          </a:p>
          <a:p>
            <a:pPr>
              <a:lnSpc>
                <a:spcPct val="90000"/>
              </a:lnSpc>
              <a:buClr>
                <a:schemeClr val="accent6"/>
              </a:buClr>
              <a:buFont typeface="Wingdings" panose="05000000000000000000" pitchFamily="2" charset="2"/>
              <a:buChar char="v"/>
            </a:pPr>
            <a:r>
              <a:rPr lang="tr-TR" sz="2400" dirty="0" smtClean="0">
                <a:latin typeface="Comic Sans MS" panose="030F0702030302020204" pitchFamily="66" charset="0"/>
              </a:rPr>
              <a:t>Yardım istemek için bağırın.</a:t>
            </a:r>
          </a:p>
          <a:p>
            <a:pPr marL="0" indent="0">
              <a:lnSpc>
                <a:spcPct val="90000"/>
              </a:lnSpc>
              <a:buClr>
                <a:schemeClr val="accent6"/>
              </a:buClr>
              <a:buNone/>
            </a:pPr>
            <a:endParaRPr lang="tr-TR" sz="2400" dirty="0" smtClean="0">
              <a:latin typeface="Comic Sans MS" panose="030F0702030302020204" pitchFamily="66"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tr-TR" sz="3200" dirty="0" smtClean="0">
                <a:solidFill>
                  <a:schemeClr val="accent6"/>
                </a:solidFill>
                <a:latin typeface="Comic Sans MS" panose="030F0702030302020204" pitchFamily="66" charset="0"/>
              </a:rPr>
              <a:t>DUR, YAT, YUVARLAN!</a:t>
            </a:r>
          </a:p>
        </p:txBody>
      </p:sp>
      <p:sp>
        <p:nvSpPr>
          <p:cNvPr id="102403" name="Rectangle 3"/>
          <p:cNvSpPr>
            <a:spLocks noGrp="1" noChangeArrowheads="1"/>
          </p:cNvSpPr>
          <p:nvPr>
            <p:ph idx="1"/>
          </p:nvPr>
        </p:nvSpPr>
        <p:spPr>
          <a:xfrm>
            <a:off x="2425596" y="1340768"/>
            <a:ext cx="6248400" cy="5328592"/>
          </a:xfrm>
        </p:spPr>
        <p:txBody>
          <a:bodyPr/>
          <a:lstStyle/>
          <a:p>
            <a:pPr>
              <a:buClr>
                <a:schemeClr val="accent6"/>
              </a:buClr>
              <a:buFont typeface="Wingdings" panose="05000000000000000000" pitchFamily="2" charset="2"/>
              <a:buChar char="v"/>
            </a:pPr>
            <a:r>
              <a:rPr lang="tr-TR" sz="2400" b="1" dirty="0" smtClean="0">
                <a:latin typeface="Comic Sans MS" panose="030F0702030302020204" pitchFamily="66" charset="0"/>
              </a:rPr>
              <a:t>Dur: </a:t>
            </a:r>
            <a:r>
              <a:rPr lang="tr-TR" sz="2400" dirty="0" smtClean="0">
                <a:latin typeface="Comic Sans MS" panose="030F0702030302020204" pitchFamily="66" charset="0"/>
              </a:rPr>
              <a:t>Koşarsanız havadaki oksijen alevlerin artmasına neden olacaktır.</a:t>
            </a:r>
          </a:p>
          <a:p>
            <a:pPr marL="0" indent="0">
              <a:buClr>
                <a:schemeClr val="accent6"/>
              </a:buClr>
              <a:buNone/>
            </a:pPr>
            <a:endParaRPr lang="tr-TR" sz="2400" b="1" dirty="0" smtClean="0">
              <a:latin typeface="Comic Sans MS" panose="030F0702030302020204" pitchFamily="66" charset="0"/>
            </a:endParaRPr>
          </a:p>
          <a:p>
            <a:pPr>
              <a:buClr>
                <a:schemeClr val="accent6"/>
              </a:buClr>
              <a:buFont typeface="Wingdings" panose="05000000000000000000" pitchFamily="2" charset="2"/>
              <a:buChar char="v"/>
            </a:pPr>
            <a:r>
              <a:rPr lang="tr-TR" sz="2400" b="1" dirty="0" smtClean="0">
                <a:latin typeface="Comic Sans MS" panose="030F0702030302020204" pitchFamily="66" charset="0"/>
              </a:rPr>
              <a:t>Yat: </a:t>
            </a:r>
            <a:r>
              <a:rPr lang="tr-TR" sz="2400" dirty="0" smtClean="0">
                <a:latin typeface="Comic Sans MS" panose="030F0702030302020204" pitchFamily="66" charset="0"/>
              </a:rPr>
              <a:t>Ayakta durursanız alevler hızla hayati organlarınıza doğru yükselecektir.</a:t>
            </a:r>
          </a:p>
          <a:p>
            <a:pPr marL="0" indent="0">
              <a:buClr>
                <a:schemeClr val="accent6"/>
              </a:buClr>
              <a:buNone/>
            </a:pPr>
            <a:endParaRPr lang="tr-TR" sz="2400" b="1" dirty="0" smtClean="0">
              <a:latin typeface="Comic Sans MS" panose="030F0702030302020204" pitchFamily="66" charset="0"/>
            </a:endParaRPr>
          </a:p>
          <a:p>
            <a:pPr>
              <a:buClr>
                <a:schemeClr val="accent6"/>
              </a:buClr>
              <a:buFont typeface="Wingdings" panose="05000000000000000000" pitchFamily="2" charset="2"/>
              <a:buChar char="v"/>
            </a:pPr>
            <a:r>
              <a:rPr lang="tr-TR" sz="2400" b="1" dirty="0" smtClean="0">
                <a:latin typeface="Comic Sans MS" panose="030F0702030302020204" pitchFamily="66" charset="0"/>
              </a:rPr>
              <a:t>Yuvarlan: </a:t>
            </a:r>
            <a:r>
              <a:rPr lang="tr-TR" sz="2400" dirty="0" smtClean="0">
                <a:latin typeface="Comic Sans MS" panose="030F0702030302020204" pitchFamily="66" charset="0"/>
              </a:rPr>
              <a:t>Ateşi söndürmek için yerde yuvarlanın.</a:t>
            </a:r>
          </a:p>
          <a:p>
            <a:pPr marL="0" indent="0">
              <a:buClr>
                <a:schemeClr val="accent6"/>
              </a:buClr>
              <a:buNone/>
            </a:pPr>
            <a:endParaRPr lang="tr-TR" sz="2400" dirty="0" smtClean="0">
              <a:latin typeface="Comic Sans MS" panose="030F0702030302020204" pitchFamily="66" charset="0"/>
            </a:endParaRPr>
          </a:p>
          <a:p>
            <a:pPr>
              <a:buClr>
                <a:schemeClr val="accent6"/>
              </a:buClr>
              <a:buFont typeface="Wingdings" panose="05000000000000000000" pitchFamily="2" charset="2"/>
              <a:buChar char="v"/>
            </a:pPr>
            <a:r>
              <a:rPr lang="tr-TR" sz="2400" dirty="0" smtClean="0">
                <a:latin typeface="Comic Sans MS" panose="030F0702030302020204" pitchFamily="66" charset="0"/>
              </a:rPr>
              <a:t>Eğer başka birinin tutuştuğunu görürseniz o kişiyi </a:t>
            </a:r>
            <a:r>
              <a:rPr lang="tr-TR" sz="2400" b="1" dirty="0" smtClean="0">
                <a:latin typeface="Comic Sans MS" panose="030F0702030302020204" pitchFamily="66" charset="0"/>
              </a:rPr>
              <a:t>durdurun, yere yatırın </a:t>
            </a:r>
            <a:r>
              <a:rPr lang="tr-TR" sz="2400" dirty="0" smtClean="0">
                <a:latin typeface="Comic Sans MS" panose="030F0702030302020204" pitchFamily="66" charset="0"/>
              </a:rPr>
              <a:t>ve </a:t>
            </a:r>
            <a:r>
              <a:rPr lang="tr-TR" sz="2400" b="1" dirty="0" smtClean="0">
                <a:latin typeface="Comic Sans MS" panose="030F0702030302020204" pitchFamily="66" charset="0"/>
              </a:rPr>
              <a:t>yuvarlayın</a:t>
            </a:r>
            <a:r>
              <a:rPr lang="tr-TR" sz="2400" dirty="0" smtClean="0">
                <a:latin typeface="Comic Sans MS" panose="030F0702030302020204" pitchFamily="66" charset="0"/>
              </a:rPr>
              <a:t>.</a:t>
            </a:r>
          </a:p>
          <a:p>
            <a:pPr marL="0" indent="0">
              <a:buClr>
                <a:schemeClr val="accent6"/>
              </a:buClr>
              <a:buNone/>
            </a:pPr>
            <a:endParaRPr lang="tr-TR" sz="2400" dirty="0" smtClean="0">
              <a:latin typeface="Comic Sans MS" panose="030F0702030302020204" pitchFamily="66" charset="0"/>
            </a:endParaRPr>
          </a:p>
        </p:txBody>
      </p:sp>
      <p:pic>
        <p:nvPicPr>
          <p:cNvPr id="1024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2438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LI" val="1"/>
  <p:tag name="CONFIG" val="Config.xml"/>
  <p:tag name="MAPNAME" val="Map1"/>
  <p:tag name="STYLESETGROUPCLASSNAME" val="StyleSetGroup1"/>
  <p:tag name="FONTSETGROUPCLASSNAME" val="FontSetGroup1"/>
  <p:tag name="COLORSETGROUPCLASSNAME" val="ColorSetGroup3"/>
  <p:tag name="SHAPESETCLASSNAME" val="ShapeSet8"/>
  <p:tag name="SHAPESETGROUPCLASSNAME" val="ShapeSetGroup2"/>
  <p:tag name="TEXT BOX 13_SHAPECLASSPROTECTIONTYPE" val="4"/>
  <p:tag name="RECTANGLE 12_SHAPECLASSPROTECTIONTYPE" val="0"/>
  <p:tag name="RECTANGLE 11_SHAPECLASSPROTECTIONTYPE" val="4"/>
  <p:tag name="TEXT BOX 10_SHAPECLASSPROTECTIONTYPE" val="4"/>
  <p:tag name="TEXT BOX 9_SHAPECLASSPROTECTIONTYPE" val="4"/>
  <p:tag name="TEXT BOX 8_SHAPECLASSPROTECTIONTYPE" val="4"/>
  <p:tag name="TEXT BOX 7_SHAPECLASSPROTECTIONTYPE" val="4"/>
  <p:tag name="RECTANGLE 6_SHAPECLASSPROTECTIONTYPE" val="0"/>
  <p:tag name="RECTANGLE 5_SHAPECLASSPROTECTIONTYPE" val="0"/>
</p:tagLst>
</file>

<file path=ppt/tags/tag10.xml><?xml version="1.0" encoding="utf-8"?>
<p:tagLst xmlns:a="http://schemas.openxmlformats.org/drawingml/2006/main" xmlns:r="http://schemas.openxmlformats.org/officeDocument/2006/relationships" xmlns:p="http://schemas.openxmlformats.org/presentationml/2006/main">
  <p:tag name="SHAPECLASSPROTECTIONTYPE" val="0"/>
  <p:tag name="SHAPECLASSNAME" val="Title"/>
  <p:tag name="FONTSETGROUPCLASSNAME" val="FontSetGroup1"/>
  <p:tag name="COLORSETGROUPCLASSNAME" val="ColorSetGroup3"/>
  <p:tag name="SHAPESETCLASSNAME" val="ShapeSet8"/>
  <p:tag name="SHAPESETGROUPCLASSNAME" val="ShapeSetGroup2"/>
  <p:tag name="MLI" val="1"/>
  <p:tag name="FONTSETCLASSNAME" val="FontSet1"/>
  <p:tag name="FONT" val="Title20"/>
  <p:tag name="COLORSETCLASSNAME" val="ColorSet1"/>
  <p:tag name="FONTFORECOLOR" val="MainFontColor"/>
  <p:tag name="LINEBACKCOLOR" val="-2"/>
  <p:tag name="LINEFORECOLOR" val="-2"/>
  <p:tag name="FILLBACKCOLOR" val="-2"/>
  <p:tag name="FILLFORECOLOR" val="-2"/>
</p:tagLst>
</file>

<file path=ppt/tags/tag11.xml><?xml version="1.0" encoding="utf-8"?>
<p:tagLst xmlns:a="http://schemas.openxmlformats.org/drawingml/2006/main" xmlns:r="http://schemas.openxmlformats.org/officeDocument/2006/relationships" xmlns:p="http://schemas.openxmlformats.org/presentationml/2006/main">
  <p:tag name="MLI" val="1"/>
  <p:tag name="CONFIG" val="Config.xml"/>
  <p:tag name="MAPNAME" val="Map1"/>
  <p:tag name="STYLESETGROUPCLASSNAME" val="StyleSetGroup1"/>
  <p:tag name="FONTSETGROUPCLASSNAME" val="FontSetGroup1"/>
  <p:tag name="COLORSETGROUPCLASSNAME" val="ColorSetGroup3"/>
  <p:tag name="SHAPESETCLASSNAME" val="ShapeSet8"/>
  <p:tag name="SHAPESETGROUPCLASSNAME" val="ShapeSetGroup2"/>
  <p:tag name="TEXT BOX 13_SHAPECLASSPROTECTIONTYPE" val="4"/>
  <p:tag name="RECTANGLE 12_SHAPECLASSPROTECTIONTYPE" val="0"/>
  <p:tag name="RECTANGLE 11_SHAPECLASSPROTECTIONTYPE" val="4"/>
  <p:tag name="TEXT BOX 10_SHAPECLASSPROTECTIONTYPE" val="4"/>
  <p:tag name="TEXT BOX 9_SHAPECLASSPROTECTIONTYPE" val="4"/>
  <p:tag name="TEXT BOX 8_SHAPECLASSPROTECTIONTYPE" val="4"/>
  <p:tag name="TEXT BOX 7_SHAPECLASSPROTECTIONTYPE" val="4"/>
  <p:tag name="RECTANGLE 6_SHAPECLASSPROTECTIONTYPE" val="0"/>
  <p:tag name="RECTANGLE 5_SHAPECLASSPROTECTIONTYPE" val="0"/>
</p:tagLst>
</file>

<file path=ppt/tags/tag12.xml><?xml version="1.0" encoding="utf-8"?>
<p:tagLst xmlns:a="http://schemas.openxmlformats.org/drawingml/2006/main" xmlns:r="http://schemas.openxmlformats.org/officeDocument/2006/relationships" xmlns:p="http://schemas.openxmlformats.org/presentationml/2006/main">
  <p:tag name="SHAPECLASSPROTECTIONTYPE" val="4"/>
  <p:tag name="SHAPECLASSNAME" val="tNavBar"/>
  <p:tag name="FONTSETGROUPCLASSNAME" val="FontSetGroup1"/>
  <p:tag name="COLORSETGROUPCLASSNAME" val="ColorSetGroup3"/>
  <p:tag name="SHAPESETCLASSNAME" val="ShapeSet8"/>
  <p:tag name="SHAPESETGROUPCLASSNAME" val="ShapeSetGroup2"/>
  <p:tag name="MLI" val="1"/>
  <p:tag name="FONTSETCLASSNAME" val="FontSet1"/>
  <p:tag name="FONT" val="Nav"/>
  <p:tag name="COLORSETCLASSNAME" val="ColorSet1"/>
  <p:tag name="FONTFORECOLOR" val="MainFontColor"/>
  <p:tag name="LINEBACKCOLOR" val="-2"/>
  <p:tag name="LINEFORECOLOR" val="-2"/>
  <p:tag name="FILLBACKCOLOR" val="-2"/>
  <p:tag name="FILLFORECOLOR" val="-2"/>
</p:tagLst>
</file>

<file path=ppt/tags/tag13.xml><?xml version="1.0" encoding="utf-8"?>
<p:tagLst xmlns:a="http://schemas.openxmlformats.org/drawingml/2006/main" xmlns:r="http://schemas.openxmlformats.org/officeDocument/2006/relationships" xmlns:p="http://schemas.openxmlformats.org/presentationml/2006/main">
  <p:tag name="SHAPECLASSPROTECTIONTYPE" val="4"/>
  <p:tag name="SHAPECLASSNAME" val="tDateBox"/>
  <p:tag name="FONTSETGROUPCLASSNAME" val="FontSetGroup1"/>
  <p:tag name="COLORSETGROUPCLASSNAME" val="ColorSetGroup3"/>
  <p:tag name="SHAPESETCLASSNAME" val="ShapeSet8"/>
  <p:tag name="SHAPESETGROUPCLASSNAME" val="ShapeSetGroup2"/>
  <p:tag name="MLI" val="1"/>
  <p:tag name="FONTSETCLASSNAME" val="FontSet1"/>
  <p:tag name="FONT" val="PDate"/>
  <p:tag name="COLORSETCLASSNAME" val="ColorSet1"/>
  <p:tag name="FONTFORECOLOR" val="MainFontColor"/>
  <p:tag name="LINEBACKCOLOR" val="-2"/>
  <p:tag name="LINEFORECOLOR" val="-2"/>
  <p:tag name="FILLBACKCOLOR" val="-2"/>
  <p:tag name="FILLFORECOLOR" val="-2"/>
  <p:tag name="SCRIPT" val="1"/>
</p:tagLst>
</file>

<file path=ppt/tags/tag14.xml><?xml version="1.0" encoding="utf-8"?>
<p:tagLst xmlns:a="http://schemas.openxmlformats.org/drawingml/2006/main" xmlns:r="http://schemas.openxmlformats.org/officeDocument/2006/relationships" xmlns:p="http://schemas.openxmlformats.org/presentationml/2006/main">
  <p:tag name="SHAPECLASSPROTECTIONTYPE" val="0"/>
  <p:tag name="SHAPECLASSNAME" val="Title"/>
  <p:tag name="FONTSETGROUPCLASSNAME" val="FontSetGroup1"/>
  <p:tag name="COLORSETGROUPCLASSNAME" val="ColorSetGroup3"/>
  <p:tag name="SHAPESETCLASSNAME" val="ShapeSet8"/>
  <p:tag name="SHAPESETGROUPCLASSNAME" val="ShapeSetGroup2"/>
  <p:tag name="MLI" val="1"/>
  <p:tag name="FONTSETCLASSNAME" val="FontSet1"/>
  <p:tag name="FONT" val="Title20"/>
  <p:tag name="COLORSETCLASSNAME" val="ColorSet1"/>
  <p:tag name="FONTFORECOLOR" val="MainFontColor"/>
  <p:tag name="LINEBACKCOLOR" val="-2"/>
  <p:tag name="LINEFORECOLOR" val="-2"/>
  <p:tag name="FILLBACKCOLOR" val="-2"/>
  <p:tag name="FILLFORECOLOR" val="-2"/>
</p:tagLst>
</file>

<file path=ppt/tags/tag2.xml><?xml version="1.0" encoding="utf-8"?>
<p:tagLst xmlns:a="http://schemas.openxmlformats.org/drawingml/2006/main" xmlns:r="http://schemas.openxmlformats.org/officeDocument/2006/relationships" xmlns:p="http://schemas.openxmlformats.org/presentationml/2006/main">
  <p:tag name="SHAPECLASSPROTECTIONTYPE" val="4"/>
  <p:tag name="SHAPECLASSNAME" val="tNavBar"/>
  <p:tag name="FONTSETGROUPCLASSNAME" val="FontSetGroup1"/>
  <p:tag name="COLORSETGROUPCLASSNAME" val="ColorSetGroup3"/>
  <p:tag name="SHAPESETCLASSNAME" val="ShapeSet8"/>
  <p:tag name="SHAPESETGROUPCLASSNAME" val="ShapeSetGroup2"/>
  <p:tag name="MLI" val="1"/>
  <p:tag name="FONTSETCLASSNAME" val="FontSet1"/>
  <p:tag name="FONT" val="Nav"/>
  <p:tag name="COLORSETCLASSNAME" val="ColorSet1"/>
  <p:tag name="FONTFORECOLOR" val="MainFontColor"/>
  <p:tag name="LINEBACKCOLOR" val="-2"/>
  <p:tag name="LINEFORECOLOR" val="-2"/>
  <p:tag name="FILLBACKCOLOR" val="-2"/>
  <p:tag name="FILLFORECOLOR" val="-2"/>
</p:tagLst>
</file>

<file path=ppt/tags/tag3.xml><?xml version="1.0" encoding="utf-8"?>
<p:tagLst xmlns:a="http://schemas.openxmlformats.org/drawingml/2006/main" xmlns:r="http://schemas.openxmlformats.org/officeDocument/2006/relationships" xmlns:p="http://schemas.openxmlformats.org/presentationml/2006/main">
  <p:tag name="SHAPECLASSPROTECTIONTYPE" val="4"/>
  <p:tag name="SHAPECLASSNAME" val="tDateBox"/>
  <p:tag name="FONTSETGROUPCLASSNAME" val="FontSetGroup1"/>
  <p:tag name="COLORSETGROUPCLASSNAME" val="ColorSetGroup3"/>
  <p:tag name="SHAPESETCLASSNAME" val="ShapeSet8"/>
  <p:tag name="SHAPESETGROUPCLASSNAME" val="ShapeSetGroup2"/>
  <p:tag name="MLI" val="1"/>
  <p:tag name="FONTSETCLASSNAME" val="FontSet1"/>
  <p:tag name="FONT" val="PDate"/>
  <p:tag name="COLORSETCLASSNAME" val="ColorSet1"/>
  <p:tag name="FONTFORECOLOR" val="MainFontColor"/>
  <p:tag name="LINEBACKCOLOR" val="-2"/>
  <p:tag name="LINEFORECOLOR" val="-2"/>
  <p:tag name="FILLBACKCOLOR" val="-2"/>
  <p:tag name="FILLFORECOLOR" val="-2"/>
  <p:tag name="SCRIPT" val="1"/>
</p:tagLst>
</file>

<file path=ppt/tags/tag4.xml><?xml version="1.0" encoding="utf-8"?>
<p:tagLst xmlns:a="http://schemas.openxmlformats.org/drawingml/2006/main" xmlns:r="http://schemas.openxmlformats.org/officeDocument/2006/relationships" xmlns:p="http://schemas.openxmlformats.org/presentationml/2006/main">
  <p:tag name="SHAPECLASSPROTECTIONTYPE" val="0"/>
  <p:tag name="SHAPECLASSNAME" val="Title"/>
  <p:tag name="FONTSETGROUPCLASSNAME" val="FontSetGroup1"/>
  <p:tag name="COLORSETGROUPCLASSNAME" val="ColorSetGroup3"/>
  <p:tag name="SHAPESETCLASSNAME" val="ShapeSet8"/>
  <p:tag name="SHAPESETGROUPCLASSNAME" val="ShapeSetGroup2"/>
  <p:tag name="MLI" val="1"/>
  <p:tag name="FONTSETCLASSNAME" val="FontSet1"/>
  <p:tag name="FONT" val="Title20"/>
  <p:tag name="COLORSETCLASSNAME" val="ColorSet1"/>
  <p:tag name="FONTFORECOLOR" val="MainFontColor"/>
  <p:tag name="LINEBACKCOLOR" val="-2"/>
  <p:tag name="LINEFORECOLOR" val="-2"/>
  <p:tag name="FILLBACKCOLOR" val="-2"/>
  <p:tag name="FILLFORECOLOR" val="-2"/>
</p:tagLst>
</file>

<file path=ppt/tags/tag5.xml><?xml version="1.0" encoding="utf-8"?>
<p:tagLst xmlns:a="http://schemas.openxmlformats.org/drawingml/2006/main" xmlns:r="http://schemas.openxmlformats.org/officeDocument/2006/relationships" xmlns:p="http://schemas.openxmlformats.org/presentationml/2006/main">
  <p:tag name="SHAPECLASSPROTECTIONTYPE" val="0"/>
  <p:tag name="SHAPECLASSNAME" val="Text"/>
  <p:tag name="FONTSETGROUPCLASSNAME" val="FontSetGroup1"/>
  <p:tag name="COLORSETGROUPCLASSNAME" val="ColorSetGroup3"/>
  <p:tag name="SHAPESETCLASSNAME" val="ShapeSet8"/>
  <p:tag name="SHAPESETGROUPCLASSNAME" val="ShapeSetGroup2"/>
  <p:tag name="MLI" val="1"/>
  <p:tag name="FONTSETCLASSNAME" val="FontSet1"/>
  <p:tag name="FONT" val="Text"/>
  <p:tag name="COLORSETCLASSNAME" val="ColorSet1"/>
  <p:tag name="FONTFORECOLOR" val="MainFontColor"/>
  <p:tag name="LINEBACKCOLOR" val="-2"/>
  <p:tag name="LINEFORECOLOR" val="-2"/>
  <p:tag name="FILLBACKCOLOR" val="-2"/>
  <p:tag name="FILLFORECOLOR" val="-2"/>
</p:tagLst>
</file>

<file path=ppt/tags/tag6.xml><?xml version="1.0" encoding="utf-8"?>
<p:tagLst xmlns:a="http://schemas.openxmlformats.org/drawingml/2006/main" xmlns:r="http://schemas.openxmlformats.org/officeDocument/2006/relationships" xmlns:p="http://schemas.openxmlformats.org/presentationml/2006/main">
  <p:tag name="MLI" val="1"/>
  <p:tag name="CONFIG" val="Config.xml"/>
  <p:tag name="MAPNAME" val="Map1"/>
  <p:tag name="STYLESETGROUPCLASSNAME" val="StyleSetGroup1"/>
  <p:tag name="FONTSETGROUPCLASSNAME" val="FontSetGroup1"/>
  <p:tag name="COLORSETGROUPCLASSNAME" val="ColorSetGroup3"/>
  <p:tag name="SHAPESETCLASSNAME" val="ShapeSet8"/>
  <p:tag name="SHAPESETGROUPCLASSNAME" val="ShapeSetGroup2"/>
  <p:tag name="TEXT BOX 13_SHAPECLASSPROTECTIONTYPE" val="4"/>
  <p:tag name="RECTANGLE 12_SHAPECLASSPROTECTIONTYPE" val="0"/>
  <p:tag name="RECTANGLE 11_SHAPECLASSPROTECTIONTYPE" val="4"/>
  <p:tag name="TEXT BOX 10_SHAPECLASSPROTECTIONTYPE" val="4"/>
  <p:tag name="TEXT BOX 9_SHAPECLASSPROTECTIONTYPE" val="4"/>
  <p:tag name="TEXT BOX 8_SHAPECLASSPROTECTIONTYPE" val="4"/>
  <p:tag name="TEXT BOX 7_SHAPECLASSPROTECTIONTYPE" val="4"/>
  <p:tag name="RECTANGLE 6_SHAPECLASSPROTECTIONTYPE" val="0"/>
  <p:tag name="RECTANGLE 5_SHAPECLASSPROTECTIONTYPE" val="0"/>
</p:tagLst>
</file>

<file path=ppt/tags/tag7.xml><?xml version="1.0" encoding="utf-8"?>
<p:tagLst xmlns:a="http://schemas.openxmlformats.org/drawingml/2006/main" xmlns:r="http://schemas.openxmlformats.org/officeDocument/2006/relationships" xmlns:p="http://schemas.openxmlformats.org/presentationml/2006/main">
  <p:tag name="SHAPECLASSPROTECTIONTYPE" val="4"/>
  <p:tag name="SHAPECLASSNAME" val="tNavBar"/>
  <p:tag name="FONTSETGROUPCLASSNAME" val="FontSetGroup1"/>
  <p:tag name="COLORSETGROUPCLASSNAME" val="ColorSetGroup3"/>
  <p:tag name="SHAPESETCLASSNAME" val="ShapeSet8"/>
  <p:tag name="SHAPESETGROUPCLASSNAME" val="ShapeSetGroup2"/>
  <p:tag name="MLI" val="1"/>
  <p:tag name="FONTSETCLASSNAME" val="FontSet1"/>
  <p:tag name="FONT" val="Nav"/>
  <p:tag name="COLORSETCLASSNAME" val="ColorSet1"/>
  <p:tag name="FONTFORECOLOR" val="MainFontColor"/>
  <p:tag name="LINEBACKCOLOR" val="-2"/>
  <p:tag name="LINEFORECOLOR" val="-2"/>
  <p:tag name="FILLBACKCOLOR" val="-2"/>
  <p:tag name="FILLFORECOLOR" val="-2"/>
</p:tagLst>
</file>

<file path=ppt/tags/tag8.xml><?xml version="1.0" encoding="utf-8"?>
<p:tagLst xmlns:a="http://schemas.openxmlformats.org/drawingml/2006/main" xmlns:r="http://schemas.openxmlformats.org/officeDocument/2006/relationships" xmlns:p="http://schemas.openxmlformats.org/presentationml/2006/main">
  <p:tag name="SHAPECLASSPROTECTIONTYPE" val="4"/>
  <p:tag name="SHAPECLASSNAME" val="tDateBox"/>
  <p:tag name="FONTSETGROUPCLASSNAME" val="FontSetGroup1"/>
  <p:tag name="COLORSETGROUPCLASSNAME" val="ColorSetGroup3"/>
  <p:tag name="SHAPESETCLASSNAME" val="ShapeSet8"/>
  <p:tag name="SHAPESETGROUPCLASSNAME" val="ShapeSetGroup2"/>
  <p:tag name="MLI" val="1"/>
  <p:tag name="FONTSETCLASSNAME" val="FontSet1"/>
  <p:tag name="FONT" val="PDate"/>
  <p:tag name="COLORSETCLASSNAME" val="ColorSet1"/>
  <p:tag name="FONTFORECOLOR" val="MainFontColor"/>
  <p:tag name="LINEBACKCOLOR" val="-2"/>
  <p:tag name="LINEFORECOLOR" val="-2"/>
  <p:tag name="FILLBACKCOLOR" val="-2"/>
  <p:tag name="FILLFORECOLOR" val="-2"/>
  <p:tag name="SCRIPT" val="1"/>
</p:tagLst>
</file>

<file path=ppt/tags/tag9.xml><?xml version="1.0" encoding="utf-8"?>
<p:tagLst xmlns:a="http://schemas.openxmlformats.org/drawingml/2006/main" xmlns:r="http://schemas.openxmlformats.org/officeDocument/2006/relationships" xmlns:p="http://schemas.openxmlformats.org/presentationml/2006/main">
  <p:tag name="SHAPECLASSPROTECTIONTYPE" val="4"/>
  <p:tag name="SHAPECLASSNAME" val="tCopyRight"/>
  <p:tag name="FONTSETGROUPCLASSNAME" val="FontSetGroup1"/>
  <p:tag name="COLORSETGROUPCLASSNAME" val="ColorSetGroup3"/>
  <p:tag name="SHAPESETCLASSNAME" val="ShapeSet8"/>
  <p:tag name="SHAPESETGROUPCLASSNAME" val="ShapeSetGroup2"/>
  <p:tag name="MLI" val="1"/>
  <p:tag name="FONTSETCLASSNAME" val="FontSet1"/>
  <p:tag name="FONT" val="Copy"/>
  <p:tag name="COLORSETCLASSNAME" val="ColorSet1"/>
  <p:tag name="FONTFORECOLOR" val="MainFontColor"/>
  <p:tag name="LINEBACKCOLOR" val="-2"/>
  <p:tag name="LINEFORECOLOR" val="-2"/>
  <p:tag name="FILLBACKCOLOR" val="-2"/>
  <p:tag name="FILLFORECOLOR" val="-2"/>
  <p:tag name="SCRIPT" val="1"/>
</p:tagLst>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TC104033937[[fn=Uçak İzi]]</Template>
  <TotalTime>184</TotalTime>
  <Words>6584</Words>
  <Application>Microsoft Office PowerPoint</Application>
  <PresentationFormat>Ekran Gösterisi (4:3)</PresentationFormat>
  <Paragraphs>1161</Paragraphs>
  <Slides>150</Slides>
  <Notes>78</Notes>
  <HiddenSlides>0</HiddenSlides>
  <MMClips>0</MMClips>
  <ScaleCrop>false</ScaleCrop>
  <HeadingPairs>
    <vt:vector size="8" baseType="variant">
      <vt:variant>
        <vt:lpstr>Kullanılan Yazı Tipleri</vt:lpstr>
      </vt:variant>
      <vt:variant>
        <vt:i4>12</vt:i4>
      </vt:variant>
      <vt:variant>
        <vt:lpstr>Tema</vt:lpstr>
      </vt:variant>
      <vt:variant>
        <vt:i4>1</vt:i4>
      </vt:variant>
      <vt:variant>
        <vt:lpstr>Eklenmiş OLE Hizmet Programları</vt:lpstr>
      </vt:variant>
      <vt:variant>
        <vt:i4>1</vt:i4>
      </vt:variant>
      <vt:variant>
        <vt:lpstr>Slayt Başlıkları</vt:lpstr>
      </vt:variant>
      <vt:variant>
        <vt:i4>150</vt:i4>
      </vt:variant>
    </vt:vector>
  </HeadingPairs>
  <TitlesOfParts>
    <vt:vector size="164" baseType="lpstr">
      <vt:lpstr>Arial</vt:lpstr>
      <vt:lpstr>Arial Black</vt:lpstr>
      <vt:lpstr>Calibri</vt:lpstr>
      <vt:lpstr>Comic Sans MS</vt:lpstr>
      <vt:lpstr>Microsoft Sans Serif</vt:lpstr>
      <vt:lpstr>Siemens Sans</vt:lpstr>
      <vt:lpstr>Square721 BT</vt:lpstr>
      <vt:lpstr>Tahoma</vt:lpstr>
      <vt:lpstr>Vogue</vt:lpstr>
      <vt:lpstr>Wingdings</vt:lpstr>
      <vt:lpstr>Wingdings 2</vt:lpstr>
      <vt:lpstr>Wingdings 3</vt:lpstr>
      <vt:lpstr>Ofis Teması</vt:lpstr>
      <vt:lpstr>ClipArt</vt:lpstr>
      <vt:lpstr>PowerPoint Sunusu</vt:lpstr>
      <vt:lpstr>Amaç</vt:lpstr>
      <vt:lpstr>Öğrenme hedefleri </vt:lpstr>
      <vt:lpstr>İçerik</vt:lpstr>
      <vt:lpstr>GİRİŞ</vt:lpstr>
      <vt:lpstr>GİRİŞ</vt:lpstr>
      <vt:lpstr>GİRİŞ</vt:lpstr>
      <vt:lpstr>GİRİŞ</vt:lpstr>
      <vt:lpstr>AFET TANIMI ve KAPSAMI</vt:lpstr>
      <vt:lpstr>AFET TANIMI ve KAPSAMI</vt:lpstr>
      <vt:lpstr>AFETLERİN ETKİLERİ</vt:lpstr>
      <vt:lpstr>DOĞRUDAN ETKİLER</vt:lpstr>
      <vt:lpstr>DOLAYLI ETKİLER</vt:lpstr>
      <vt:lpstr>İKİNCİL ETKİLER</vt:lpstr>
      <vt:lpstr>ACİL DURUM </vt:lpstr>
      <vt:lpstr>ACİL DURUM </vt:lpstr>
      <vt:lpstr>ACİL DURUM </vt:lpstr>
      <vt:lpstr>ACİL DURUM  ÖRNEKLERİ</vt:lpstr>
      <vt:lpstr>ACİL DURUM  ÖRNEKLERİ</vt:lpstr>
      <vt:lpstr>ÜÇ GRUP ALTINDA ACİL DURUMLAR </vt:lpstr>
      <vt:lpstr>ACİL DURUM NEDİR?</vt:lpstr>
      <vt:lpstr>BEKLENMEDİK OLAY </vt:lpstr>
      <vt:lpstr>TEHLİKE</vt:lpstr>
      <vt:lpstr>KRİZ</vt:lpstr>
      <vt:lpstr>PowerPoint Sunusu</vt:lpstr>
      <vt:lpstr>ACİL DURUM YÖNETİMİNİN SAFHALARI</vt:lpstr>
      <vt:lpstr>ÖNLEME/AZALTMA</vt:lpstr>
      <vt:lpstr>ÖNLEME/AZALTMA</vt:lpstr>
      <vt:lpstr>Önleme programları aşağıdaki tedbirleri içermelidir:</vt:lpstr>
      <vt:lpstr>Önleme/Azaltma Faaliyetlerine Örnekler</vt:lpstr>
      <vt:lpstr>ÖN HAZIRLIK</vt:lpstr>
      <vt:lpstr>ÖN HAZIRLIK</vt:lpstr>
      <vt:lpstr>Ön Hazırlık Safhasının Temel Elemanları</vt:lpstr>
      <vt:lpstr>Planlama</vt:lpstr>
      <vt:lpstr>DURUMA MÜDAHALE</vt:lpstr>
      <vt:lpstr>DÜZELTME ve ONARMA</vt:lpstr>
      <vt:lpstr>PowerPoint Sunusu</vt:lpstr>
      <vt:lpstr>ACİL DURUM YÖNETİMİ</vt:lpstr>
      <vt:lpstr>ACİL DURUM YÖNETİMİ</vt:lpstr>
      <vt:lpstr>Planlama Prosesindeki Dört Adım</vt:lpstr>
      <vt:lpstr>Planlama Prosesindeki Dört Adım</vt:lpstr>
      <vt:lpstr>Adım 1: Bir planlama takımının kurulması</vt:lpstr>
      <vt:lpstr>Planlama Takımının Kurulması Faaliyetleri</vt:lpstr>
      <vt:lpstr>Takımın Oluşturulması</vt:lpstr>
      <vt:lpstr>Grup Oluşturma</vt:lpstr>
      <vt:lpstr>Bilgi Elde Edilmesi Gereken Fonksiyonel Alanlar</vt:lpstr>
      <vt:lpstr>Planlama Takımı’nın Etkileşimi</vt:lpstr>
      <vt:lpstr>Otoritenin Oluşturulması</vt:lpstr>
      <vt:lpstr>Misyonun Beyan Edilmesi</vt:lpstr>
      <vt:lpstr>Bir çizelge ve bütçenin tesis edilmesi</vt:lpstr>
      <vt:lpstr>Adım 2: Tehlikelerin, imkan ve kabiliyetlerin analizi</vt:lpstr>
      <vt:lpstr>Mevcut Durum Analizi</vt:lpstr>
      <vt:lpstr>a) İçsel Planların ve Politikaların Gözden Geçirilmesi</vt:lpstr>
      <vt:lpstr>b) Dış gruplar ile bulaşma</vt:lpstr>
      <vt:lpstr>c) Kanunların ve yönetmeliklerin tanımlanması </vt:lpstr>
      <vt:lpstr>d) Kritik ürün, hizmet ve operasyonların tanımlanması</vt:lpstr>
      <vt:lpstr>e) İçsel kaynakların ve kabiliyetlerin tanımlanması (1) </vt:lpstr>
      <vt:lpstr>e) İçsel kaynakların ve kabiliyetlerin tanımlanması (2)</vt:lpstr>
      <vt:lpstr>f) Dış kaynakların tanımlanması</vt:lpstr>
      <vt:lpstr>g) Sigorta yaptırmayı gözden geçirme</vt:lpstr>
      <vt:lpstr>Hasar Görebilirlik Analizi</vt:lpstr>
      <vt:lpstr>a) Potansiyel acil durumların listelenmesi (1)</vt:lpstr>
      <vt:lpstr>a) Potansiyel acil durumların listelenmesi (2)</vt:lpstr>
      <vt:lpstr>a) Potansiyel acil durumların listelenmesi (3)</vt:lpstr>
      <vt:lpstr>a) Potansiyel acil durumların listelenmesi (4)</vt:lpstr>
      <vt:lpstr>a) Potansiyel acil durumların listelenmesi (5)</vt:lpstr>
      <vt:lpstr>a) Potansiyel acil durumların listelenmesi (6)</vt:lpstr>
      <vt:lpstr>a) Potansiyel acil durumların listelenmesi (7)</vt:lpstr>
      <vt:lpstr>b) Olasılık tahmini</vt:lpstr>
      <vt:lpstr>c) Potansiyel insan etkisinin değerlendirilmesi</vt:lpstr>
      <vt:lpstr>d) Potansiyel mal ve mülk etkisinin değerlendirilmesi</vt:lpstr>
      <vt:lpstr>e) Potansiyel iş etkisinin değerlendirilmesi</vt:lpstr>
      <vt:lpstr>f) İçsel ve dışsal kaynakların değerlendirilmesi (1)</vt:lpstr>
      <vt:lpstr>f) İçsel ve dışsal kaynakların değerlendirilmesi (2)</vt:lpstr>
      <vt:lpstr>g) Toplam skorun belirlenmesi</vt:lpstr>
      <vt:lpstr>Hasar Görebilirlik Analizi Tablosu</vt:lpstr>
      <vt:lpstr>DEPREM</vt:lpstr>
      <vt:lpstr>Deprem Nedir ?</vt:lpstr>
      <vt:lpstr>Binaları Doğru İnşa Etmek</vt:lpstr>
      <vt:lpstr>Aile Afet Hazırlık Planı</vt:lpstr>
      <vt:lpstr>HAYAT ÜÇGENİNİ OLUŞTURABİLECEĞİNİZ EŞYALARI VE BÖLGELERİ BELİRLEYİN.</vt:lpstr>
      <vt:lpstr>TEHLİKELİ BÖLGELERİ EŞYALARI BELİRLEYİN,  ÖNLEMLERİNİZİ ALIN</vt:lpstr>
      <vt:lpstr>YAŞAM DESTEK ÜNİTESİ HAZIRLAYIN...</vt:lpstr>
      <vt:lpstr>AFET BİLGİ KARTI  HAZIRLAYIN</vt:lpstr>
      <vt:lpstr> DEPREM SIRASINDA YAPMAMANIZ GEREKENLER</vt:lpstr>
      <vt:lpstr>YARDIM ETMEK İÇİN YAPABİLECEĞİNİZ EN DOĞRU ŞEYLER:</vt:lpstr>
      <vt:lpstr>PowerPoint Sunusu</vt:lpstr>
      <vt:lpstr>PowerPoint Sunusu</vt:lpstr>
      <vt:lpstr>Çalışma Alanlarında Tehlikelerden Önce Yapılacaklar</vt:lpstr>
      <vt:lpstr>Yaşam ve Çalışma Alanlarında Güvenli Yerlerin Tespit Edilmesi </vt:lpstr>
      <vt:lpstr> DEPREM SIRASINDA YAPILACAKLAR</vt:lpstr>
      <vt:lpstr>Kapalı Yerdeyseniz;</vt:lpstr>
      <vt:lpstr>DEPREM SONRASINDA YAPILACAKLAR </vt:lpstr>
      <vt:lpstr>Deprem Sonrasında Artçı Depremlere Hazırlıklı Olma</vt:lpstr>
      <vt:lpstr>PowerPoint Sunusu</vt:lpstr>
      <vt:lpstr>YANGIN</vt:lpstr>
      <vt:lpstr>PowerPoint Sunusu</vt:lpstr>
      <vt:lpstr>YANGINA YAKALANIRSANIZ</vt:lpstr>
      <vt:lpstr>DUR, YAT, YUVARLAN!</vt:lpstr>
      <vt:lpstr>YANGIN SÖNDÜRÜCÜNÜN BÖLÜMLERİ</vt:lpstr>
      <vt:lpstr>YANGIN ÇEŞİTLERİ </vt:lpstr>
      <vt:lpstr>PowerPoint Sunusu</vt:lpstr>
      <vt:lpstr>PowerPoint Sunusu</vt:lpstr>
      <vt:lpstr>PowerPoint Sunusu</vt:lpstr>
      <vt:lpstr>YANGIN SEBEPLERİ-1</vt:lpstr>
      <vt:lpstr>YANGIN SEBEPLERİ-2</vt:lpstr>
      <vt:lpstr>PowerPoint Sunusu</vt:lpstr>
      <vt:lpstr>PowerPoint Sunusu</vt:lpstr>
      <vt:lpstr>Yangın Algılama Sistemi</vt:lpstr>
      <vt:lpstr>Yangın algılama Sensörleri</vt:lpstr>
      <vt:lpstr>Yangın algılama Sensörleri</vt:lpstr>
      <vt:lpstr>Yangın Söndürme Sistemleri</vt:lpstr>
      <vt:lpstr>Yangın Söndürme Sistemleri</vt:lpstr>
      <vt:lpstr>PowerPoint Sunusu</vt:lpstr>
      <vt:lpstr>Yangın Söndürme Sistemleri</vt:lpstr>
      <vt:lpstr>Acil Durum Ekipleri ve Organizasyonu  </vt:lpstr>
      <vt:lpstr>Yangın İstasyonu</vt:lpstr>
      <vt:lpstr>SABOTAJ</vt:lpstr>
      <vt:lpstr>SABOTAJ</vt:lpstr>
      <vt:lpstr>SABOTAJDA ACİL DURUM YÖNETİMİ</vt:lpstr>
      <vt:lpstr>Sabotaj İçin Alınması Gereken Önlemeler</vt:lpstr>
      <vt:lpstr>SEL </vt:lpstr>
      <vt:lpstr>Evin dışında bulunuyorsanız, hemen yüksek bir yere çıkın.  Su yatağı veya çukur bölgeleri hemen terk edin.  Sel bölgesini hemen terk etmelisiniz .  Asla suda karşıdan karşıya geçmeye çalışmayın.  Sel sırasında arabanızdaysanız asla su ile kaplı yoldan gitmeye çalışmayın (Ani sellerin meydana getirdiği ölümlerin yarısı araba ile ilişkili olduğundan asla sel sularının bulunduğu bölgelerde araba kullanılmamalıdır.) </vt:lpstr>
      <vt:lpstr>SU BASKINI / SEL’DEN ÖNCE YAPILACAKLAR </vt:lpstr>
      <vt:lpstr>SU BASKINI / SEL SIRASINDA YAPILACAKLAR </vt:lpstr>
      <vt:lpstr>SU BASKINI / SELDEN SONRA YAPILACAKLAR</vt:lpstr>
      <vt:lpstr>PowerPoint Sunusu</vt:lpstr>
      <vt:lpstr>KİMYASALLAR</vt:lpstr>
      <vt:lpstr>PowerPoint Sunusu</vt:lpstr>
      <vt:lpstr>PowerPoint Sunusu</vt:lpstr>
      <vt:lpstr>4-Acil Durumlarda Risk Analizleri Nasıl   Yürütülmektedir?  </vt:lpstr>
      <vt:lpstr>Risk Analizi Tarifi </vt:lpstr>
      <vt:lpstr>ACİL DURUM KAÇIŞ SİSTEMLERİ</vt:lpstr>
      <vt:lpstr>ACİL DURUM AYDINLATMA SİSTEMİ</vt:lpstr>
      <vt:lpstr>ACİL ANONS SİSTEMİ</vt:lpstr>
      <vt:lpstr>ACİL ÇIKIŞ KAPILARI</vt:lpstr>
      <vt:lpstr>Acil Çıkış Yönlendirme Tabelaları</vt:lpstr>
      <vt:lpstr>ACİL TAHLİYE PLANLARI</vt:lpstr>
      <vt:lpstr>YANGIN SÖNDÜRME EKİBİ</vt:lpstr>
      <vt:lpstr>İL HASAR TESPİT VE ACİL MÜDEHALE EKİBİ</vt:lpstr>
      <vt:lpstr>ACİL DURUM YÖNETİM KURULU/KİRİZ MASASI</vt:lpstr>
      <vt:lpstr>ÖN TESPİT VE KURTARMA EKİBİ</vt:lpstr>
      <vt:lpstr>PowerPoint Sunusu</vt:lpstr>
      <vt:lpstr>İLKYARDIM EKİBİ</vt:lpstr>
      <vt:lpstr>İlkyardım İstasyonu</vt:lpstr>
      <vt:lpstr>GÜVENLİK EKİBİ</vt:lpstr>
      <vt:lpstr>SOSYAL YARDIM VE HALKLA İLİŞKİLER EKİBİ</vt:lpstr>
      <vt:lpstr>ACİL ÇIKIŞ TOPLANTI NOKTASI</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dc:creator>
  <cp:lastModifiedBy>LENOVO</cp:lastModifiedBy>
  <cp:revision>20</cp:revision>
  <dcterms:created xsi:type="dcterms:W3CDTF">2014-08-06T08:09:57Z</dcterms:created>
  <dcterms:modified xsi:type="dcterms:W3CDTF">2014-09-12T10:26:51Z</dcterms:modified>
</cp:coreProperties>
</file>