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bin" ContentType="application/vnd.openxmlformats-officedocument.oleObject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2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68" autoAdjust="0"/>
    <p:restoredTop sz="94660"/>
  </p:normalViewPr>
  <p:slideViewPr>
    <p:cSldViewPr>
      <p:cViewPr varScale="1">
        <p:scale>
          <a:sx n="68" d="100"/>
          <a:sy n="68" d="100"/>
        </p:scale>
        <p:origin x="-145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9972F26-8F39-44C3-8A66-D133A5362F11}" type="datetimeFigureOut">
              <a:rPr lang="tr-TR" smtClean="0"/>
              <a:pPr/>
              <a:t>24.6.2014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377FF0-AE70-4BD7-92E8-3C282D5B0356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5170" name="1 Slayt Görüntüsü Yer Tutucusu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75171" name="2 Not Yer Tutucusu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tr-TR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5170" name="1 Slayt Görüntüsü Yer Tutucusu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75171" name="2 Not Yer Tutucusu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tr-TR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24.6.2014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24.6.2014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24.6.2014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24.6.2014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24.6.2014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24.6.2014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24.6.2014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24.6.2014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24.6.2014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24.6.2014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24.6.2014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24.6.2014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0658" name="Picture 2" descr="Resim2-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3233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0659" name="Text Box 3"/>
          <p:cNvSpPr txBox="1">
            <a:spLocks noChangeArrowheads="1"/>
          </p:cNvSpPr>
          <p:nvPr/>
        </p:nvSpPr>
        <p:spPr bwMode="auto">
          <a:xfrm>
            <a:off x="971600" y="548680"/>
            <a:ext cx="6336704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tr-TR" sz="3200" dirty="0" smtClean="0">
                <a:solidFill>
                  <a:schemeClr val="accent1"/>
                </a:solidFill>
                <a:latin typeface="Comic Sans MS" pitchFamily="66" charset="0"/>
              </a:rPr>
              <a:t>6331 Sayılı İş Sağlığı ve Güvenliği Kanunu</a:t>
            </a:r>
            <a:endParaRPr lang="tr-TR" sz="3200" dirty="0">
              <a:solidFill>
                <a:schemeClr val="accent1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06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06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659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75240" cy="1143000"/>
          </a:xfrm>
        </p:spPr>
        <p:txBody>
          <a:bodyPr>
            <a:normAutofit/>
          </a:bodyPr>
          <a:lstStyle/>
          <a:p>
            <a:pPr algn="l"/>
            <a:r>
              <a:rPr lang="tr-TR" sz="3200" dirty="0" smtClean="0">
                <a:solidFill>
                  <a:schemeClr val="accent6"/>
                </a:solidFill>
                <a:latin typeface="Comic Sans MS" pitchFamily="66" charset="0"/>
              </a:rPr>
              <a:t>3) </a:t>
            </a:r>
            <a:r>
              <a:rPr lang="tr-TR" sz="3200" dirty="0" smtClean="0">
                <a:solidFill>
                  <a:schemeClr val="accent1"/>
                </a:solidFill>
                <a:latin typeface="Comic Sans MS" pitchFamily="66" charset="0"/>
              </a:rPr>
              <a:t>Her İşyerine  İş Güvenliği Uzmanı ve İşyeri Hekimi</a:t>
            </a:r>
            <a:endParaRPr lang="tr-TR" sz="3200" dirty="0">
              <a:solidFill>
                <a:schemeClr val="accent1"/>
              </a:solidFill>
              <a:latin typeface="Comic Sans MS" pitchFamily="66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 lnSpcReduction="10000"/>
          </a:bodyPr>
          <a:lstStyle/>
          <a:p>
            <a:pPr>
              <a:lnSpc>
                <a:spcPct val="150000"/>
              </a:lnSpc>
              <a:buClr>
                <a:schemeClr val="accent6"/>
              </a:buClr>
              <a:buFont typeface="Wingdings" pitchFamily="2" charset="2"/>
              <a:buChar char="v"/>
            </a:pPr>
            <a:r>
              <a:rPr lang="tr-TR" sz="2400" dirty="0" smtClean="0">
                <a:latin typeface="Comic Sans MS" pitchFamily="66" charset="0"/>
              </a:rPr>
              <a:t>Çalışanın sayısına ve yapılan işin türüne bakılmaksızın her işyerinde iş güvenliği uzmanı ve işyeri hekimi görev yapacak.</a:t>
            </a:r>
          </a:p>
          <a:p>
            <a:pPr>
              <a:lnSpc>
                <a:spcPct val="150000"/>
              </a:lnSpc>
              <a:buClr>
                <a:schemeClr val="accent6"/>
              </a:buClr>
              <a:buFont typeface="Wingdings" pitchFamily="2" charset="2"/>
              <a:buChar char="v"/>
            </a:pPr>
            <a:r>
              <a:rPr lang="tr-TR" sz="2400" dirty="0" smtClean="0">
                <a:latin typeface="Comic Sans MS" pitchFamily="66" charset="0"/>
              </a:rPr>
              <a:t>Gerekli şartları taşıması durumunda, işveren kendisi de iş sağlığı ve güvenliği görevini üstlenebilecek.</a:t>
            </a:r>
          </a:p>
          <a:p>
            <a:pPr>
              <a:lnSpc>
                <a:spcPct val="150000"/>
              </a:lnSpc>
              <a:buClr>
                <a:schemeClr val="accent6"/>
              </a:buClr>
              <a:buFont typeface="Wingdings" pitchFamily="2" charset="2"/>
              <a:buChar char="v"/>
            </a:pPr>
            <a:r>
              <a:rPr lang="tr-TR" sz="2400" dirty="0" smtClean="0">
                <a:latin typeface="Comic Sans MS" pitchFamily="66" charset="0"/>
              </a:rPr>
              <a:t>İSG profesyonelleri, yetkileri kapsamında işverene karşı sorumlu olacak. Bu sorumluluk kapsamında İSG profesyonelleri, iş sağlığı ve güvenliği ile ilgili hususları işverene iletecek.</a:t>
            </a:r>
            <a:endParaRPr lang="tr-TR" sz="2400" dirty="0">
              <a:latin typeface="Comic Sans MS" pitchFamily="66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45435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Clr>
                <a:schemeClr val="accent6"/>
              </a:buClr>
              <a:buFont typeface="Wingdings" pitchFamily="2" charset="2"/>
              <a:buChar char="v"/>
            </a:pPr>
            <a:r>
              <a:rPr lang="tr-TR" sz="2400" dirty="0" smtClean="0">
                <a:latin typeface="Comic Sans MS" pitchFamily="66" charset="0"/>
              </a:rPr>
              <a:t>İSG profesyonelleri, işverenin tedbir almadığı hayati tehlike arz eden riskler bulunması durumunda ise doğrudan Çalışma ve Sosyal Güvenlik Bakanlığı’na başvuracak.</a:t>
            </a:r>
          </a:p>
          <a:p>
            <a:pPr>
              <a:lnSpc>
                <a:spcPct val="150000"/>
              </a:lnSpc>
              <a:buClr>
                <a:schemeClr val="accent6"/>
              </a:buClr>
              <a:buFont typeface="Wingdings" pitchFamily="2" charset="2"/>
              <a:buChar char="v"/>
            </a:pPr>
            <a:endParaRPr lang="tr-TR" sz="2400" dirty="0" smtClean="0">
              <a:latin typeface="Comic Sans MS" pitchFamily="66" charset="0"/>
            </a:endParaRPr>
          </a:p>
          <a:p>
            <a:pPr>
              <a:lnSpc>
                <a:spcPct val="150000"/>
              </a:lnSpc>
              <a:buClr>
                <a:schemeClr val="accent6"/>
              </a:buClr>
              <a:buFont typeface="Wingdings" pitchFamily="2" charset="2"/>
              <a:buChar char="v"/>
            </a:pPr>
            <a:r>
              <a:rPr lang="tr-TR" sz="2400" dirty="0" smtClean="0">
                <a:latin typeface="Comic Sans MS" pitchFamily="66" charset="0"/>
              </a:rPr>
              <a:t>İş kazasının meydana gelmesi durumunda ihmali tespit edilen iş güvenliği uzamanı veya işyeri hekiminin yetki belgesi askıya alınacak.</a:t>
            </a:r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512" y="274638"/>
            <a:ext cx="8964488" cy="1143000"/>
          </a:xfrm>
        </p:spPr>
        <p:txBody>
          <a:bodyPr>
            <a:normAutofit/>
          </a:bodyPr>
          <a:lstStyle/>
          <a:p>
            <a:pPr algn="l"/>
            <a:r>
              <a:rPr lang="tr-TR" sz="3200" dirty="0" smtClean="0">
                <a:solidFill>
                  <a:schemeClr val="accent6"/>
                </a:solidFill>
                <a:latin typeface="Comic Sans MS" pitchFamily="66" charset="0"/>
              </a:rPr>
              <a:t>4) </a:t>
            </a:r>
            <a:r>
              <a:rPr lang="tr-TR" sz="3200" dirty="0" smtClean="0">
                <a:solidFill>
                  <a:schemeClr val="accent1"/>
                </a:solidFill>
                <a:latin typeface="Comic Sans MS" pitchFamily="66" charset="0"/>
              </a:rPr>
              <a:t>İşyerleri İçin Ortak Sağlık Güvenlik Birimi</a:t>
            </a:r>
            <a:endParaRPr lang="tr-TR" sz="3200" dirty="0">
              <a:solidFill>
                <a:schemeClr val="accent1"/>
              </a:solidFill>
              <a:latin typeface="Comic Sans MS" pitchFamily="66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472608"/>
          </a:xfrm>
        </p:spPr>
        <p:txBody>
          <a:bodyPr>
            <a:normAutofit lnSpcReduction="10000"/>
          </a:bodyPr>
          <a:lstStyle/>
          <a:p>
            <a:pPr>
              <a:lnSpc>
                <a:spcPct val="150000"/>
              </a:lnSpc>
              <a:buClr>
                <a:schemeClr val="accent6"/>
              </a:buClr>
              <a:buFont typeface="Wingdings" pitchFamily="2" charset="2"/>
              <a:buChar char="v"/>
            </a:pPr>
            <a:r>
              <a:rPr lang="tr-TR" sz="2400" dirty="0" smtClean="0">
                <a:latin typeface="Comic Sans MS" pitchFamily="66" charset="0"/>
              </a:rPr>
              <a:t>Kanun iş sağlığı ve güvenliği hizmetlerinin belirlenen sürelerle işyeri bünyesindeki personel tarafından verilmesini esas alıyor.</a:t>
            </a:r>
          </a:p>
          <a:p>
            <a:pPr>
              <a:lnSpc>
                <a:spcPct val="150000"/>
              </a:lnSpc>
              <a:buClr>
                <a:schemeClr val="accent6"/>
              </a:buClr>
              <a:buFont typeface="Wingdings" pitchFamily="2" charset="2"/>
              <a:buChar char="v"/>
            </a:pPr>
            <a:r>
              <a:rPr lang="tr-TR" sz="2400" dirty="0" smtClean="0">
                <a:latin typeface="Comic Sans MS" pitchFamily="66" charset="0"/>
              </a:rPr>
              <a:t>Ancak işyerlerinde uygun vasıflara sahip personel bulunmaması halinde bu hizmet işyeri dışındaki ortak sağlık ve güvenlik birimlerinden alınabilecek.</a:t>
            </a:r>
          </a:p>
          <a:p>
            <a:pPr>
              <a:lnSpc>
                <a:spcPct val="150000"/>
              </a:lnSpc>
              <a:buClr>
                <a:schemeClr val="accent6"/>
              </a:buClr>
              <a:buFont typeface="Wingdings" pitchFamily="2" charset="2"/>
              <a:buChar char="v"/>
            </a:pPr>
            <a:r>
              <a:rPr lang="tr-TR" sz="2400" dirty="0" smtClean="0">
                <a:latin typeface="Comic Sans MS" pitchFamily="66" charset="0"/>
              </a:rPr>
              <a:t>İş güvenliği uzmanı ve işyeri hekiminin tam süreli görevlendirilmesi gereken işyerlerinde, işveren, gerekli donanım ve personeli sağlayarak işyeri sağlık ve güvenlik birimi kuracak.</a:t>
            </a:r>
            <a:endParaRPr lang="tr-TR" sz="2400" dirty="0">
              <a:latin typeface="Comic Sans MS" pitchFamily="66" charset="0"/>
            </a:endParaRPr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0" y="274638"/>
            <a:ext cx="8820472" cy="1143000"/>
          </a:xfrm>
        </p:spPr>
        <p:txBody>
          <a:bodyPr>
            <a:normAutofit/>
          </a:bodyPr>
          <a:lstStyle/>
          <a:p>
            <a:pPr algn="l"/>
            <a:r>
              <a:rPr lang="tr-TR" sz="3200" dirty="0" smtClean="0">
                <a:solidFill>
                  <a:schemeClr val="accent6"/>
                </a:solidFill>
                <a:latin typeface="Comic Sans MS" pitchFamily="66" charset="0"/>
              </a:rPr>
              <a:t>5) </a:t>
            </a:r>
            <a:r>
              <a:rPr lang="tr-TR" sz="3200" dirty="0" smtClean="0">
                <a:solidFill>
                  <a:schemeClr val="accent1"/>
                </a:solidFill>
                <a:latin typeface="Comic Sans MS" pitchFamily="66" charset="0"/>
              </a:rPr>
              <a:t>Risk Değerlendirmesi Zorunlu Hale Geliyor</a:t>
            </a:r>
            <a:endParaRPr lang="tr-TR" sz="3200" dirty="0">
              <a:solidFill>
                <a:schemeClr val="accent1"/>
              </a:solidFill>
              <a:latin typeface="Comic Sans MS" pitchFamily="66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639341"/>
            <a:ext cx="8229600" cy="4525963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Clr>
                <a:schemeClr val="accent6"/>
              </a:buClr>
              <a:buFont typeface="Wingdings" pitchFamily="2" charset="2"/>
              <a:buChar char="v"/>
            </a:pPr>
            <a:r>
              <a:rPr lang="tr-TR" sz="2400" u="sng" dirty="0" smtClean="0">
                <a:latin typeface="Comic Sans MS" pitchFamily="66" charset="0"/>
              </a:rPr>
              <a:t>İşverenler, işyerlerinde var olan ya da dışarıdan gelebilecek tehlikelerin belirlenmesi ve bertaraf edilmesi için risk değerlendirmesi yapacak veya yaptıracak.</a:t>
            </a:r>
          </a:p>
          <a:p>
            <a:pPr>
              <a:lnSpc>
                <a:spcPct val="150000"/>
              </a:lnSpc>
              <a:buClr>
                <a:schemeClr val="accent6"/>
              </a:buClr>
              <a:buFont typeface="Wingdings" pitchFamily="2" charset="2"/>
              <a:buChar char="v"/>
            </a:pPr>
            <a:r>
              <a:rPr lang="tr-TR" sz="2400" dirty="0" smtClean="0">
                <a:latin typeface="Comic Sans MS" pitchFamily="66" charset="0"/>
              </a:rPr>
              <a:t>Bu çalışmalara işveren ve iş sağlığı ve güveliği profesyonellerinin yanı sıra çalışanlarında katılımı sağlanacak.</a:t>
            </a:r>
          </a:p>
          <a:p>
            <a:pPr>
              <a:lnSpc>
                <a:spcPct val="150000"/>
              </a:lnSpc>
              <a:buClr>
                <a:schemeClr val="accent6"/>
              </a:buClr>
              <a:buFont typeface="Wingdings" pitchFamily="2" charset="2"/>
              <a:buChar char="v"/>
            </a:pPr>
            <a:endParaRPr lang="tr-TR" sz="2400" dirty="0">
              <a:latin typeface="Comic Sans MS" pitchFamily="66" charset="0"/>
            </a:endParaRPr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Clr>
                <a:schemeClr val="accent6"/>
              </a:buClr>
              <a:buFont typeface="Wingdings" pitchFamily="2" charset="2"/>
              <a:buChar char="v"/>
            </a:pPr>
            <a:r>
              <a:rPr lang="tr-TR" sz="2400" dirty="0" smtClean="0">
                <a:latin typeface="Comic Sans MS" pitchFamily="66" charset="0"/>
              </a:rPr>
              <a:t>İşyerlerinde sürekli iyileştirmenin sağlanması amacıyla risk değerlendirmesi çalışması güncel halde tutulacak.</a:t>
            </a:r>
          </a:p>
          <a:p>
            <a:pPr>
              <a:lnSpc>
                <a:spcPct val="150000"/>
              </a:lnSpc>
              <a:buClr>
                <a:schemeClr val="accent6"/>
              </a:buClr>
              <a:buNone/>
            </a:pPr>
            <a:endParaRPr lang="tr-TR" sz="2400" dirty="0" smtClean="0">
              <a:latin typeface="Comic Sans MS" pitchFamily="66" charset="0"/>
            </a:endParaRPr>
          </a:p>
          <a:p>
            <a:pPr>
              <a:lnSpc>
                <a:spcPct val="150000"/>
              </a:lnSpc>
              <a:buClr>
                <a:schemeClr val="accent6"/>
              </a:buClr>
              <a:buFont typeface="Wingdings" pitchFamily="2" charset="2"/>
              <a:buChar char="v"/>
            </a:pPr>
            <a:r>
              <a:rPr lang="tr-TR" sz="2400" u="sng" dirty="0" smtClean="0">
                <a:latin typeface="Comic Sans MS" pitchFamily="66" charset="0"/>
              </a:rPr>
              <a:t>Risk değerlendirmesi çalışmaları, işyerinin tehlike sınıfına göre periyodik olarak yenilenecek.</a:t>
            </a:r>
          </a:p>
          <a:p>
            <a:pPr>
              <a:lnSpc>
                <a:spcPct val="150000"/>
              </a:lnSpc>
              <a:buClr>
                <a:schemeClr val="accent6"/>
              </a:buClr>
              <a:buFont typeface="Wingdings" pitchFamily="2" charset="2"/>
              <a:buChar char="v"/>
            </a:pPr>
            <a:endParaRPr lang="tr-TR" sz="2400" dirty="0" smtClean="0">
              <a:latin typeface="Comic Sans MS" pitchFamily="66" charset="0"/>
            </a:endParaRPr>
          </a:p>
        </p:txBody>
      </p:sp>
      <p:graphicFrame>
        <p:nvGraphicFramePr>
          <p:cNvPr id="4" name="3 Tablo"/>
          <p:cNvGraphicFramePr>
            <a:graphicFrameLocks noGrp="1"/>
          </p:cNvGraphicFramePr>
          <p:nvPr/>
        </p:nvGraphicFramePr>
        <p:xfrm>
          <a:off x="1403648" y="4221088"/>
          <a:ext cx="5688632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08312"/>
                <a:gridCol w="2880320"/>
              </a:tblGrid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Tehlike Sınıfı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Risk Değ.</a:t>
                      </a:r>
                      <a:r>
                        <a:rPr lang="tr-TR" baseline="0" dirty="0" smtClean="0"/>
                        <a:t> Yenileme Süresi</a:t>
                      </a:r>
                      <a:endParaRPr lang="tr-T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Az Tehlikeli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6 yıl</a:t>
                      </a:r>
                      <a:endParaRPr lang="tr-T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Tehlikeli 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4 yıl </a:t>
                      </a:r>
                      <a:endParaRPr lang="tr-T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Çok Tehlikeli 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2 Yıl</a:t>
                      </a:r>
                      <a:endParaRPr lang="tr-TR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tr-TR" sz="3200" dirty="0" smtClean="0">
                <a:solidFill>
                  <a:schemeClr val="accent6"/>
                </a:solidFill>
                <a:latin typeface="Comic Sans MS" pitchFamily="66" charset="0"/>
              </a:rPr>
              <a:t>6) </a:t>
            </a:r>
            <a:r>
              <a:rPr lang="tr-TR" sz="3200" dirty="0" smtClean="0">
                <a:solidFill>
                  <a:schemeClr val="accent1"/>
                </a:solidFill>
                <a:latin typeface="Comic Sans MS" pitchFamily="66" charset="0"/>
              </a:rPr>
              <a:t>İşe Başlamadan Önce Sağlık Taraması</a:t>
            </a:r>
            <a:endParaRPr lang="tr-TR" sz="3200" dirty="0">
              <a:solidFill>
                <a:schemeClr val="accent1"/>
              </a:solidFill>
              <a:latin typeface="Comic Sans MS" pitchFamily="66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150000"/>
              </a:lnSpc>
              <a:buClr>
                <a:schemeClr val="accent6"/>
              </a:buClr>
              <a:buFont typeface="Wingdings" pitchFamily="2" charset="2"/>
              <a:buChar char="v"/>
            </a:pPr>
            <a:r>
              <a:rPr lang="tr-TR" sz="2400" dirty="0" smtClean="0">
                <a:latin typeface="Comic Sans MS" pitchFamily="66" charset="0"/>
              </a:rPr>
              <a:t>Çalışanların hassasiyetlerinin saptanması ve riskli durumların belirlenebilmesi amacıyla tüm çalışanlar sağlık taramasına tabi tutulacak.</a:t>
            </a:r>
          </a:p>
          <a:p>
            <a:pPr>
              <a:lnSpc>
                <a:spcPct val="150000"/>
              </a:lnSpc>
              <a:buClr>
                <a:schemeClr val="accent6"/>
              </a:buClr>
              <a:buFont typeface="Wingdings" pitchFamily="2" charset="2"/>
              <a:buChar char="v"/>
            </a:pPr>
            <a:r>
              <a:rPr lang="tr-TR" sz="2400" dirty="0" smtClean="0">
                <a:latin typeface="Comic Sans MS" pitchFamily="66" charset="0"/>
              </a:rPr>
              <a:t>Çalışanların sağlık muayeneleri; işe girdiklerinde, iş değişikliğinde, iş kazası ve meslek hastalığı ile sağlık nedeniyle verilen aralardan sonra tekrarlanacak.</a:t>
            </a:r>
          </a:p>
          <a:p>
            <a:pPr>
              <a:lnSpc>
                <a:spcPct val="150000"/>
              </a:lnSpc>
              <a:buClr>
                <a:schemeClr val="accent6"/>
              </a:buClr>
              <a:buFont typeface="Wingdings" pitchFamily="2" charset="2"/>
              <a:buChar char="v"/>
            </a:pPr>
            <a:r>
              <a:rPr lang="tr-TR" sz="2400" dirty="0" smtClean="0">
                <a:latin typeface="Comic Sans MS" pitchFamily="66" charset="0"/>
              </a:rPr>
              <a:t>Bu durumlar dışında ise periyodik olarak sağlık muayeneleri yapılacak. </a:t>
            </a:r>
            <a:endParaRPr lang="tr-TR" sz="2400" dirty="0">
              <a:latin typeface="Comic Sans MS" pitchFamily="66" charset="0"/>
            </a:endParaRPr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tr-TR" sz="3200" dirty="0" smtClean="0">
                <a:solidFill>
                  <a:schemeClr val="accent6"/>
                </a:solidFill>
                <a:latin typeface="Comic Sans MS" pitchFamily="66" charset="0"/>
              </a:rPr>
              <a:t>7) </a:t>
            </a:r>
            <a:r>
              <a:rPr lang="tr-TR" sz="3200" dirty="0" smtClean="0">
                <a:solidFill>
                  <a:schemeClr val="accent1"/>
                </a:solidFill>
                <a:latin typeface="Comic Sans MS" pitchFamily="66" charset="0"/>
              </a:rPr>
              <a:t>İş Kazası ve Meslek Hastalıklarında Etkin Kayıt Dönemi</a:t>
            </a:r>
            <a:endParaRPr lang="tr-TR" sz="3200" dirty="0">
              <a:solidFill>
                <a:schemeClr val="accent1"/>
              </a:solidFill>
              <a:latin typeface="Comic Sans MS" pitchFamily="66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Clr>
                <a:schemeClr val="accent6"/>
              </a:buClr>
              <a:buFont typeface="Wingdings" pitchFamily="2" charset="2"/>
              <a:buChar char="v"/>
            </a:pPr>
            <a:r>
              <a:rPr lang="tr-TR" sz="2400" dirty="0" smtClean="0">
                <a:latin typeface="Comic Sans MS" pitchFamily="66" charset="0"/>
              </a:rPr>
              <a:t>Yeni dönemde iş kazaları ve meslek hastalıklarının kayıtları daha etkin ve güncel hale getirilecek.</a:t>
            </a:r>
          </a:p>
          <a:p>
            <a:pPr>
              <a:lnSpc>
                <a:spcPct val="150000"/>
              </a:lnSpc>
              <a:buClr>
                <a:schemeClr val="accent6"/>
              </a:buClr>
              <a:buFont typeface="Wingdings" pitchFamily="2" charset="2"/>
              <a:buChar char="v"/>
            </a:pPr>
            <a:r>
              <a:rPr lang="tr-TR" sz="2400" dirty="0" smtClean="0">
                <a:latin typeface="Comic Sans MS" pitchFamily="66" charset="0"/>
              </a:rPr>
              <a:t>İş kazaları kazadan sonraki, meslek hastalıkları ise öğrenildikten sonraki üç işgünü içinde işveren tarafından, Sosyal Güvenlik Kurumu’na bildirilecek.</a:t>
            </a:r>
          </a:p>
          <a:p>
            <a:pPr>
              <a:lnSpc>
                <a:spcPct val="150000"/>
              </a:lnSpc>
              <a:buClr>
                <a:schemeClr val="accent6"/>
              </a:buClr>
              <a:buFont typeface="Wingdings" pitchFamily="2" charset="2"/>
              <a:buChar char="v"/>
            </a:pPr>
            <a:r>
              <a:rPr lang="tr-TR" sz="2400" dirty="0" smtClean="0">
                <a:latin typeface="Comic Sans MS" pitchFamily="66" charset="0"/>
              </a:rPr>
              <a:t>Ayrıca işyerinde meydana gelen ramak kala olaylar da, işveren tarafından kayıt altına alınacak.</a:t>
            </a:r>
            <a:endParaRPr lang="tr-TR" sz="2400" dirty="0">
              <a:latin typeface="Comic Sans MS" pitchFamily="66" charset="0"/>
            </a:endParaRP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tr-TR" dirty="0" smtClean="0">
                <a:solidFill>
                  <a:schemeClr val="accent6"/>
                </a:solidFill>
              </a:rPr>
              <a:t>8) </a:t>
            </a:r>
            <a:r>
              <a:rPr lang="tr-TR" sz="3600" dirty="0" smtClean="0">
                <a:solidFill>
                  <a:schemeClr val="accent1"/>
                </a:solidFill>
                <a:latin typeface="Comic Sans MS" pitchFamily="66" charset="0"/>
              </a:rPr>
              <a:t>İşyerleri Acil Durumlara Karşı Hazır Olacak</a:t>
            </a:r>
            <a:endParaRPr lang="tr-TR" sz="3600" dirty="0">
              <a:solidFill>
                <a:schemeClr val="accent1"/>
              </a:solidFill>
              <a:latin typeface="Comic Sans MS" pitchFamily="66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150000"/>
              </a:lnSpc>
              <a:buClr>
                <a:schemeClr val="accent6"/>
              </a:buClr>
              <a:buFont typeface="Wingdings" pitchFamily="2" charset="2"/>
              <a:buChar char="v"/>
            </a:pPr>
            <a:r>
              <a:rPr lang="tr-TR" sz="2400" dirty="0" smtClean="0">
                <a:latin typeface="Comic Sans MS" pitchFamily="66" charset="0"/>
              </a:rPr>
              <a:t>Tüm işverenler; ilkyardım, yangınla mücadele, kişilerin tahliyesi, ciddi ve yakın tahliyeyle karşılaşılması gibi durumlar için önceden acil durum planı hazırlayacak.</a:t>
            </a:r>
          </a:p>
          <a:p>
            <a:pPr>
              <a:lnSpc>
                <a:spcPct val="150000"/>
              </a:lnSpc>
              <a:buClr>
                <a:schemeClr val="accent6"/>
              </a:buClr>
              <a:buFont typeface="Wingdings" pitchFamily="2" charset="2"/>
              <a:buChar char="v"/>
            </a:pPr>
            <a:r>
              <a:rPr lang="tr-TR" sz="2400" dirty="0" smtClean="0">
                <a:latin typeface="Comic Sans MS" pitchFamily="66" charset="0"/>
              </a:rPr>
              <a:t>Acil durumlara hazırlık amacıyla tüm çalışanların katılacağı eğitim ve tatbikatlar yapılacak.</a:t>
            </a:r>
          </a:p>
          <a:p>
            <a:pPr>
              <a:lnSpc>
                <a:spcPct val="150000"/>
              </a:lnSpc>
              <a:buClr>
                <a:schemeClr val="accent6"/>
              </a:buClr>
              <a:buFont typeface="Wingdings" pitchFamily="2" charset="2"/>
              <a:buChar char="v"/>
            </a:pPr>
            <a:r>
              <a:rPr lang="tr-TR" sz="2400" dirty="0" smtClean="0">
                <a:latin typeface="Comic Sans MS" pitchFamily="66" charset="0"/>
              </a:rPr>
              <a:t>İşverenler; ilkyardım, acil tıbbi müdahale, kurtarma ve yangınla mücadele konularında işyeri dışındaki kuruluşlarla irtibatı sağlayacak.</a:t>
            </a:r>
            <a:endParaRPr lang="tr-TR" sz="2400" dirty="0">
              <a:latin typeface="Comic Sans MS" pitchFamily="66" charset="0"/>
            </a:endParaRP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tr-TR" dirty="0" smtClean="0">
                <a:solidFill>
                  <a:schemeClr val="accent6"/>
                </a:solidFill>
              </a:rPr>
              <a:t>9) </a:t>
            </a:r>
            <a:r>
              <a:rPr lang="tr-TR" sz="3600" dirty="0" smtClean="0">
                <a:solidFill>
                  <a:schemeClr val="accent1"/>
                </a:solidFill>
                <a:latin typeface="Comic Sans MS" pitchFamily="66" charset="0"/>
              </a:rPr>
              <a:t>İş Sağlığı ve Güvenliğine Çalışan Katkısı</a:t>
            </a:r>
            <a:endParaRPr lang="tr-TR" sz="3600" dirty="0">
              <a:solidFill>
                <a:schemeClr val="accent1"/>
              </a:solidFill>
              <a:latin typeface="Comic Sans MS" pitchFamily="66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661248"/>
          </a:xfrm>
        </p:spPr>
        <p:txBody>
          <a:bodyPr>
            <a:normAutofit lnSpcReduction="10000"/>
          </a:bodyPr>
          <a:lstStyle/>
          <a:p>
            <a:pPr>
              <a:lnSpc>
                <a:spcPct val="150000"/>
              </a:lnSpc>
              <a:buClr>
                <a:schemeClr val="accent6"/>
              </a:buClr>
              <a:buFont typeface="Wingdings" pitchFamily="2" charset="2"/>
              <a:buChar char="v"/>
            </a:pPr>
            <a:r>
              <a:rPr lang="tr-TR" sz="2400" dirty="0" smtClean="0">
                <a:latin typeface="Comic Sans MS" pitchFamily="66" charset="0"/>
              </a:rPr>
              <a:t>İş sağlığı ve güvenliğinde daha etkili bir sonuç alabilmek amacıyla yapılacak faaliyetlere çalışanların aktif katılımı sağlanacak.</a:t>
            </a:r>
          </a:p>
          <a:p>
            <a:pPr>
              <a:lnSpc>
                <a:spcPct val="150000"/>
              </a:lnSpc>
              <a:buClr>
                <a:schemeClr val="accent6"/>
              </a:buClr>
              <a:buFont typeface="Wingdings" pitchFamily="2" charset="2"/>
              <a:buChar char="v"/>
            </a:pPr>
            <a:r>
              <a:rPr lang="tr-TR" sz="2400" dirty="0" smtClean="0">
                <a:latin typeface="Comic Sans MS" pitchFamily="66" charset="0"/>
              </a:rPr>
              <a:t>İşyerlerinde; iş sağlığı ve güvenliği ile ilgili konularda çalışanlarla işveren arasındaki iletişimi sağlayacak çalışan temsilcisi görevlendirilecek.</a:t>
            </a:r>
          </a:p>
          <a:p>
            <a:pPr>
              <a:lnSpc>
                <a:spcPct val="150000"/>
              </a:lnSpc>
              <a:buClr>
                <a:schemeClr val="accent6"/>
              </a:buClr>
              <a:buFont typeface="Wingdings" pitchFamily="2" charset="2"/>
              <a:buChar char="v"/>
            </a:pPr>
            <a:r>
              <a:rPr lang="tr-TR" sz="2400" dirty="0" smtClean="0">
                <a:latin typeface="Comic Sans MS" pitchFamily="66" charset="0"/>
              </a:rPr>
              <a:t>İşyerinde sendika temsilcisi olan çalışan var ise o kişi çalışan temsilcisi olabilecek.</a:t>
            </a:r>
          </a:p>
          <a:p>
            <a:pPr>
              <a:lnSpc>
                <a:spcPct val="150000"/>
              </a:lnSpc>
              <a:buClr>
                <a:schemeClr val="accent6"/>
              </a:buClr>
              <a:buFont typeface="Wingdings" pitchFamily="2" charset="2"/>
              <a:buChar char="v"/>
            </a:pPr>
            <a:r>
              <a:rPr lang="tr-TR" sz="2400" dirty="0" smtClean="0">
                <a:latin typeface="Comic Sans MS" pitchFamily="66" charset="0"/>
              </a:rPr>
              <a:t>Sendika temsilcisinin olmadığı işyerinde çalışan temsilcisi seçimle belirlenecek.</a:t>
            </a:r>
            <a:endParaRPr lang="tr-TR" sz="2400" dirty="0">
              <a:latin typeface="Comic Sans MS" pitchFamily="66" charset="0"/>
            </a:endParaRP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686800" cy="1143000"/>
          </a:xfrm>
        </p:spPr>
        <p:txBody>
          <a:bodyPr>
            <a:normAutofit/>
          </a:bodyPr>
          <a:lstStyle/>
          <a:p>
            <a:pPr algn="l"/>
            <a:r>
              <a:rPr lang="tr-TR" sz="3200" dirty="0" smtClean="0">
                <a:solidFill>
                  <a:schemeClr val="accent6"/>
                </a:solidFill>
                <a:latin typeface="Comic Sans MS" pitchFamily="66" charset="0"/>
              </a:rPr>
              <a:t>10) </a:t>
            </a:r>
            <a:r>
              <a:rPr lang="tr-TR" sz="3200" dirty="0" smtClean="0">
                <a:solidFill>
                  <a:schemeClr val="accent1"/>
                </a:solidFill>
                <a:latin typeface="Comic Sans MS" pitchFamily="66" charset="0"/>
              </a:rPr>
              <a:t>Çalışanlara İş Sağlığı ve Güvenliği Eğitimi</a:t>
            </a:r>
            <a:endParaRPr lang="tr-TR" sz="3200" dirty="0">
              <a:solidFill>
                <a:schemeClr val="accent1"/>
              </a:solidFill>
              <a:latin typeface="Comic Sans MS" pitchFamily="66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0" y="1052736"/>
            <a:ext cx="8229600" cy="4536504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50000"/>
              </a:lnSpc>
              <a:buClr>
                <a:schemeClr val="accent6"/>
              </a:buClr>
              <a:buFont typeface="Wingdings" pitchFamily="2" charset="2"/>
              <a:buChar char="v"/>
            </a:pPr>
            <a:r>
              <a:rPr lang="tr-TR" sz="2400" dirty="0" smtClean="0">
                <a:latin typeface="Comic Sans MS" pitchFamily="66" charset="0"/>
              </a:rPr>
              <a:t>İşveren, tüm çalışanlarını iş sağlığı ve güvenliği ile çalışma hayatına dair hak ve sorumlulukları hakkında bilgilendirecek.</a:t>
            </a:r>
          </a:p>
          <a:p>
            <a:pPr>
              <a:lnSpc>
                <a:spcPct val="150000"/>
              </a:lnSpc>
              <a:buClr>
                <a:schemeClr val="accent6"/>
              </a:buClr>
              <a:buFont typeface="Wingdings" pitchFamily="2" charset="2"/>
              <a:buChar char="v"/>
            </a:pPr>
            <a:r>
              <a:rPr lang="tr-TR" sz="2400" dirty="0" smtClean="0">
                <a:latin typeface="Comic Sans MS" pitchFamily="66" charset="0"/>
              </a:rPr>
              <a:t>Çalışanlar iş ve işyeri değişikliği, uzun süreli işten uzak kalma ve kullanılan donanımın değişikliğinin ardından, yeni çalışma koşullarına yönelik olarak eğitim alacak. Bu eğitimler düzenli aralıklarla tekrarlanacak.</a:t>
            </a:r>
          </a:p>
          <a:p>
            <a:pPr>
              <a:lnSpc>
                <a:spcPct val="150000"/>
              </a:lnSpc>
              <a:buClr>
                <a:schemeClr val="accent6"/>
              </a:buClr>
              <a:buFont typeface="Wingdings" pitchFamily="2" charset="2"/>
              <a:buChar char="v"/>
            </a:pPr>
            <a:r>
              <a:rPr lang="tr-TR" sz="2400" dirty="0" smtClean="0">
                <a:latin typeface="Comic Sans MS" pitchFamily="66" charset="0"/>
              </a:rPr>
              <a:t>Eğitimlerin maliyetleri çalışana yansıtılmayacak ve bu eğitimlerin süresi çalışma süresinden sayılacak.</a:t>
            </a:r>
            <a:endParaRPr lang="tr-TR" sz="2400" dirty="0">
              <a:latin typeface="Comic Sans MS" pitchFamily="66" charset="0"/>
            </a:endParaRPr>
          </a:p>
        </p:txBody>
      </p:sp>
      <p:graphicFrame>
        <p:nvGraphicFramePr>
          <p:cNvPr id="1854468" name="Object 4"/>
          <p:cNvGraphicFramePr>
            <a:graphicFrameLocks noChangeAspect="1"/>
          </p:cNvGraphicFramePr>
          <p:nvPr/>
        </p:nvGraphicFramePr>
        <p:xfrm>
          <a:off x="5520680" y="5013177"/>
          <a:ext cx="3623320" cy="1844824"/>
        </p:xfrm>
        <a:graphic>
          <a:graphicData uri="http://schemas.openxmlformats.org/presentationml/2006/ole">
            <p:oleObj spid="_x0000_s2050" name="CorelDRAW" r:id="rId3" imgW="7516368" imgH="4998720" progId="">
              <p:embed/>
            </p:oleObj>
          </a:graphicData>
        </a:graphic>
      </p:graphicFrame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tr-TR" sz="3200" dirty="0" smtClean="0">
                <a:solidFill>
                  <a:schemeClr val="accent1"/>
                </a:solidFill>
                <a:latin typeface="Comic Sans MS" pitchFamily="66" charset="0"/>
              </a:rPr>
              <a:t>Kanuna Hızlı Bakış</a:t>
            </a:r>
            <a:endParaRPr lang="tr-TR" sz="3200" dirty="0">
              <a:solidFill>
                <a:schemeClr val="accent1"/>
              </a:solidFill>
              <a:latin typeface="Comic Sans MS" pitchFamily="66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150000"/>
              </a:lnSpc>
              <a:buClr>
                <a:schemeClr val="accent6"/>
              </a:buClr>
              <a:buFont typeface="Wingdings" pitchFamily="2" charset="2"/>
              <a:buChar char="v"/>
            </a:pPr>
            <a:r>
              <a:rPr lang="tr-TR" sz="2400" dirty="0" smtClean="0">
                <a:latin typeface="Comic Sans MS" pitchFamily="66" charset="0"/>
              </a:rPr>
              <a:t>İş sağlığı ve güvenliği konusu ilk kez müstakil bir kanunda ele alındı.</a:t>
            </a:r>
          </a:p>
          <a:p>
            <a:pPr>
              <a:lnSpc>
                <a:spcPct val="150000"/>
              </a:lnSpc>
              <a:buClr>
                <a:schemeClr val="accent6"/>
              </a:buClr>
              <a:buFont typeface="Wingdings" pitchFamily="2" charset="2"/>
              <a:buChar char="v"/>
            </a:pPr>
            <a:r>
              <a:rPr lang="tr-TR" sz="2400" u="sng" dirty="0" smtClean="0">
                <a:latin typeface="Comic Sans MS" pitchFamily="66" charset="0"/>
              </a:rPr>
              <a:t>Kamu ve özel sektör ayrımı gözetmeksizin tüm çalışanlar kanun kapsamına alındı.</a:t>
            </a:r>
          </a:p>
          <a:p>
            <a:pPr>
              <a:lnSpc>
                <a:spcPct val="150000"/>
              </a:lnSpc>
              <a:buClr>
                <a:schemeClr val="accent6"/>
              </a:buClr>
              <a:buFont typeface="Wingdings" pitchFamily="2" charset="2"/>
              <a:buChar char="v"/>
            </a:pPr>
            <a:r>
              <a:rPr lang="tr-TR" sz="2400" dirty="0" smtClean="0">
                <a:latin typeface="Comic Sans MS" pitchFamily="66" charset="0"/>
              </a:rPr>
              <a:t>Kuralcı bir yaklaşım yerine önleyici yaklaşım esas alındı.</a:t>
            </a:r>
          </a:p>
          <a:p>
            <a:pPr>
              <a:lnSpc>
                <a:spcPct val="150000"/>
              </a:lnSpc>
              <a:buClr>
                <a:schemeClr val="accent6"/>
              </a:buClr>
              <a:buFont typeface="Wingdings" pitchFamily="2" charset="2"/>
              <a:buChar char="v"/>
            </a:pPr>
            <a:r>
              <a:rPr lang="tr-TR" sz="2400" dirty="0" smtClean="0">
                <a:latin typeface="Comic Sans MS" pitchFamily="66" charset="0"/>
              </a:rPr>
              <a:t>İşyerleri, yapılan işin niteliğine göre tehlike sınıflarına ayrıldı.</a:t>
            </a:r>
            <a:endParaRPr lang="tr-TR" sz="2400" dirty="0">
              <a:latin typeface="Comic Sans MS" pitchFamily="66" charset="0"/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tr-TR" sz="3200" dirty="0" smtClean="0">
                <a:solidFill>
                  <a:schemeClr val="accent6"/>
                </a:solidFill>
                <a:latin typeface="Comic Sans MS" pitchFamily="66" charset="0"/>
              </a:rPr>
              <a:t>11) </a:t>
            </a:r>
            <a:r>
              <a:rPr lang="tr-TR" sz="3200" dirty="0" smtClean="0">
                <a:solidFill>
                  <a:schemeClr val="accent1"/>
                </a:solidFill>
                <a:latin typeface="Comic Sans MS" pitchFamily="66" charset="0"/>
              </a:rPr>
              <a:t>İş Sağlığı ve Güvenliği Kurulları</a:t>
            </a:r>
            <a:endParaRPr lang="tr-TR" sz="3200" dirty="0">
              <a:solidFill>
                <a:schemeClr val="accent1"/>
              </a:solidFill>
              <a:latin typeface="Comic Sans MS" pitchFamily="66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95536" y="1196752"/>
            <a:ext cx="8229600" cy="4137323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Clr>
                <a:schemeClr val="accent6"/>
              </a:buClr>
              <a:buFont typeface="Wingdings" pitchFamily="2" charset="2"/>
              <a:buChar char="v"/>
            </a:pPr>
            <a:r>
              <a:rPr lang="tr-TR" sz="2400" dirty="0" smtClean="0">
                <a:latin typeface="Comic Sans MS" pitchFamily="66" charset="0"/>
              </a:rPr>
              <a:t>Elli ve daha fazla çalışanın bulunduğu ve altı aydan fazla süren işlerin yapıldığı tüm işyerlerinde iş sağlığı ve güvenliği kurulu oluşturulacak.</a:t>
            </a:r>
          </a:p>
          <a:p>
            <a:pPr>
              <a:lnSpc>
                <a:spcPct val="150000"/>
              </a:lnSpc>
              <a:buClr>
                <a:schemeClr val="accent6"/>
              </a:buClr>
              <a:buFont typeface="Wingdings" pitchFamily="2" charset="2"/>
              <a:buChar char="v"/>
            </a:pPr>
            <a:r>
              <a:rPr lang="tr-TR" sz="2400" dirty="0" smtClean="0">
                <a:latin typeface="Comic Sans MS" pitchFamily="66" charset="0"/>
              </a:rPr>
              <a:t>İşveren, iş sağlığı ve güvenliği ile ilgili çalışmalarda bulunacak kurulun, mevzuata uygun kararlarını uygulamakla yükümlü olacak.</a:t>
            </a:r>
          </a:p>
          <a:p>
            <a:pPr>
              <a:lnSpc>
                <a:spcPct val="150000"/>
              </a:lnSpc>
              <a:buClr>
                <a:schemeClr val="accent6"/>
              </a:buClr>
              <a:buNone/>
            </a:pPr>
            <a:endParaRPr lang="tr-TR" sz="2400" dirty="0">
              <a:latin typeface="Comic Sans MS" pitchFamily="66" charset="0"/>
            </a:endParaRPr>
          </a:p>
        </p:txBody>
      </p:sp>
      <p:graphicFrame>
        <p:nvGraphicFramePr>
          <p:cNvPr id="1855492" name="Object 4"/>
          <p:cNvGraphicFramePr>
            <a:graphicFrameLocks noChangeAspect="1"/>
          </p:cNvGraphicFramePr>
          <p:nvPr/>
        </p:nvGraphicFramePr>
        <p:xfrm>
          <a:off x="5076056" y="4365104"/>
          <a:ext cx="3528392" cy="2304256"/>
        </p:xfrm>
        <a:graphic>
          <a:graphicData uri="http://schemas.openxmlformats.org/presentationml/2006/ole">
            <p:oleObj spid="_x0000_s1026" name="CorelDRAW" r:id="rId3" imgW="7357872" imgH="4831080" progId="">
              <p:embed/>
            </p:oleObj>
          </a:graphicData>
        </a:graphic>
      </p:graphicFrame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tr-TR" sz="3200" dirty="0" smtClean="0">
                <a:solidFill>
                  <a:schemeClr val="accent6"/>
                </a:solidFill>
                <a:latin typeface="Comic Sans MS" pitchFamily="66" charset="0"/>
              </a:rPr>
              <a:t>12) </a:t>
            </a:r>
            <a:r>
              <a:rPr lang="tr-TR" sz="3200" dirty="0" smtClean="0">
                <a:solidFill>
                  <a:schemeClr val="accent1"/>
                </a:solidFill>
                <a:latin typeface="Comic Sans MS" pitchFamily="66" charset="0"/>
              </a:rPr>
              <a:t>İdari Yaptırımlar Etkinleştiriliyor</a:t>
            </a:r>
            <a:endParaRPr lang="tr-TR" sz="3200" dirty="0">
              <a:solidFill>
                <a:schemeClr val="accent1"/>
              </a:solidFill>
              <a:latin typeface="Comic Sans MS" pitchFamily="66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5112568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  <a:buClr>
                <a:schemeClr val="accent6"/>
              </a:buClr>
              <a:buFont typeface="Wingdings" pitchFamily="2" charset="2"/>
              <a:buChar char="v"/>
            </a:pPr>
            <a:r>
              <a:rPr lang="tr-TR" sz="2400" dirty="0" smtClean="0">
                <a:latin typeface="Comic Sans MS" pitchFamily="66" charset="0"/>
              </a:rPr>
              <a:t>İşyerlerindeki çalışma hayatının teftişinde, iş sağlığı ve güvenliği koşullarının iyileştirilmesi için iş müfettişleri görev alacak. Kanuna aykırılığın tespiti durumunda, idari para cezaları daha caydırıcı halde uygulanacak.</a:t>
            </a:r>
          </a:p>
          <a:p>
            <a:pPr>
              <a:lnSpc>
                <a:spcPct val="150000"/>
              </a:lnSpc>
              <a:buClr>
                <a:schemeClr val="accent6"/>
              </a:buClr>
              <a:buFont typeface="Wingdings" pitchFamily="2" charset="2"/>
              <a:buChar char="v"/>
            </a:pPr>
            <a:r>
              <a:rPr lang="tr-TR" sz="2400" dirty="0" smtClean="0">
                <a:latin typeface="Comic Sans MS" pitchFamily="66" charset="0"/>
              </a:rPr>
              <a:t>İşveren; iş güvenliği uzmanı veya işyeri hekimi görevlendirmediğinde her bir kişi için 5.000 lira ceza ödeyecek. Aykırılığın devam ettiği her ay için de aynı miktarda uygulanacak.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217443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Clr>
                <a:schemeClr val="accent6"/>
              </a:buClr>
              <a:buFont typeface="Wingdings" pitchFamily="2" charset="2"/>
              <a:buChar char="v"/>
            </a:pPr>
            <a:r>
              <a:rPr lang="tr-TR" sz="2400" dirty="0" smtClean="0">
                <a:latin typeface="Comic Sans MS" pitchFamily="66" charset="0"/>
              </a:rPr>
              <a:t>Risk değerlendirmesi yapmayan işverene 3.000 lira, aykırılığın devam ettiği her ay boyunca 4.500 lira idari para cezası uygulanacak.</a:t>
            </a:r>
          </a:p>
          <a:p>
            <a:pPr>
              <a:lnSpc>
                <a:spcPct val="150000"/>
              </a:lnSpc>
              <a:buClr>
                <a:schemeClr val="accent6"/>
              </a:buClr>
              <a:buFont typeface="Wingdings" pitchFamily="2" charset="2"/>
              <a:buChar char="v"/>
            </a:pPr>
            <a:r>
              <a:rPr lang="tr-TR" sz="2400" dirty="0" smtClean="0">
                <a:latin typeface="Comic Sans MS" pitchFamily="66" charset="0"/>
              </a:rPr>
              <a:t>İşverenin iş kazası veya meslek hastalığını </a:t>
            </a:r>
            <a:r>
              <a:rPr lang="tr-TR" sz="2400" dirty="0" err="1" smtClean="0">
                <a:latin typeface="Comic Sans MS" pitchFamily="66" charset="0"/>
              </a:rPr>
              <a:t>SGK’ya</a:t>
            </a:r>
            <a:r>
              <a:rPr lang="tr-TR" sz="2400" dirty="0" smtClean="0">
                <a:latin typeface="Comic Sans MS" pitchFamily="66" charset="0"/>
              </a:rPr>
              <a:t> bildirmemesinin cezası da 2.000 lira olarak uygulanacak.</a:t>
            </a:r>
          </a:p>
          <a:p>
            <a:pPr>
              <a:lnSpc>
                <a:spcPct val="150000"/>
              </a:lnSpc>
              <a:buClr>
                <a:schemeClr val="accent6"/>
              </a:buClr>
              <a:buFont typeface="Wingdings" pitchFamily="2" charset="2"/>
              <a:buChar char="v"/>
            </a:pPr>
            <a:r>
              <a:rPr lang="tr-TR" sz="2400" dirty="0" smtClean="0">
                <a:latin typeface="Comic Sans MS" pitchFamily="66" charset="0"/>
              </a:rPr>
              <a:t>Büyük kaza önleme politika belgesi hazırlamayan işverene 50.000 lira idari para cezası verilecek.</a:t>
            </a:r>
            <a:endParaRPr lang="tr-TR" sz="2400" dirty="0">
              <a:latin typeface="Comic Sans MS" pitchFamily="66" charset="0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tr-TR" sz="3200" dirty="0" smtClean="0">
                <a:solidFill>
                  <a:schemeClr val="accent1"/>
                </a:solidFill>
                <a:latin typeface="Comic Sans MS" pitchFamily="66" charset="0"/>
              </a:rPr>
              <a:t>Kanuna</a:t>
            </a:r>
            <a:r>
              <a:rPr lang="tr-TR" dirty="0" smtClean="0">
                <a:solidFill>
                  <a:schemeClr val="accent1"/>
                </a:solidFill>
                <a:latin typeface="Comic Sans MS" pitchFamily="66" charset="0"/>
              </a:rPr>
              <a:t> </a:t>
            </a:r>
            <a:r>
              <a:rPr lang="tr-TR" sz="3200" dirty="0" smtClean="0">
                <a:solidFill>
                  <a:schemeClr val="accent1"/>
                </a:solidFill>
                <a:latin typeface="Comic Sans MS" pitchFamily="66" charset="0"/>
              </a:rPr>
              <a:t>Hızlı Bakış</a:t>
            </a:r>
            <a:endParaRPr lang="tr-TR" sz="32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150000"/>
              </a:lnSpc>
              <a:buClr>
                <a:schemeClr val="accent6"/>
              </a:buClr>
              <a:buFont typeface="Wingdings" pitchFamily="2" charset="2"/>
              <a:buChar char="v"/>
            </a:pPr>
            <a:r>
              <a:rPr lang="tr-TR" sz="2400" dirty="0" smtClean="0">
                <a:latin typeface="Comic Sans MS" pitchFamily="66" charset="0"/>
              </a:rPr>
              <a:t>Bütün işyerlerinde iş güvenliği uzmanı, işyeri hekimi gibi uzman personel görev yapacak.</a:t>
            </a:r>
          </a:p>
          <a:p>
            <a:pPr>
              <a:lnSpc>
                <a:spcPct val="150000"/>
              </a:lnSpc>
              <a:buClr>
                <a:schemeClr val="accent6"/>
              </a:buClr>
              <a:buFont typeface="Wingdings" pitchFamily="2" charset="2"/>
              <a:buChar char="v"/>
            </a:pPr>
            <a:r>
              <a:rPr lang="tr-TR" sz="2400" dirty="0" smtClean="0">
                <a:latin typeface="Comic Sans MS" pitchFamily="66" charset="0"/>
              </a:rPr>
              <a:t>İşverenler ortak sağlık ve güvenlik birimlerinden hizmet alabilecek.</a:t>
            </a:r>
          </a:p>
          <a:p>
            <a:pPr>
              <a:lnSpc>
                <a:spcPct val="150000"/>
              </a:lnSpc>
              <a:buClr>
                <a:schemeClr val="accent6"/>
              </a:buClr>
              <a:buFont typeface="Wingdings" pitchFamily="2" charset="2"/>
              <a:buChar char="v"/>
            </a:pPr>
            <a:r>
              <a:rPr lang="tr-TR" sz="2400" u="sng" dirty="0" smtClean="0">
                <a:latin typeface="Comic Sans MS" pitchFamily="66" charset="0"/>
              </a:rPr>
              <a:t>İş kazalarını ve meslek hastalıklarını önleme adına önceden risk değerlendirmesi yapılacak</a:t>
            </a:r>
          </a:p>
          <a:p>
            <a:pPr>
              <a:lnSpc>
                <a:spcPct val="150000"/>
              </a:lnSpc>
              <a:buClr>
                <a:schemeClr val="accent6"/>
              </a:buClr>
              <a:buFont typeface="Wingdings" pitchFamily="2" charset="2"/>
              <a:buChar char="v"/>
            </a:pPr>
            <a:r>
              <a:rPr lang="tr-TR" sz="2400" dirty="0" smtClean="0">
                <a:latin typeface="Comic Sans MS" pitchFamily="66" charset="0"/>
              </a:rPr>
              <a:t>Çalışanlar belli aralıklarla sağlık gözetiminden geçirilecek</a:t>
            </a:r>
            <a:endParaRPr lang="tr-TR" sz="2400" dirty="0">
              <a:latin typeface="Comic Sans MS" pitchFamily="66" charset="0"/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tr-TR" sz="3200" dirty="0" smtClean="0">
                <a:solidFill>
                  <a:schemeClr val="accent1"/>
                </a:solidFill>
                <a:latin typeface="Comic Sans MS" pitchFamily="66" charset="0"/>
              </a:rPr>
              <a:t>Kanuna Hızlı Bakış</a:t>
            </a:r>
            <a:endParaRPr lang="tr-TR" sz="3200" dirty="0">
              <a:latin typeface="Comic Sans MS" pitchFamily="66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400600"/>
          </a:xfrm>
        </p:spPr>
        <p:txBody>
          <a:bodyPr>
            <a:normAutofit/>
          </a:bodyPr>
          <a:lstStyle/>
          <a:p>
            <a:pPr>
              <a:lnSpc>
                <a:spcPct val="160000"/>
              </a:lnSpc>
              <a:buClr>
                <a:schemeClr val="accent6"/>
              </a:buClr>
              <a:buFont typeface="Wingdings" pitchFamily="2" charset="2"/>
              <a:buChar char="v"/>
            </a:pPr>
            <a:r>
              <a:rPr lang="tr-TR" sz="2400" dirty="0" smtClean="0">
                <a:latin typeface="Comic Sans MS" pitchFamily="66" charset="0"/>
              </a:rPr>
              <a:t>İş kazaları ve meslek hastalıklarının kayıtları daha etkin ve güncel hale getirilecek.</a:t>
            </a:r>
          </a:p>
          <a:p>
            <a:pPr>
              <a:lnSpc>
                <a:spcPct val="160000"/>
              </a:lnSpc>
              <a:buClr>
                <a:schemeClr val="accent6"/>
              </a:buClr>
              <a:buFont typeface="Wingdings" pitchFamily="2" charset="2"/>
              <a:buChar char="v"/>
            </a:pPr>
            <a:r>
              <a:rPr lang="tr-TR" sz="2400" u="sng" dirty="0" smtClean="0">
                <a:latin typeface="Comic Sans MS" pitchFamily="66" charset="0"/>
              </a:rPr>
              <a:t>Elli ve daha fazla çalışanın bulunduğu tüm işyerlerinde iş sağlığı ve güvenliği kurulu oluşturulacak.</a:t>
            </a:r>
          </a:p>
          <a:p>
            <a:pPr>
              <a:lnSpc>
                <a:spcPct val="160000"/>
              </a:lnSpc>
              <a:buClr>
                <a:schemeClr val="accent6"/>
              </a:buClr>
              <a:buFont typeface="Wingdings" pitchFamily="2" charset="2"/>
              <a:buChar char="v"/>
            </a:pPr>
            <a:r>
              <a:rPr lang="tr-TR" sz="2400" dirty="0" smtClean="0">
                <a:latin typeface="Comic Sans MS" pitchFamily="66" charset="0"/>
              </a:rPr>
              <a:t>İşyerlerinde acil durum planları hazırlanacak.</a:t>
            </a:r>
          </a:p>
          <a:p>
            <a:pPr>
              <a:lnSpc>
                <a:spcPct val="160000"/>
              </a:lnSpc>
              <a:buClr>
                <a:schemeClr val="accent6"/>
              </a:buClr>
              <a:buFont typeface="Wingdings" pitchFamily="2" charset="2"/>
              <a:buChar char="v"/>
            </a:pPr>
            <a:r>
              <a:rPr lang="tr-TR" sz="2400" dirty="0" smtClean="0">
                <a:latin typeface="Comic Sans MS" pitchFamily="66" charset="0"/>
              </a:rPr>
              <a:t>İşveren tüm çalışanlarını, iş sağlığı ve güvenliği ile çalışma hayatına dair hak ve sorumlulukları hakkında bilgilendirecek.</a:t>
            </a: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tr-TR" sz="3200" dirty="0" smtClean="0">
                <a:solidFill>
                  <a:schemeClr val="accent1"/>
                </a:solidFill>
                <a:latin typeface="Comic Sans MS" pitchFamily="66" charset="0"/>
              </a:rPr>
              <a:t>Kanuna Hızlı Bakış</a:t>
            </a:r>
            <a:endParaRPr lang="tr-TR" sz="32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150000"/>
              </a:lnSpc>
              <a:buClr>
                <a:schemeClr val="accent6"/>
              </a:buClr>
              <a:buFont typeface="Wingdings" pitchFamily="2" charset="2"/>
              <a:buChar char="v"/>
            </a:pPr>
            <a:r>
              <a:rPr lang="tr-TR" sz="2400" dirty="0" smtClean="0">
                <a:latin typeface="Comic Sans MS" pitchFamily="66" charset="0"/>
              </a:rPr>
              <a:t>Çalışanlar işyerlerindeki iş sağlığı ve güvenliği faaliyetlerine aktif katılım sağlayacak.</a:t>
            </a:r>
          </a:p>
          <a:p>
            <a:pPr>
              <a:lnSpc>
                <a:spcPct val="150000"/>
              </a:lnSpc>
              <a:buClr>
                <a:schemeClr val="accent6"/>
              </a:buClr>
              <a:buFont typeface="Wingdings" pitchFamily="2" charset="2"/>
              <a:buChar char="v"/>
            </a:pPr>
            <a:r>
              <a:rPr lang="tr-TR" sz="2400" dirty="0" smtClean="0">
                <a:latin typeface="Comic Sans MS" pitchFamily="66" charset="0"/>
              </a:rPr>
              <a:t>Çalışan, ciddi ve yakın tehlikeyle karşı karşıya kaldığında çalışmaktan kaçınma hakkını kullanabilecek.</a:t>
            </a:r>
          </a:p>
          <a:p>
            <a:pPr>
              <a:lnSpc>
                <a:spcPct val="150000"/>
              </a:lnSpc>
              <a:buClr>
                <a:schemeClr val="accent6"/>
              </a:buClr>
              <a:buFont typeface="Wingdings" pitchFamily="2" charset="2"/>
              <a:buChar char="v"/>
            </a:pPr>
            <a:r>
              <a:rPr lang="tr-TR" sz="2400" dirty="0" smtClean="0">
                <a:latin typeface="Comic Sans MS" pitchFamily="66" charset="0"/>
              </a:rPr>
              <a:t>Birden fazla işverenin olduğu yerlerde, iş sağlığı ve güvenliği konusunda koordinasyon sağlanacak.</a:t>
            </a:r>
          </a:p>
          <a:p>
            <a:pPr>
              <a:lnSpc>
                <a:spcPct val="150000"/>
              </a:lnSpc>
              <a:buClr>
                <a:schemeClr val="accent6"/>
              </a:buClr>
              <a:buFont typeface="Wingdings" pitchFamily="2" charset="2"/>
              <a:buChar char="v"/>
            </a:pPr>
            <a:r>
              <a:rPr lang="tr-TR" sz="2400" dirty="0" smtClean="0">
                <a:latin typeface="Comic Sans MS" pitchFamily="66" charset="0"/>
              </a:rPr>
              <a:t>Kanunun uygulanmasını kolaylaştırmak için etkin idari yaptırım uygulanacak.</a:t>
            </a:r>
            <a:endParaRPr lang="tr-TR" sz="2400" dirty="0">
              <a:latin typeface="Comic Sans MS" pitchFamily="66" charset="0"/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0658" name="Picture 2" descr="Resim2-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3233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0659" name="Text Box 3"/>
          <p:cNvSpPr txBox="1">
            <a:spLocks noChangeArrowheads="1"/>
          </p:cNvSpPr>
          <p:nvPr/>
        </p:nvSpPr>
        <p:spPr bwMode="auto">
          <a:xfrm>
            <a:off x="971600" y="548680"/>
            <a:ext cx="6336704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tr-TR" sz="3200" dirty="0" smtClean="0">
                <a:solidFill>
                  <a:schemeClr val="accent1"/>
                </a:solidFill>
                <a:latin typeface="Comic Sans MS" pitchFamily="66" charset="0"/>
              </a:rPr>
              <a:t>İş Sağlığı ve Güvenliği Kanunu Neler Getiriyor?</a:t>
            </a:r>
            <a:endParaRPr lang="tr-TR" sz="3200" dirty="0">
              <a:solidFill>
                <a:schemeClr val="accent1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06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06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659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507288" cy="1143000"/>
          </a:xfrm>
        </p:spPr>
        <p:txBody>
          <a:bodyPr>
            <a:normAutofit/>
          </a:bodyPr>
          <a:lstStyle/>
          <a:p>
            <a:pPr algn="l"/>
            <a:r>
              <a:rPr lang="tr-TR" sz="3200" dirty="0" smtClean="0">
                <a:solidFill>
                  <a:schemeClr val="accent6"/>
                </a:solidFill>
                <a:latin typeface="Comic Sans MS" pitchFamily="66" charset="0"/>
              </a:rPr>
              <a:t>1)</a:t>
            </a:r>
            <a:r>
              <a:rPr lang="tr-TR" sz="3200" dirty="0" smtClean="0">
                <a:solidFill>
                  <a:schemeClr val="accent1"/>
                </a:solidFill>
                <a:latin typeface="Comic Sans MS" pitchFamily="66" charset="0"/>
              </a:rPr>
              <a:t>Tüm Çalışanlar Sağlık ve Güvenle Çalışacak</a:t>
            </a:r>
            <a:endParaRPr lang="tr-TR" sz="3200" dirty="0">
              <a:solidFill>
                <a:schemeClr val="accent1"/>
              </a:solidFill>
              <a:latin typeface="Comic Sans MS" pitchFamily="66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137323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Clr>
                <a:schemeClr val="accent6"/>
              </a:buClr>
              <a:buFont typeface="Wingdings" pitchFamily="2" charset="2"/>
              <a:buChar char="v"/>
            </a:pPr>
            <a:r>
              <a:rPr lang="tr-TR" sz="2400" dirty="0" smtClean="0">
                <a:latin typeface="Comic Sans MS" pitchFamily="66" charset="0"/>
              </a:rPr>
              <a:t>Kamu ve özel sektör ayrımı yapılmaksızın tüm çalışanlar kanun kapsamına alındı.</a:t>
            </a:r>
          </a:p>
          <a:p>
            <a:pPr>
              <a:lnSpc>
                <a:spcPct val="150000"/>
              </a:lnSpc>
              <a:buClr>
                <a:schemeClr val="accent6"/>
              </a:buClr>
              <a:buFont typeface="Wingdings" pitchFamily="2" charset="2"/>
              <a:buChar char="v"/>
            </a:pPr>
            <a:r>
              <a:rPr lang="tr-TR" sz="2400" dirty="0" smtClean="0">
                <a:latin typeface="Comic Sans MS" pitchFamily="66" charset="0"/>
              </a:rPr>
              <a:t>Her çalışan, İş Sağlığı ve Güvenliği ile ilgili uygulamalardan faydalanacak.</a:t>
            </a:r>
          </a:p>
          <a:p>
            <a:pPr>
              <a:lnSpc>
                <a:spcPct val="150000"/>
              </a:lnSpc>
              <a:buClr>
                <a:schemeClr val="accent6"/>
              </a:buClr>
              <a:buFont typeface="Wingdings" pitchFamily="2" charset="2"/>
              <a:buChar char="v"/>
            </a:pPr>
            <a:r>
              <a:rPr lang="tr-TR" sz="2400" u="sng" dirty="0" smtClean="0">
                <a:latin typeface="Comic Sans MS" pitchFamily="66" charset="0"/>
              </a:rPr>
              <a:t>Bütün işyerlerinde sağlıklı ve güvenli çalışma ortamları oluşturulacak.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tr-TR" sz="3200" dirty="0" smtClean="0">
                <a:solidFill>
                  <a:schemeClr val="accent6"/>
                </a:solidFill>
                <a:latin typeface="Comic Sans MS" pitchFamily="66" charset="0"/>
              </a:rPr>
              <a:t>2) </a:t>
            </a:r>
            <a:r>
              <a:rPr lang="tr-TR" sz="3200" dirty="0" smtClean="0">
                <a:solidFill>
                  <a:schemeClr val="accent1"/>
                </a:solidFill>
                <a:latin typeface="Comic Sans MS" pitchFamily="66" charset="0"/>
              </a:rPr>
              <a:t>Kuralcı Değil Önleyici Yaklaşım </a:t>
            </a:r>
            <a:endParaRPr lang="tr-TR" sz="3200" dirty="0">
              <a:solidFill>
                <a:schemeClr val="accent1"/>
              </a:solidFill>
              <a:latin typeface="Comic Sans MS" pitchFamily="66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  <a:buClr>
                <a:schemeClr val="accent6"/>
              </a:buClr>
              <a:buFont typeface="Wingdings" pitchFamily="2" charset="2"/>
              <a:buChar char="v"/>
            </a:pPr>
            <a:r>
              <a:rPr lang="tr-TR" sz="2400" dirty="0" smtClean="0">
                <a:latin typeface="Comic Sans MS" pitchFamily="66" charset="0"/>
              </a:rPr>
              <a:t>Kanunla işyerlerine, risk değerlendirmesinde tespit edilen hususları da göz önünde bulundurarak, genel bir önleme yaklaşımı getirildi.</a:t>
            </a:r>
          </a:p>
          <a:p>
            <a:pPr>
              <a:lnSpc>
                <a:spcPct val="150000"/>
              </a:lnSpc>
              <a:buClr>
                <a:schemeClr val="accent6"/>
              </a:buClr>
              <a:buFont typeface="Wingdings" pitchFamily="2" charset="2"/>
              <a:buChar char="v"/>
            </a:pPr>
            <a:r>
              <a:rPr lang="tr-TR" sz="2400" u="sng" dirty="0" smtClean="0">
                <a:latin typeface="Comic Sans MS" pitchFamily="66" charset="0"/>
              </a:rPr>
              <a:t>Tüm sorumluluk işverene ait olmakla birlikte; iş sağlığı ve güvenliğinin işyerinin bütününde benimsenmesi ve uygulanması sağlanacak.</a:t>
            </a:r>
          </a:p>
          <a:p>
            <a:pPr>
              <a:lnSpc>
                <a:spcPct val="150000"/>
              </a:lnSpc>
              <a:buClr>
                <a:schemeClr val="accent6"/>
              </a:buClr>
              <a:buFont typeface="Wingdings" pitchFamily="2" charset="2"/>
              <a:buChar char="v"/>
            </a:pPr>
            <a:r>
              <a:rPr lang="tr-TR" sz="2400" dirty="0" smtClean="0">
                <a:latin typeface="Comic Sans MS" pitchFamily="66" charset="0"/>
              </a:rPr>
              <a:t>Risk değerlendirmeleri sürekli gözden geçirilecek.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Clr>
                <a:schemeClr val="accent6"/>
              </a:buClr>
              <a:buFont typeface="Wingdings" pitchFamily="2" charset="2"/>
              <a:buChar char="v"/>
            </a:pPr>
            <a:r>
              <a:rPr lang="tr-TR" sz="2400" dirty="0" smtClean="0">
                <a:latin typeface="Comic Sans MS" pitchFamily="66" charset="0"/>
              </a:rPr>
              <a:t>Kanun, iş sağlığı ve güvenliğinde en iyi koşulları hedefleyerek, işyerlerinin mevcut durumunun sürekli iyileştirilmesini amaçlıyor.</a:t>
            </a:r>
          </a:p>
          <a:p>
            <a:pPr>
              <a:lnSpc>
                <a:spcPct val="150000"/>
              </a:lnSpc>
              <a:buClr>
                <a:schemeClr val="accent6"/>
              </a:buClr>
              <a:buFont typeface="Wingdings" pitchFamily="2" charset="2"/>
              <a:buChar char="v"/>
            </a:pPr>
            <a:r>
              <a:rPr lang="tr-TR" sz="2400" dirty="0" smtClean="0">
                <a:latin typeface="Comic Sans MS" pitchFamily="66" charset="0"/>
              </a:rPr>
              <a:t>İş kazası veya meslek hastalığı ortaya çıktıktan sonra neler yapılacağı değil, iş kazası ve meslek hastalığının önlenmesi için atılacak adımlar esas olacak.</a:t>
            </a:r>
          </a:p>
          <a:p>
            <a:pPr>
              <a:lnSpc>
                <a:spcPct val="150000"/>
              </a:lnSpc>
              <a:buClr>
                <a:schemeClr val="accent6"/>
              </a:buClr>
              <a:buFont typeface="Wingdings" pitchFamily="2" charset="2"/>
              <a:buChar char="v"/>
            </a:pPr>
            <a:r>
              <a:rPr lang="tr-TR" sz="2400" dirty="0" smtClean="0">
                <a:latin typeface="Comic Sans MS" pitchFamily="66" charset="0"/>
              </a:rPr>
              <a:t>Bu kapsamda işveren; çalışanları ile birlikte işin her aşamasında işten kaynaklı tehlikeleri sürekli olarak tespit ederek, muhtemel risklere karşı tedbir alacak.</a:t>
            </a:r>
            <a:endParaRPr lang="tr-TR" sz="2400" dirty="0">
              <a:latin typeface="Comic Sans MS" pitchFamily="66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194</TotalTime>
  <Words>1104</Words>
  <Application>Microsoft Office PowerPoint</Application>
  <PresentationFormat>Ekran Gösterisi (4:3)</PresentationFormat>
  <Paragraphs>88</Paragraphs>
  <Slides>22</Slides>
  <Notes>2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Katıştırılmış OLE Hizmet Programları</vt:lpstr>
      </vt:variant>
      <vt:variant>
        <vt:i4>1</vt:i4>
      </vt:variant>
      <vt:variant>
        <vt:lpstr>Slayt Başlıkları</vt:lpstr>
      </vt:variant>
      <vt:variant>
        <vt:i4>22</vt:i4>
      </vt:variant>
    </vt:vector>
  </HeadingPairs>
  <TitlesOfParts>
    <vt:vector size="24" baseType="lpstr">
      <vt:lpstr>Ofis Teması</vt:lpstr>
      <vt:lpstr>CorelDRAW</vt:lpstr>
      <vt:lpstr>Slayt 1</vt:lpstr>
      <vt:lpstr>Kanuna Hızlı Bakış</vt:lpstr>
      <vt:lpstr>Kanuna Hızlı Bakış</vt:lpstr>
      <vt:lpstr>Kanuna Hızlı Bakış</vt:lpstr>
      <vt:lpstr>Kanuna Hızlı Bakış</vt:lpstr>
      <vt:lpstr>Slayt 6</vt:lpstr>
      <vt:lpstr>1)Tüm Çalışanlar Sağlık ve Güvenle Çalışacak</vt:lpstr>
      <vt:lpstr>2) Kuralcı Değil Önleyici Yaklaşım </vt:lpstr>
      <vt:lpstr>Slayt 9</vt:lpstr>
      <vt:lpstr>3) Her İşyerine  İş Güvenliği Uzmanı ve İşyeri Hekimi</vt:lpstr>
      <vt:lpstr>Slayt 11</vt:lpstr>
      <vt:lpstr>4) İşyerleri İçin Ortak Sağlık Güvenlik Birimi</vt:lpstr>
      <vt:lpstr>5) Risk Değerlendirmesi Zorunlu Hale Geliyor</vt:lpstr>
      <vt:lpstr>Slayt 14</vt:lpstr>
      <vt:lpstr>6) İşe Başlamadan Önce Sağlık Taraması</vt:lpstr>
      <vt:lpstr>7) İş Kazası ve Meslek Hastalıklarında Etkin Kayıt Dönemi</vt:lpstr>
      <vt:lpstr>8) İşyerleri Acil Durumlara Karşı Hazır Olacak</vt:lpstr>
      <vt:lpstr>9) İş Sağlığı ve Güvenliğine Çalışan Katkısı</vt:lpstr>
      <vt:lpstr>10) Çalışanlara İş Sağlığı ve Güvenliği Eğitimi</vt:lpstr>
      <vt:lpstr>11) İş Sağlığı ve Güvenliği Kurulları</vt:lpstr>
      <vt:lpstr>12) İdari Yaptırımlar Etkinleştiriliyor</vt:lpstr>
      <vt:lpstr>Slayt 22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Slayt 1</dc:title>
  <dc:creator>süleyman</dc:creator>
  <cp:lastModifiedBy>süleyman</cp:lastModifiedBy>
  <cp:revision>23</cp:revision>
  <dcterms:created xsi:type="dcterms:W3CDTF">2014-06-20T05:48:27Z</dcterms:created>
  <dcterms:modified xsi:type="dcterms:W3CDTF">2014-06-24T14:45:47Z</dcterms:modified>
</cp:coreProperties>
</file>